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Lst>
  <p:sldSz cy="5143500" cx="9144000"/>
  <p:notesSz cx="6858000" cy="9144000"/>
  <p:embeddedFontLst>
    <p:embeddedFont>
      <p:font typeface="Noto Sans Symbols"/>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328273-007C-454D-A811-107869A2FE4D}">
  <a:tblStyle styleId="{64328273-007C-454D-A811-107869A2FE4D}"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font" Target="fonts/NotoSansSymbols-regular.fntdata"/><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NotoSansSymbols-bold.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8941a3098a_2_37: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18941a3098a_2_37: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8941a3098a_7_239: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18941a3098a_7_239: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8941a3098a_7_297: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8941a3098a_7_297: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8941a3098a_7_336: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18941a3098a_7_336: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8941a3098a_7_373: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18941a3098a_7_373: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8941a3098a_7_399: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18941a3098a_7_399: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8941a3098a_7_468: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18941a3098a_7_468: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8941a3098a_7_495: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18941a3098a_7_495: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8941a3098a_7_538: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18941a3098a_7_538: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8941a3098a_7_579: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18941a3098a_7_579: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8941a3098a_7_699: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18941a3098a_7_699: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8941a3098a_2_45: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8941a3098a_2_45: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8941a3098a_7_759: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18941a3098a_7_759: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8941a3098a_7_791: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18941a3098a_7_791: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8941a3098a_7_809: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g18941a3098a_7_809: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8941a3098a_7_844: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18941a3098a_7_844: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8941a3098a_7_853: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g18941a3098a_7_853: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8941a3098a_7_865: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g18941a3098a_7_865: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8941a3098a_7_871: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18941a3098a_7_871: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8941a3098a_2_64: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g18941a3098a_2_64: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8941a3098a_2_70: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g18941a3098a_2_70: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8941a3098a_2_75: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g18941a3098a_2_75: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8941a3098a_2_54: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8941a3098a_2_54: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8941a3098a_2_80: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18941a3098a_2_80: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8941a3098a_2_85: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g18941a3098a_2_85: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8941a3098a_2_89: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g18941a3098a_2_89: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8941a3098a_2_94: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18941a3098a_2_94: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8941a3098a_2_98: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18941a3098a_2_98: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8941a3098a_2_103: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18941a3098a_2_103: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8941a3098a_2_108: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18941a3098a_2_108: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8941a3098a_2_112: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g18941a3098a_2_112: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8941a3098a_2_116: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g18941a3098a_2_116: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8941a3098a_2_121: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18941a3098a_2_121: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8941a3098a_2_59: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8941a3098a_2_59: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8941a3098a_2_127: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18941a3098a_2_127: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8941a3098a_2_132: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g18941a3098a_2_132: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8941a3098a_2_137: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g18941a3098a_2_137: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8941a3098a_2_142: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g18941a3098a_2_142: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8941a3098a_2_147: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g18941a3098a_2_147: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8941a3098a_2_152: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g18941a3098a_2_152: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8941a3098a_2_156: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18941a3098a_2_156: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8941a3098a_2_160: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18941a3098a_2_160: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8941a3098a_2_166: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g18941a3098a_2_166: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8941a3098a_2_170: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g18941a3098a_2_170: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8941a3098a_7_37: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8941a3098a_7_37: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8941a3098a_2_175: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g18941a3098a_2_175: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18941a3098a_2_180: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g18941a3098a_2_180: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8941a3098a_2_185: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g18941a3098a_2_185: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8941a3098a_2_191: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g18941a3098a_2_191: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8941a3098a_2_197: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g18941a3098a_2_197: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8941a3098a_2_203: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g18941a3098a_2_203: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8941a3098a_2_209: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g18941a3098a_2_209: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8941a3098a_2_215: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g18941a3098a_2_215: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8941a3098a_2_221: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g18941a3098a_2_221: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8941a3098a_2_227: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g18941a3098a_2_227: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8941a3098a_7_52: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8941a3098a_7_52: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18941a3098a_2_232: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8941a3098a_2_232: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18941a3098a_2_237: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g18941a3098a_2_237: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18941a3098a_2_242: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g18941a3098a_2_242: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8941a3098a_2_246: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g18941a3098a_2_246: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8941a3098a_2_252: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g18941a3098a_2_252: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8941a3098a_2_257: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18941a3098a_2_257: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8941a3098a_2_262: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g18941a3098a_2_262: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8941a3098a_2_268: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18941a3098a_2_268: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8941a3098a_2_274:notes"/>
          <p:cNvSpPr txBox="1"/>
          <p:nvPr>
            <p:ph idx="1" type="body"/>
          </p:nvPr>
        </p:nvSpPr>
        <p:spPr>
          <a:xfrm>
            <a:off x="685797" y="434337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18941a3098a_2_274:notes"/>
          <p:cNvSpPr/>
          <p:nvPr>
            <p:ph idx="2" type="sldImg"/>
          </p:nvPr>
        </p:nvSpPr>
        <p:spPr>
          <a:xfrm>
            <a:off x="1143219"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8941a3098a_7_108: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18941a3098a_7_108: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8941a3098a_7_117: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8941a3098a_7_117: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8941a3098a_7_166:notes"/>
          <p:cNvSpPr txBox="1"/>
          <p:nvPr>
            <p:ph idx="1" type="body"/>
          </p:nvPr>
        </p:nvSpPr>
        <p:spPr>
          <a:xfrm>
            <a:off x="685797" y="4343370"/>
            <a:ext cx="5486391" cy="41147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8941a3098a_7_166:notes"/>
          <p:cNvSpPr/>
          <p:nvPr>
            <p:ph idx="2" type="sldImg"/>
          </p:nvPr>
        </p:nvSpPr>
        <p:spPr>
          <a:xfrm>
            <a:off x="1143219" y="685778"/>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1371177" y="304906"/>
            <a:ext cx="6401700" cy="7383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b="1" i="0" sz="2700">
                <a:solidFill>
                  <a:schemeClr val="dk1"/>
                </a:solidFill>
                <a:latin typeface="Trebuchet MS"/>
                <a:ea typeface="Trebuchet MS"/>
                <a:cs typeface="Trebuchet MS"/>
                <a:sym typeface="Trebuchet M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58" name="Google Shape;58;p14"/>
          <p:cNvSpPr txBox="1"/>
          <p:nvPr>
            <p:ph idx="1" type="body"/>
          </p:nvPr>
        </p:nvSpPr>
        <p:spPr>
          <a:xfrm>
            <a:off x="246126" y="1444253"/>
            <a:ext cx="3834300" cy="28014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200"/>
              <a:buNone/>
              <a:defRPr b="0" i="0" sz="2000">
                <a:solidFill>
                  <a:schemeClr val="dk1"/>
                </a:solidFill>
                <a:latin typeface="Trebuchet MS"/>
                <a:ea typeface="Trebuchet MS"/>
                <a:cs typeface="Trebuchet MS"/>
                <a:sym typeface="Trebuchet MS"/>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59" name="Google Shape;59;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200"/>
              <a:buNone/>
              <a:defRPr>
                <a:solidFill>
                  <a:srgbClr val="888888"/>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60" name="Google Shape;60;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a:solidFill>
                  <a:srgbClr val="888888"/>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61" name="Google Shape;61;p14"/>
          <p:cNvSpPr txBox="1"/>
          <p:nvPr>
            <p:ph idx="12" type="sldNum"/>
          </p:nvPr>
        </p:nvSpPr>
        <p:spPr>
          <a:xfrm>
            <a:off x="6583680" y="4783455"/>
            <a:ext cx="2103000" cy="257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b="0" i="0" sz="1500" u="none" cap="none" strike="noStrike">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 name="Shape 62"/>
        <p:cNvGrpSpPr/>
        <p:nvPr/>
      </p:nvGrpSpPr>
      <p:grpSpPr>
        <a:xfrm>
          <a:off x="0" y="0"/>
          <a:ext cx="0" cy="0"/>
          <a:chOff x="0" y="0"/>
          <a:chExt cx="0" cy="0"/>
        </a:xfrm>
      </p:grpSpPr>
      <p:sp>
        <p:nvSpPr>
          <p:cNvPr id="63" name="Google Shape;63;p15"/>
          <p:cNvSpPr txBox="1"/>
          <p:nvPr>
            <p:ph type="title"/>
          </p:nvPr>
        </p:nvSpPr>
        <p:spPr>
          <a:xfrm>
            <a:off x="1371177" y="304906"/>
            <a:ext cx="6401700" cy="7383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b="1" i="0" sz="2700">
                <a:solidFill>
                  <a:schemeClr val="dk1"/>
                </a:solidFill>
                <a:latin typeface="Trebuchet MS"/>
                <a:ea typeface="Trebuchet MS"/>
                <a:cs typeface="Trebuchet MS"/>
                <a:sym typeface="Trebuchet M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200"/>
              <a:buNone/>
              <a:defRPr>
                <a:solidFill>
                  <a:srgbClr val="888888"/>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a:solidFill>
                  <a:srgbClr val="888888"/>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66" name="Google Shape;66;p15"/>
          <p:cNvSpPr txBox="1"/>
          <p:nvPr>
            <p:ph idx="12" type="sldNum"/>
          </p:nvPr>
        </p:nvSpPr>
        <p:spPr>
          <a:xfrm>
            <a:off x="6583680" y="4783455"/>
            <a:ext cx="2103000" cy="257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5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7" name="Shape 67"/>
        <p:cNvGrpSpPr/>
        <p:nvPr/>
      </p:nvGrpSpPr>
      <p:grpSpPr>
        <a:xfrm>
          <a:off x="0" y="0"/>
          <a:ext cx="0" cy="0"/>
          <a:chOff x="0" y="0"/>
          <a:chExt cx="0" cy="0"/>
        </a:xfrm>
      </p:grpSpPr>
      <p:sp>
        <p:nvSpPr>
          <p:cNvPr id="68" name="Google Shape;68;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200"/>
              <a:buNone/>
              <a:defRPr>
                <a:solidFill>
                  <a:srgbClr val="888888"/>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69" name="Google Shape;69;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a:solidFill>
                  <a:srgbClr val="888888"/>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70" name="Google Shape;70;p16"/>
          <p:cNvSpPr txBox="1"/>
          <p:nvPr>
            <p:ph idx="12" type="sldNum"/>
          </p:nvPr>
        </p:nvSpPr>
        <p:spPr>
          <a:xfrm>
            <a:off x="6583680" y="4783455"/>
            <a:ext cx="2103000" cy="257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500">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71" name="Shape 71"/>
        <p:cNvGrpSpPr/>
        <p:nvPr/>
      </p:nvGrpSpPr>
      <p:grpSpPr>
        <a:xfrm>
          <a:off x="0" y="0"/>
          <a:ext cx="0" cy="0"/>
          <a:chOff x="0" y="0"/>
          <a:chExt cx="0" cy="0"/>
        </a:xfrm>
      </p:grpSpPr>
      <p:pic>
        <p:nvPicPr>
          <p:cNvPr id="72" name="Google Shape;72;p17"/>
          <p:cNvPicPr preferRelativeResize="0"/>
          <p:nvPr/>
        </p:nvPicPr>
        <p:blipFill rotWithShape="1">
          <a:blip r:embed="rId2">
            <a:alphaModFix/>
          </a:blip>
          <a:srcRect b="0" l="0" r="0" t="0"/>
          <a:stretch/>
        </p:blipFill>
        <p:spPr>
          <a:xfrm>
            <a:off x="0" y="0"/>
            <a:ext cx="9144000" cy="5143497"/>
          </a:xfrm>
          <a:prstGeom prst="rect">
            <a:avLst/>
          </a:prstGeom>
          <a:noFill/>
          <a:ln>
            <a:noFill/>
          </a:ln>
        </p:spPr>
      </p:pic>
      <p:pic>
        <p:nvPicPr>
          <p:cNvPr id="73" name="Google Shape;73;p1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74" name="Google Shape;74;p17"/>
          <p:cNvPicPr preferRelativeResize="0"/>
          <p:nvPr/>
        </p:nvPicPr>
        <p:blipFill rotWithShape="1">
          <a:blip r:embed="rId4">
            <a:alphaModFix/>
          </a:blip>
          <a:srcRect b="0" l="0" r="0" t="0"/>
          <a:stretch/>
        </p:blipFill>
        <p:spPr>
          <a:xfrm>
            <a:off x="336549" y="2105660"/>
            <a:ext cx="1356360" cy="293369"/>
          </a:xfrm>
          <a:prstGeom prst="rect">
            <a:avLst/>
          </a:prstGeom>
          <a:noFill/>
          <a:ln>
            <a:noFill/>
          </a:ln>
        </p:spPr>
      </p:pic>
      <p:sp>
        <p:nvSpPr>
          <p:cNvPr id="75" name="Google Shape;75;p17"/>
          <p:cNvSpPr txBox="1"/>
          <p:nvPr>
            <p:ph type="ctrTitle"/>
          </p:nvPr>
        </p:nvSpPr>
        <p:spPr>
          <a:xfrm>
            <a:off x="398864" y="322898"/>
            <a:ext cx="8346300" cy="890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b="0" i="0">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76" name="Google Shape;76;p1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77" name="Google Shape;77;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200"/>
              <a:buNone/>
              <a:defRPr>
                <a:solidFill>
                  <a:srgbClr val="888888"/>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78" name="Google Shape;78;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a:solidFill>
                  <a:srgbClr val="888888"/>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79" name="Google Shape;79;p17"/>
          <p:cNvSpPr txBox="1"/>
          <p:nvPr>
            <p:ph idx="12" type="sldNum"/>
          </p:nvPr>
        </p:nvSpPr>
        <p:spPr>
          <a:xfrm>
            <a:off x="6583680" y="4783455"/>
            <a:ext cx="2103000" cy="257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500">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0" name="Shape 80"/>
        <p:cNvGrpSpPr/>
        <p:nvPr/>
      </p:nvGrpSpPr>
      <p:grpSpPr>
        <a:xfrm>
          <a:off x="0" y="0"/>
          <a:ext cx="0" cy="0"/>
          <a:chOff x="0" y="0"/>
          <a:chExt cx="0" cy="0"/>
        </a:xfrm>
      </p:grpSpPr>
      <p:sp>
        <p:nvSpPr>
          <p:cNvPr id="81" name="Google Shape;81;p18"/>
          <p:cNvSpPr txBox="1"/>
          <p:nvPr>
            <p:ph type="title"/>
          </p:nvPr>
        </p:nvSpPr>
        <p:spPr>
          <a:xfrm>
            <a:off x="1371177" y="304906"/>
            <a:ext cx="6401700" cy="7383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b="1" i="0" sz="2700">
                <a:solidFill>
                  <a:schemeClr val="dk1"/>
                </a:solidFill>
                <a:latin typeface="Trebuchet MS"/>
                <a:ea typeface="Trebuchet MS"/>
                <a:cs typeface="Trebuchet MS"/>
                <a:sym typeface="Trebuchet M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82" name="Google Shape;82;p18"/>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83" name="Google Shape;83;p18"/>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84" name="Google Shape;84;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200"/>
              <a:buNone/>
              <a:defRPr>
                <a:solidFill>
                  <a:srgbClr val="888888"/>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85" name="Google Shape;85;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a:solidFill>
                  <a:srgbClr val="888888"/>
                </a:solidFill>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86" name="Google Shape;86;p18"/>
          <p:cNvSpPr txBox="1"/>
          <p:nvPr>
            <p:ph idx="12" type="sldNum"/>
          </p:nvPr>
        </p:nvSpPr>
        <p:spPr>
          <a:xfrm>
            <a:off x="6583680" y="4783455"/>
            <a:ext cx="2103000" cy="257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500">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 name="Shape 93"/>
        <p:cNvGrpSpPr/>
        <p:nvPr/>
      </p:nvGrpSpPr>
      <p:grpSpPr>
        <a:xfrm>
          <a:off x="0" y="0"/>
          <a:ext cx="0" cy="0"/>
          <a:chOff x="0" y="0"/>
          <a:chExt cx="0" cy="0"/>
        </a:xfrm>
      </p:grpSpPr>
      <p:sp>
        <p:nvSpPr>
          <p:cNvPr id="94" name="Google Shape;94;p20"/>
          <p:cNvSpPr txBox="1"/>
          <p:nvPr>
            <p:ph type="title"/>
          </p:nvPr>
        </p:nvSpPr>
        <p:spPr>
          <a:xfrm>
            <a:off x="1371177" y="304906"/>
            <a:ext cx="6401646" cy="73818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200"/>
              <a:buNone/>
              <a:defRPr b="1" i="0" sz="2700">
                <a:solidFill>
                  <a:schemeClr val="dk1"/>
                </a:solidFill>
                <a:latin typeface="Trebuchet MS"/>
                <a:ea typeface="Trebuchet MS"/>
                <a:cs typeface="Trebuchet MS"/>
                <a:sym typeface="Trebuchet MS"/>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5" name="Google Shape;95;p20"/>
          <p:cNvSpPr txBox="1"/>
          <p:nvPr>
            <p:ph idx="1" type="body"/>
          </p:nvPr>
        </p:nvSpPr>
        <p:spPr>
          <a:xfrm>
            <a:off x="246126" y="1444252"/>
            <a:ext cx="3834342" cy="2801408"/>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200"/>
              <a:buNone/>
              <a:defRPr b="0" i="0" sz="2000">
                <a:solidFill>
                  <a:schemeClr val="dk1"/>
                </a:solidFill>
                <a:latin typeface="Trebuchet MS"/>
                <a:ea typeface="Trebuchet MS"/>
                <a:cs typeface="Trebuchet MS"/>
                <a:sym typeface="Trebuchet MS"/>
              </a:defRPr>
            </a:lvl1pPr>
            <a:lvl2pPr indent="-228600" lvl="1" marL="914400" algn="l">
              <a:spcBef>
                <a:spcPts val="0"/>
              </a:spcBef>
              <a:spcAft>
                <a:spcPts val="0"/>
              </a:spcAft>
              <a:buSzPts val="1200"/>
              <a:buNone/>
              <a:defRPr/>
            </a:lvl2pPr>
            <a:lvl3pPr indent="-228600" lvl="2" marL="1371600" algn="l">
              <a:spcBef>
                <a:spcPts val="0"/>
              </a:spcBef>
              <a:spcAft>
                <a:spcPts val="0"/>
              </a:spcAft>
              <a:buSzPts val="1200"/>
              <a:buNone/>
              <a:defRPr/>
            </a:lvl3pPr>
            <a:lvl4pPr indent="-228600" lvl="3" marL="1828800" algn="l">
              <a:spcBef>
                <a:spcPts val="0"/>
              </a:spcBef>
              <a:spcAft>
                <a:spcPts val="0"/>
              </a:spcAft>
              <a:buSzPts val="1200"/>
              <a:buNone/>
              <a:defRPr/>
            </a:lvl4pPr>
            <a:lvl5pPr indent="-228600" lvl="4" marL="2286000" algn="l">
              <a:spcBef>
                <a:spcPts val="0"/>
              </a:spcBef>
              <a:spcAft>
                <a:spcPts val="0"/>
              </a:spcAft>
              <a:buSzPts val="1200"/>
              <a:buNone/>
              <a:defRPr/>
            </a:lvl5pPr>
            <a:lvl6pPr indent="-228600" lvl="5" marL="2743200" algn="l">
              <a:spcBef>
                <a:spcPts val="0"/>
              </a:spcBef>
              <a:spcAft>
                <a:spcPts val="0"/>
              </a:spcAft>
              <a:buSzPts val="1200"/>
              <a:buNone/>
              <a:defRPr/>
            </a:lvl6pPr>
            <a:lvl7pPr indent="-228600" lvl="6" marL="3200400" algn="l">
              <a:spcBef>
                <a:spcPts val="0"/>
              </a:spcBef>
              <a:spcAft>
                <a:spcPts val="0"/>
              </a:spcAft>
              <a:buSzPts val="1200"/>
              <a:buNone/>
              <a:defRPr/>
            </a:lvl7pPr>
            <a:lvl8pPr indent="-228600" lvl="7" marL="3657600" algn="l">
              <a:spcBef>
                <a:spcPts val="0"/>
              </a:spcBef>
              <a:spcAft>
                <a:spcPts val="0"/>
              </a:spcAft>
              <a:buSzPts val="1200"/>
              <a:buNone/>
              <a:defRPr/>
            </a:lvl8pPr>
            <a:lvl9pPr indent="-228600" lvl="8" marL="4114800" algn="l">
              <a:spcBef>
                <a:spcPts val="0"/>
              </a:spcBef>
              <a:spcAft>
                <a:spcPts val="0"/>
              </a:spcAft>
              <a:buSzPts val="1200"/>
              <a:buNone/>
              <a:defRPr/>
            </a:lvl9pPr>
          </a:lstStyle>
          <a:p/>
        </p:txBody>
      </p:sp>
      <p:sp>
        <p:nvSpPr>
          <p:cNvPr id="96" name="Google Shape;96;p2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97" name="Google Shape;97;p2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98" name="Google Shape;98;p2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b="0" i="0" sz="1500" u="none" cap="none" strike="noStrike">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9" name="Shape 99"/>
        <p:cNvGrpSpPr/>
        <p:nvPr/>
      </p:nvGrpSpPr>
      <p:grpSpPr>
        <a:xfrm>
          <a:off x="0" y="0"/>
          <a:ext cx="0" cy="0"/>
          <a:chOff x="0" y="0"/>
          <a:chExt cx="0" cy="0"/>
        </a:xfrm>
      </p:grpSpPr>
      <p:sp>
        <p:nvSpPr>
          <p:cNvPr id="100" name="Google Shape;100;p21"/>
          <p:cNvSpPr txBox="1"/>
          <p:nvPr>
            <p:ph type="title"/>
          </p:nvPr>
        </p:nvSpPr>
        <p:spPr>
          <a:xfrm>
            <a:off x="1371177" y="304906"/>
            <a:ext cx="6401646" cy="73818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200"/>
              <a:buNone/>
              <a:defRPr b="1" i="0" sz="2700">
                <a:solidFill>
                  <a:schemeClr val="dk1"/>
                </a:solidFill>
                <a:latin typeface="Trebuchet MS"/>
                <a:ea typeface="Trebuchet MS"/>
                <a:cs typeface="Trebuchet MS"/>
                <a:sym typeface="Trebuchet MS"/>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1" name="Google Shape;101;p21"/>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200"/>
              <a:buNone/>
              <a:defRPr/>
            </a:lvl1pPr>
            <a:lvl2pPr indent="-228600" lvl="1" marL="914400" algn="l">
              <a:spcBef>
                <a:spcPts val="0"/>
              </a:spcBef>
              <a:spcAft>
                <a:spcPts val="0"/>
              </a:spcAft>
              <a:buSzPts val="1200"/>
              <a:buNone/>
              <a:defRPr/>
            </a:lvl2pPr>
            <a:lvl3pPr indent="-228600" lvl="2" marL="1371600" algn="l">
              <a:spcBef>
                <a:spcPts val="0"/>
              </a:spcBef>
              <a:spcAft>
                <a:spcPts val="0"/>
              </a:spcAft>
              <a:buSzPts val="1200"/>
              <a:buNone/>
              <a:defRPr/>
            </a:lvl3pPr>
            <a:lvl4pPr indent="-228600" lvl="3" marL="1828800" algn="l">
              <a:spcBef>
                <a:spcPts val="0"/>
              </a:spcBef>
              <a:spcAft>
                <a:spcPts val="0"/>
              </a:spcAft>
              <a:buSzPts val="1200"/>
              <a:buNone/>
              <a:defRPr/>
            </a:lvl4pPr>
            <a:lvl5pPr indent="-228600" lvl="4" marL="2286000" algn="l">
              <a:spcBef>
                <a:spcPts val="0"/>
              </a:spcBef>
              <a:spcAft>
                <a:spcPts val="0"/>
              </a:spcAft>
              <a:buSzPts val="1200"/>
              <a:buNone/>
              <a:defRPr/>
            </a:lvl5pPr>
            <a:lvl6pPr indent="-228600" lvl="5" marL="2743200" algn="l">
              <a:spcBef>
                <a:spcPts val="0"/>
              </a:spcBef>
              <a:spcAft>
                <a:spcPts val="0"/>
              </a:spcAft>
              <a:buSzPts val="1200"/>
              <a:buNone/>
              <a:defRPr/>
            </a:lvl6pPr>
            <a:lvl7pPr indent="-228600" lvl="6" marL="3200400" algn="l">
              <a:spcBef>
                <a:spcPts val="0"/>
              </a:spcBef>
              <a:spcAft>
                <a:spcPts val="0"/>
              </a:spcAft>
              <a:buSzPts val="1200"/>
              <a:buNone/>
              <a:defRPr/>
            </a:lvl7pPr>
            <a:lvl8pPr indent="-228600" lvl="7" marL="3657600" algn="l">
              <a:spcBef>
                <a:spcPts val="0"/>
              </a:spcBef>
              <a:spcAft>
                <a:spcPts val="0"/>
              </a:spcAft>
              <a:buSzPts val="1200"/>
              <a:buNone/>
              <a:defRPr/>
            </a:lvl8pPr>
            <a:lvl9pPr indent="-228600" lvl="8" marL="4114800" algn="l">
              <a:spcBef>
                <a:spcPts val="0"/>
              </a:spcBef>
              <a:spcAft>
                <a:spcPts val="0"/>
              </a:spcAft>
              <a:buSzPts val="1200"/>
              <a:buNone/>
              <a:defRPr/>
            </a:lvl9pPr>
          </a:lstStyle>
          <a:p/>
        </p:txBody>
      </p:sp>
      <p:sp>
        <p:nvSpPr>
          <p:cNvPr id="102" name="Google Shape;102;p21"/>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200"/>
              <a:buNone/>
              <a:defRPr/>
            </a:lvl1pPr>
            <a:lvl2pPr indent="-228600" lvl="1" marL="914400" algn="l">
              <a:spcBef>
                <a:spcPts val="0"/>
              </a:spcBef>
              <a:spcAft>
                <a:spcPts val="0"/>
              </a:spcAft>
              <a:buSzPts val="1200"/>
              <a:buNone/>
              <a:defRPr/>
            </a:lvl2pPr>
            <a:lvl3pPr indent="-228600" lvl="2" marL="1371600" algn="l">
              <a:spcBef>
                <a:spcPts val="0"/>
              </a:spcBef>
              <a:spcAft>
                <a:spcPts val="0"/>
              </a:spcAft>
              <a:buSzPts val="1200"/>
              <a:buNone/>
              <a:defRPr/>
            </a:lvl3pPr>
            <a:lvl4pPr indent="-228600" lvl="3" marL="1828800" algn="l">
              <a:spcBef>
                <a:spcPts val="0"/>
              </a:spcBef>
              <a:spcAft>
                <a:spcPts val="0"/>
              </a:spcAft>
              <a:buSzPts val="1200"/>
              <a:buNone/>
              <a:defRPr/>
            </a:lvl4pPr>
            <a:lvl5pPr indent="-228600" lvl="4" marL="2286000" algn="l">
              <a:spcBef>
                <a:spcPts val="0"/>
              </a:spcBef>
              <a:spcAft>
                <a:spcPts val="0"/>
              </a:spcAft>
              <a:buSzPts val="1200"/>
              <a:buNone/>
              <a:defRPr/>
            </a:lvl5pPr>
            <a:lvl6pPr indent="-228600" lvl="5" marL="2743200" algn="l">
              <a:spcBef>
                <a:spcPts val="0"/>
              </a:spcBef>
              <a:spcAft>
                <a:spcPts val="0"/>
              </a:spcAft>
              <a:buSzPts val="1200"/>
              <a:buNone/>
              <a:defRPr/>
            </a:lvl6pPr>
            <a:lvl7pPr indent="-228600" lvl="6" marL="3200400" algn="l">
              <a:spcBef>
                <a:spcPts val="0"/>
              </a:spcBef>
              <a:spcAft>
                <a:spcPts val="0"/>
              </a:spcAft>
              <a:buSzPts val="1200"/>
              <a:buNone/>
              <a:defRPr/>
            </a:lvl7pPr>
            <a:lvl8pPr indent="-228600" lvl="7" marL="3657600" algn="l">
              <a:spcBef>
                <a:spcPts val="0"/>
              </a:spcBef>
              <a:spcAft>
                <a:spcPts val="0"/>
              </a:spcAft>
              <a:buSzPts val="1200"/>
              <a:buNone/>
              <a:defRPr/>
            </a:lvl8pPr>
            <a:lvl9pPr indent="-228600" lvl="8" marL="4114800" algn="l">
              <a:spcBef>
                <a:spcPts val="0"/>
              </a:spcBef>
              <a:spcAft>
                <a:spcPts val="0"/>
              </a:spcAft>
              <a:buSzPts val="1200"/>
              <a:buNone/>
              <a:defRPr/>
            </a:lvl9pPr>
          </a:lstStyle>
          <a:p/>
        </p:txBody>
      </p:sp>
      <p:sp>
        <p:nvSpPr>
          <p:cNvPr id="103" name="Google Shape;103;p2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04" name="Google Shape;104;p2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05" name="Google Shape;105;p2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500">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0" l="0" r="0" t="0"/>
          <a:stretch/>
        </p:blipFill>
        <p:spPr>
          <a:xfrm>
            <a:off x="0" y="0"/>
            <a:ext cx="9143999" cy="5143498"/>
          </a:xfrm>
          <a:prstGeom prst="rect">
            <a:avLst/>
          </a:prstGeom>
          <a:noFill/>
          <a:ln>
            <a:noFill/>
          </a:ln>
        </p:spPr>
      </p:pic>
      <p:pic>
        <p:nvPicPr>
          <p:cNvPr id="108" name="Google Shape;108;p2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9" name="Google Shape;109;p22"/>
          <p:cNvPicPr preferRelativeResize="0"/>
          <p:nvPr/>
        </p:nvPicPr>
        <p:blipFill rotWithShape="1">
          <a:blip r:embed="rId4">
            <a:alphaModFix/>
          </a:blip>
          <a:srcRect b="0" l="0" r="0" t="0"/>
          <a:stretch/>
        </p:blipFill>
        <p:spPr>
          <a:xfrm>
            <a:off x="336549" y="2105660"/>
            <a:ext cx="1356360" cy="293369"/>
          </a:xfrm>
          <a:prstGeom prst="rect">
            <a:avLst/>
          </a:prstGeom>
          <a:noFill/>
          <a:ln>
            <a:noFill/>
          </a:ln>
        </p:spPr>
      </p:pic>
      <p:sp>
        <p:nvSpPr>
          <p:cNvPr id="110" name="Google Shape;110;p22"/>
          <p:cNvSpPr txBox="1"/>
          <p:nvPr>
            <p:ph type="ctrTitle"/>
          </p:nvPr>
        </p:nvSpPr>
        <p:spPr>
          <a:xfrm>
            <a:off x="398864" y="322898"/>
            <a:ext cx="8346270" cy="89058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200"/>
              <a:buNone/>
              <a:defRPr b="0" i="0">
                <a:solidFill>
                  <a:schemeClr val="dk1"/>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1" name="Google Shape;111;p22"/>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12" name="Google Shape;112;p2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13" name="Google Shape;113;p2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14" name="Google Shape;114;p2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5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5" name="Shape 115"/>
        <p:cNvGrpSpPr/>
        <p:nvPr/>
      </p:nvGrpSpPr>
      <p:grpSpPr>
        <a:xfrm>
          <a:off x="0" y="0"/>
          <a:ext cx="0" cy="0"/>
          <a:chOff x="0" y="0"/>
          <a:chExt cx="0" cy="0"/>
        </a:xfrm>
      </p:grpSpPr>
      <p:sp>
        <p:nvSpPr>
          <p:cNvPr id="116" name="Google Shape;116;p23"/>
          <p:cNvSpPr txBox="1"/>
          <p:nvPr>
            <p:ph type="title"/>
          </p:nvPr>
        </p:nvSpPr>
        <p:spPr>
          <a:xfrm>
            <a:off x="1371177" y="304906"/>
            <a:ext cx="6401646" cy="73818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200"/>
              <a:buNone/>
              <a:defRPr b="1" i="0" sz="2700">
                <a:solidFill>
                  <a:schemeClr val="dk1"/>
                </a:solidFill>
                <a:latin typeface="Trebuchet MS"/>
                <a:ea typeface="Trebuchet MS"/>
                <a:cs typeface="Trebuchet MS"/>
                <a:sym typeface="Trebuchet MS"/>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7" name="Google Shape;117;p2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18" name="Google Shape;118;p2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19" name="Google Shape;119;p2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500">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0" name="Shape 120"/>
        <p:cNvGrpSpPr/>
        <p:nvPr/>
      </p:nvGrpSpPr>
      <p:grpSpPr>
        <a:xfrm>
          <a:off x="0" y="0"/>
          <a:ext cx="0" cy="0"/>
          <a:chOff x="0" y="0"/>
          <a:chExt cx="0" cy="0"/>
        </a:xfrm>
      </p:grpSpPr>
      <p:sp>
        <p:nvSpPr>
          <p:cNvPr id="121" name="Google Shape;121;p2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22" name="Google Shape;122;p2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23" name="Google Shape;123;p2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5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371177" y="304906"/>
            <a:ext cx="6401700" cy="7383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200"/>
              <a:buNone/>
              <a:defRPr b="1" i="0" sz="2700" u="none" cap="none" strike="noStrike">
                <a:solidFill>
                  <a:schemeClr val="dk1"/>
                </a:solidFill>
                <a:latin typeface="Trebuchet MS"/>
                <a:ea typeface="Trebuchet MS"/>
                <a:cs typeface="Trebuchet MS"/>
                <a:sym typeface="Trebuchet MS"/>
              </a:defRPr>
            </a:lvl1pPr>
            <a:lvl2pPr lvl="1" rtl="0">
              <a:spcBef>
                <a:spcPts val="0"/>
              </a:spcBef>
              <a:spcAft>
                <a:spcPts val="0"/>
              </a:spcAft>
              <a:buSzPts val="1200"/>
              <a:buNone/>
              <a:defRPr sz="1500"/>
            </a:lvl2pPr>
            <a:lvl3pPr lvl="2" rtl="0">
              <a:spcBef>
                <a:spcPts val="0"/>
              </a:spcBef>
              <a:spcAft>
                <a:spcPts val="0"/>
              </a:spcAft>
              <a:buSzPts val="1200"/>
              <a:buNone/>
              <a:defRPr sz="1500"/>
            </a:lvl3pPr>
            <a:lvl4pPr lvl="3" rtl="0">
              <a:spcBef>
                <a:spcPts val="0"/>
              </a:spcBef>
              <a:spcAft>
                <a:spcPts val="0"/>
              </a:spcAft>
              <a:buSzPts val="1200"/>
              <a:buNone/>
              <a:defRPr sz="1500"/>
            </a:lvl4pPr>
            <a:lvl5pPr lvl="4" rtl="0">
              <a:spcBef>
                <a:spcPts val="0"/>
              </a:spcBef>
              <a:spcAft>
                <a:spcPts val="0"/>
              </a:spcAft>
              <a:buSzPts val="1200"/>
              <a:buNone/>
              <a:defRPr sz="1500"/>
            </a:lvl5pPr>
            <a:lvl6pPr lvl="5" rtl="0">
              <a:spcBef>
                <a:spcPts val="0"/>
              </a:spcBef>
              <a:spcAft>
                <a:spcPts val="0"/>
              </a:spcAft>
              <a:buSzPts val="1200"/>
              <a:buNone/>
              <a:defRPr sz="1500"/>
            </a:lvl6pPr>
            <a:lvl7pPr lvl="6" rtl="0">
              <a:spcBef>
                <a:spcPts val="0"/>
              </a:spcBef>
              <a:spcAft>
                <a:spcPts val="0"/>
              </a:spcAft>
              <a:buSzPts val="1200"/>
              <a:buNone/>
              <a:defRPr sz="1500"/>
            </a:lvl7pPr>
            <a:lvl8pPr lvl="7" rtl="0">
              <a:spcBef>
                <a:spcPts val="0"/>
              </a:spcBef>
              <a:spcAft>
                <a:spcPts val="0"/>
              </a:spcAft>
              <a:buSzPts val="1200"/>
              <a:buNone/>
              <a:defRPr sz="1500"/>
            </a:lvl8pPr>
            <a:lvl9pPr lvl="8" rtl="0">
              <a:spcBef>
                <a:spcPts val="0"/>
              </a:spcBef>
              <a:spcAft>
                <a:spcPts val="0"/>
              </a:spcAft>
              <a:buSzPts val="1200"/>
              <a:buNone/>
              <a:defRPr sz="1500"/>
            </a:lvl9pPr>
          </a:lstStyle>
          <a:p/>
        </p:txBody>
      </p:sp>
      <p:sp>
        <p:nvSpPr>
          <p:cNvPr id="52" name="Google Shape;52;p13"/>
          <p:cNvSpPr txBox="1"/>
          <p:nvPr>
            <p:ph idx="1" type="body"/>
          </p:nvPr>
        </p:nvSpPr>
        <p:spPr>
          <a:xfrm>
            <a:off x="246126" y="1444253"/>
            <a:ext cx="3834300" cy="28014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200"/>
              <a:buNone/>
              <a:defRPr b="0" i="0" sz="2000" u="none" cap="none" strike="noStrike">
                <a:solidFill>
                  <a:schemeClr val="dk1"/>
                </a:solidFill>
                <a:latin typeface="Trebuchet MS"/>
                <a:ea typeface="Trebuchet MS"/>
                <a:cs typeface="Trebuchet MS"/>
                <a:sym typeface="Trebuchet MS"/>
              </a:defRPr>
            </a:lvl1pPr>
            <a:lvl2pPr indent="-228600" lvl="1" marL="914400" marR="0" rtl="0" algn="l">
              <a:spcBef>
                <a:spcPts val="0"/>
              </a:spcBef>
              <a:spcAft>
                <a:spcPts val="0"/>
              </a:spcAft>
              <a:buSzPts val="1200"/>
              <a:buNone/>
              <a:defRPr b="0" i="0" sz="1500" u="none" cap="none" strike="noStrike">
                <a:latin typeface="Calibri"/>
                <a:ea typeface="Calibri"/>
                <a:cs typeface="Calibri"/>
                <a:sym typeface="Calibri"/>
              </a:defRPr>
            </a:lvl2pPr>
            <a:lvl3pPr indent="-228600" lvl="2" marL="1371600" marR="0" rtl="0" algn="l">
              <a:spcBef>
                <a:spcPts val="0"/>
              </a:spcBef>
              <a:spcAft>
                <a:spcPts val="0"/>
              </a:spcAft>
              <a:buSzPts val="1200"/>
              <a:buNone/>
              <a:defRPr b="0" i="0" sz="1500" u="none" cap="none" strike="noStrike">
                <a:latin typeface="Calibri"/>
                <a:ea typeface="Calibri"/>
                <a:cs typeface="Calibri"/>
                <a:sym typeface="Calibri"/>
              </a:defRPr>
            </a:lvl3pPr>
            <a:lvl4pPr indent="-228600" lvl="3" marL="1828800" marR="0" rtl="0" algn="l">
              <a:spcBef>
                <a:spcPts val="0"/>
              </a:spcBef>
              <a:spcAft>
                <a:spcPts val="0"/>
              </a:spcAft>
              <a:buSzPts val="1200"/>
              <a:buNone/>
              <a:defRPr b="0" i="0" sz="1500" u="none" cap="none" strike="noStrike">
                <a:latin typeface="Calibri"/>
                <a:ea typeface="Calibri"/>
                <a:cs typeface="Calibri"/>
                <a:sym typeface="Calibri"/>
              </a:defRPr>
            </a:lvl4pPr>
            <a:lvl5pPr indent="-228600" lvl="4" marL="2286000" marR="0" rtl="0" algn="l">
              <a:spcBef>
                <a:spcPts val="0"/>
              </a:spcBef>
              <a:spcAft>
                <a:spcPts val="0"/>
              </a:spcAft>
              <a:buSzPts val="1200"/>
              <a:buNone/>
              <a:defRPr b="0" i="0" sz="1500" u="none" cap="none" strike="noStrike">
                <a:latin typeface="Calibri"/>
                <a:ea typeface="Calibri"/>
                <a:cs typeface="Calibri"/>
                <a:sym typeface="Calibri"/>
              </a:defRPr>
            </a:lvl5pPr>
            <a:lvl6pPr indent="-228600" lvl="5" marL="2743200" marR="0" rtl="0" algn="l">
              <a:spcBef>
                <a:spcPts val="0"/>
              </a:spcBef>
              <a:spcAft>
                <a:spcPts val="0"/>
              </a:spcAft>
              <a:buSzPts val="1200"/>
              <a:buNone/>
              <a:defRPr b="0" i="0" sz="1500" u="none" cap="none" strike="noStrike">
                <a:latin typeface="Calibri"/>
                <a:ea typeface="Calibri"/>
                <a:cs typeface="Calibri"/>
                <a:sym typeface="Calibri"/>
              </a:defRPr>
            </a:lvl6pPr>
            <a:lvl7pPr indent="-228600" lvl="6" marL="3200400" marR="0" rtl="0" algn="l">
              <a:spcBef>
                <a:spcPts val="0"/>
              </a:spcBef>
              <a:spcAft>
                <a:spcPts val="0"/>
              </a:spcAft>
              <a:buSzPts val="1200"/>
              <a:buNone/>
              <a:defRPr b="0" i="0" sz="1500" u="none" cap="none" strike="noStrike">
                <a:latin typeface="Calibri"/>
                <a:ea typeface="Calibri"/>
                <a:cs typeface="Calibri"/>
                <a:sym typeface="Calibri"/>
              </a:defRPr>
            </a:lvl7pPr>
            <a:lvl8pPr indent="-228600" lvl="7" marL="3657600" marR="0" rtl="0" algn="l">
              <a:spcBef>
                <a:spcPts val="0"/>
              </a:spcBef>
              <a:spcAft>
                <a:spcPts val="0"/>
              </a:spcAft>
              <a:buSzPts val="1200"/>
              <a:buNone/>
              <a:defRPr b="0" i="0" sz="1500" u="none" cap="none" strike="noStrike">
                <a:latin typeface="Calibri"/>
                <a:ea typeface="Calibri"/>
                <a:cs typeface="Calibri"/>
                <a:sym typeface="Calibri"/>
              </a:defRPr>
            </a:lvl8pPr>
            <a:lvl9pPr indent="-228600" lvl="8" marL="4114800" marR="0" rtl="0" algn="l">
              <a:spcBef>
                <a:spcPts val="0"/>
              </a:spcBef>
              <a:spcAft>
                <a:spcPts val="0"/>
              </a:spcAft>
              <a:buSzPts val="1200"/>
              <a:buNone/>
              <a:defRPr b="0" i="0" sz="15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200"/>
              <a:buNone/>
              <a:defRPr b="0" i="0" sz="1500" u="none" cap="none" strike="noStrike">
                <a:solidFill>
                  <a:srgbClr val="888888"/>
                </a:solidFill>
                <a:latin typeface="Calibri"/>
                <a:ea typeface="Calibri"/>
                <a:cs typeface="Calibri"/>
                <a:sym typeface="Calibri"/>
              </a:defRPr>
            </a:lvl1pPr>
            <a:lvl2pPr lvl="1"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200"/>
              <a:buNone/>
              <a:defRPr b="0" i="0" sz="1500" u="none" cap="none" strike="noStrike">
                <a:solidFill>
                  <a:srgbClr val="888888"/>
                </a:solidFill>
                <a:latin typeface="Calibri"/>
                <a:ea typeface="Calibri"/>
                <a:cs typeface="Calibri"/>
                <a:sym typeface="Calibri"/>
              </a:defRPr>
            </a:lvl1pPr>
            <a:lvl2pPr lvl="1"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83680" y="4783455"/>
            <a:ext cx="2103000" cy="2571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500" u="none" cap="none" strike="noStrike">
                <a:solidFill>
                  <a:srgbClr val="888888"/>
                </a:solidFill>
                <a:latin typeface="Calibri"/>
                <a:ea typeface="Calibri"/>
                <a:cs typeface="Calibri"/>
                <a:sym typeface="Calibri"/>
              </a:defRPr>
            </a:lvl1pPr>
            <a:lvl2pPr indent="0" lvl="1" marL="0" marR="0" rtl="0" algn="r">
              <a:spcBef>
                <a:spcPts val="0"/>
              </a:spcBef>
              <a:buNone/>
              <a:defRPr b="0" i="0" sz="1500" u="none" cap="none" strike="noStrike">
                <a:solidFill>
                  <a:srgbClr val="888888"/>
                </a:solidFill>
                <a:latin typeface="Calibri"/>
                <a:ea typeface="Calibri"/>
                <a:cs typeface="Calibri"/>
                <a:sym typeface="Calibri"/>
              </a:defRPr>
            </a:lvl2pPr>
            <a:lvl3pPr indent="0" lvl="2" marL="0" marR="0" rtl="0" algn="r">
              <a:spcBef>
                <a:spcPts val="0"/>
              </a:spcBef>
              <a:buNone/>
              <a:defRPr b="0" i="0" sz="1500" u="none" cap="none" strike="noStrike">
                <a:solidFill>
                  <a:srgbClr val="888888"/>
                </a:solidFill>
                <a:latin typeface="Calibri"/>
                <a:ea typeface="Calibri"/>
                <a:cs typeface="Calibri"/>
                <a:sym typeface="Calibri"/>
              </a:defRPr>
            </a:lvl3pPr>
            <a:lvl4pPr indent="0" lvl="3" marL="0" marR="0" rtl="0" algn="r">
              <a:spcBef>
                <a:spcPts val="0"/>
              </a:spcBef>
              <a:buNone/>
              <a:defRPr b="0" i="0" sz="1500" u="none" cap="none" strike="noStrike">
                <a:solidFill>
                  <a:srgbClr val="888888"/>
                </a:solidFill>
                <a:latin typeface="Calibri"/>
                <a:ea typeface="Calibri"/>
                <a:cs typeface="Calibri"/>
                <a:sym typeface="Calibri"/>
              </a:defRPr>
            </a:lvl4pPr>
            <a:lvl5pPr indent="0" lvl="4" marL="0" marR="0" rtl="0" algn="r">
              <a:spcBef>
                <a:spcPts val="0"/>
              </a:spcBef>
              <a:buNone/>
              <a:defRPr b="0" i="0" sz="1500" u="none" cap="none" strike="noStrike">
                <a:solidFill>
                  <a:srgbClr val="888888"/>
                </a:solidFill>
                <a:latin typeface="Calibri"/>
                <a:ea typeface="Calibri"/>
                <a:cs typeface="Calibri"/>
                <a:sym typeface="Calibri"/>
              </a:defRPr>
            </a:lvl5pPr>
            <a:lvl6pPr indent="0" lvl="5" marL="0" marR="0" rtl="0" algn="r">
              <a:spcBef>
                <a:spcPts val="0"/>
              </a:spcBef>
              <a:buNone/>
              <a:defRPr b="0" i="0" sz="1500" u="none" cap="none" strike="noStrike">
                <a:solidFill>
                  <a:srgbClr val="888888"/>
                </a:solidFill>
                <a:latin typeface="Calibri"/>
                <a:ea typeface="Calibri"/>
                <a:cs typeface="Calibri"/>
                <a:sym typeface="Calibri"/>
              </a:defRPr>
            </a:lvl6pPr>
            <a:lvl7pPr indent="0" lvl="6" marL="0" marR="0" rtl="0" algn="r">
              <a:spcBef>
                <a:spcPts val="0"/>
              </a:spcBef>
              <a:buNone/>
              <a:defRPr b="0" i="0" sz="1500" u="none" cap="none" strike="noStrike">
                <a:solidFill>
                  <a:srgbClr val="888888"/>
                </a:solidFill>
                <a:latin typeface="Calibri"/>
                <a:ea typeface="Calibri"/>
                <a:cs typeface="Calibri"/>
                <a:sym typeface="Calibri"/>
              </a:defRPr>
            </a:lvl7pPr>
            <a:lvl8pPr indent="0" lvl="7" marL="0" marR="0" rtl="0" algn="r">
              <a:spcBef>
                <a:spcPts val="0"/>
              </a:spcBef>
              <a:buNone/>
              <a:defRPr b="0" i="0" sz="1500" u="none" cap="none" strike="noStrike">
                <a:solidFill>
                  <a:srgbClr val="888888"/>
                </a:solidFill>
                <a:latin typeface="Calibri"/>
                <a:ea typeface="Calibri"/>
                <a:cs typeface="Calibri"/>
                <a:sym typeface="Calibri"/>
              </a:defRPr>
            </a:lvl8pPr>
            <a:lvl9pPr indent="0" lvl="8" marL="0" marR="0" rtl="0" algn="r">
              <a:spcBef>
                <a:spcPts val="0"/>
              </a:spcBef>
              <a:buNone/>
              <a:defRPr b="0" i="0" sz="15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9"/>
          <p:cNvSpPr txBox="1"/>
          <p:nvPr>
            <p:ph type="title"/>
          </p:nvPr>
        </p:nvSpPr>
        <p:spPr>
          <a:xfrm>
            <a:off x="1371177" y="304906"/>
            <a:ext cx="6401646" cy="738188"/>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200"/>
              <a:buNone/>
              <a:defRPr b="1" i="0" sz="2700" u="none" cap="none" strike="noStrike">
                <a:solidFill>
                  <a:schemeClr val="dk1"/>
                </a:solidFill>
                <a:latin typeface="Trebuchet MS"/>
                <a:ea typeface="Trebuchet MS"/>
                <a:cs typeface="Trebuchet MS"/>
                <a:sym typeface="Trebuchet MS"/>
              </a:defRPr>
            </a:lvl1pPr>
            <a:lvl2pPr lvl="1">
              <a:spcBef>
                <a:spcPts val="0"/>
              </a:spcBef>
              <a:spcAft>
                <a:spcPts val="0"/>
              </a:spcAft>
              <a:buSzPts val="1200"/>
              <a:buNone/>
              <a:defRPr sz="1500"/>
            </a:lvl2pPr>
            <a:lvl3pPr lvl="2">
              <a:spcBef>
                <a:spcPts val="0"/>
              </a:spcBef>
              <a:spcAft>
                <a:spcPts val="0"/>
              </a:spcAft>
              <a:buSzPts val="1200"/>
              <a:buNone/>
              <a:defRPr sz="1500"/>
            </a:lvl3pPr>
            <a:lvl4pPr lvl="3">
              <a:spcBef>
                <a:spcPts val="0"/>
              </a:spcBef>
              <a:spcAft>
                <a:spcPts val="0"/>
              </a:spcAft>
              <a:buSzPts val="1200"/>
              <a:buNone/>
              <a:defRPr sz="1500"/>
            </a:lvl4pPr>
            <a:lvl5pPr lvl="4">
              <a:spcBef>
                <a:spcPts val="0"/>
              </a:spcBef>
              <a:spcAft>
                <a:spcPts val="0"/>
              </a:spcAft>
              <a:buSzPts val="1200"/>
              <a:buNone/>
              <a:defRPr sz="1500"/>
            </a:lvl5pPr>
            <a:lvl6pPr lvl="5">
              <a:spcBef>
                <a:spcPts val="0"/>
              </a:spcBef>
              <a:spcAft>
                <a:spcPts val="0"/>
              </a:spcAft>
              <a:buSzPts val="1200"/>
              <a:buNone/>
              <a:defRPr sz="1500"/>
            </a:lvl6pPr>
            <a:lvl7pPr lvl="6">
              <a:spcBef>
                <a:spcPts val="0"/>
              </a:spcBef>
              <a:spcAft>
                <a:spcPts val="0"/>
              </a:spcAft>
              <a:buSzPts val="1200"/>
              <a:buNone/>
              <a:defRPr sz="1500"/>
            </a:lvl7pPr>
            <a:lvl8pPr lvl="7">
              <a:spcBef>
                <a:spcPts val="0"/>
              </a:spcBef>
              <a:spcAft>
                <a:spcPts val="0"/>
              </a:spcAft>
              <a:buSzPts val="1200"/>
              <a:buNone/>
              <a:defRPr sz="1500"/>
            </a:lvl8pPr>
            <a:lvl9pPr lvl="8">
              <a:spcBef>
                <a:spcPts val="0"/>
              </a:spcBef>
              <a:spcAft>
                <a:spcPts val="0"/>
              </a:spcAft>
              <a:buSzPts val="1200"/>
              <a:buNone/>
              <a:defRPr sz="1500"/>
            </a:lvl9pPr>
          </a:lstStyle>
          <a:p/>
        </p:txBody>
      </p:sp>
      <p:sp>
        <p:nvSpPr>
          <p:cNvPr id="89" name="Google Shape;89;p19"/>
          <p:cNvSpPr txBox="1"/>
          <p:nvPr>
            <p:ph idx="1" type="body"/>
          </p:nvPr>
        </p:nvSpPr>
        <p:spPr>
          <a:xfrm>
            <a:off x="246126" y="1444252"/>
            <a:ext cx="3834342" cy="2801408"/>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200"/>
              <a:buNone/>
              <a:defRPr b="0" i="0" sz="2000" u="none" cap="none" strike="noStrike">
                <a:solidFill>
                  <a:schemeClr val="dk1"/>
                </a:solidFill>
                <a:latin typeface="Trebuchet MS"/>
                <a:ea typeface="Trebuchet MS"/>
                <a:cs typeface="Trebuchet MS"/>
                <a:sym typeface="Trebuchet MS"/>
              </a:defRPr>
            </a:lvl1pPr>
            <a:lvl2pPr indent="-228600" lvl="1" marL="914400" marR="0" rtl="0" algn="l">
              <a:spcBef>
                <a:spcPts val="0"/>
              </a:spcBef>
              <a:spcAft>
                <a:spcPts val="0"/>
              </a:spcAft>
              <a:buSzPts val="1200"/>
              <a:buNone/>
              <a:defRPr b="0" i="0" sz="1500" u="none" cap="none" strike="noStrike">
                <a:latin typeface="Calibri"/>
                <a:ea typeface="Calibri"/>
                <a:cs typeface="Calibri"/>
                <a:sym typeface="Calibri"/>
              </a:defRPr>
            </a:lvl2pPr>
            <a:lvl3pPr indent="-228600" lvl="2" marL="1371600" marR="0" rtl="0" algn="l">
              <a:spcBef>
                <a:spcPts val="0"/>
              </a:spcBef>
              <a:spcAft>
                <a:spcPts val="0"/>
              </a:spcAft>
              <a:buSzPts val="1200"/>
              <a:buNone/>
              <a:defRPr b="0" i="0" sz="1500" u="none" cap="none" strike="noStrike">
                <a:latin typeface="Calibri"/>
                <a:ea typeface="Calibri"/>
                <a:cs typeface="Calibri"/>
                <a:sym typeface="Calibri"/>
              </a:defRPr>
            </a:lvl3pPr>
            <a:lvl4pPr indent="-228600" lvl="3" marL="1828800" marR="0" rtl="0" algn="l">
              <a:spcBef>
                <a:spcPts val="0"/>
              </a:spcBef>
              <a:spcAft>
                <a:spcPts val="0"/>
              </a:spcAft>
              <a:buSzPts val="1200"/>
              <a:buNone/>
              <a:defRPr b="0" i="0" sz="1500" u="none" cap="none" strike="noStrike">
                <a:latin typeface="Calibri"/>
                <a:ea typeface="Calibri"/>
                <a:cs typeface="Calibri"/>
                <a:sym typeface="Calibri"/>
              </a:defRPr>
            </a:lvl4pPr>
            <a:lvl5pPr indent="-228600" lvl="4" marL="2286000" marR="0" rtl="0" algn="l">
              <a:spcBef>
                <a:spcPts val="0"/>
              </a:spcBef>
              <a:spcAft>
                <a:spcPts val="0"/>
              </a:spcAft>
              <a:buSzPts val="1200"/>
              <a:buNone/>
              <a:defRPr b="0" i="0" sz="1500" u="none" cap="none" strike="noStrike">
                <a:latin typeface="Calibri"/>
                <a:ea typeface="Calibri"/>
                <a:cs typeface="Calibri"/>
                <a:sym typeface="Calibri"/>
              </a:defRPr>
            </a:lvl5pPr>
            <a:lvl6pPr indent="-228600" lvl="5" marL="2743200" marR="0" rtl="0" algn="l">
              <a:spcBef>
                <a:spcPts val="0"/>
              </a:spcBef>
              <a:spcAft>
                <a:spcPts val="0"/>
              </a:spcAft>
              <a:buSzPts val="1200"/>
              <a:buNone/>
              <a:defRPr b="0" i="0" sz="1500" u="none" cap="none" strike="noStrike">
                <a:latin typeface="Calibri"/>
                <a:ea typeface="Calibri"/>
                <a:cs typeface="Calibri"/>
                <a:sym typeface="Calibri"/>
              </a:defRPr>
            </a:lvl6pPr>
            <a:lvl7pPr indent="-228600" lvl="6" marL="3200400" marR="0" rtl="0" algn="l">
              <a:spcBef>
                <a:spcPts val="0"/>
              </a:spcBef>
              <a:spcAft>
                <a:spcPts val="0"/>
              </a:spcAft>
              <a:buSzPts val="1200"/>
              <a:buNone/>
              <a:defRPr b="0" i="0" sz="1500" u="none" cap="none" strike="noStrike">
                <a:latin typeface="Calibri"/>
                <a:ea typeface="Calibri"/>
                <a:cs typeface="Calibri"/>
                <a:sym typeface="Calibri"/>
              </a:defRPr>
            </a:lvl7pPr>
            <a:lvl8pPr indent="-228600" lvl="7" marL="3657600" marR="0" rtl="0" algn="l">
              <a:spcBef>
                <a:spcPts val="0"/>
              </a:spcBef>
              <a:spcAft>
                <a:spcPts val="0"/>
              </a:spcAft>
              <a:buSzPts val="1200"/>
              <a:buNone/>
              <a:defRPr b="0" i="0" sz="1500" u="none" cap="none" strike="noStrike">
                <a:latin typeface="Calibri"/>
                <a:ea typeface="Calibri"/>
                <a:cs typeface="Calibri"/>
                <a:sym typeface="Calibri"/>
              </a:defRPr>
            </a:lvl8pPr>
            <a:lvl9pPr indent="-228600" lvl="8" marL="4114800" marR="0" rtl="0" algn="l">
              <a:spcBef>
                <a:spcPts val="0"/>
              </a:spcBef>
              <a:spcAft>
                <a:spcPts val="0"/>
              </a:spcAft>
              <a:buSzPts val="1200"/>
              <a:buNone/>
              <a:defRPr b="0" i="0" sz="1500" u="none" cap="none" strike="noStrike">
                <a:latin typeface="Calibri"/>
                <a:ea typeface="Calibri"/>
                <a:cs typeface="Calibri"/>
                <a:sym typeface="Calibri"/>
              </a:defRPr>
            </a:lvl9pPr>
          </a:lstStyle>
          <a:p/>
        </p:txBody>
      </p:sp>
      <p:sp>
        <p:nvSpPr>
          <p:cNvPr id="90" name="Google Shape;90;p1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200"/>
              <a:buNone/>
              <a:defRPr b="0" i="0" sz="1500" u="none" cap="none" strike="noStrike">
                <a:solidFill>
                  <a:srgbClr val="888888"/>
                </a:solidFill>
                <a:latin typeface="Calibri"/>
                <a:ea typeface="Calibri"/>
                <a:cs typeface="Calibri"/>
                <a:sym typeface="Calibri"/>
              </a:defRPr>
            </a:lvl1pPr>
            <a:lvl2pPr lvl="1"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9pPr>
          </a:lstStyle>
          <a:p/>
        </p:txBody>
      </p:sp>
      <p:sp>
        <p:nvSpPr>
          <p:cNvPr id="91" name="Google Shape;91;p1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200"/>
              <a:buNone/>
              <a:defRPr b="0" i="0" sz="1500" u="none" cap="none" strike="noStrike">
                <a:solidFill>
                  <a:srgbClr val="888888"/>
                </a:solidFill>
                <a:latin typeface="Calibri"/>
                <a:ea typeface="Calibri"/>
                <a:cs typeface="Calibri"/>
                <a:sym typeface="Calibri"/>
              </a:defRPr>
            </a:lvl1pPr>
            <a:lvl2pPr lvl="1"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9pPr>
          </a:lstStyle>
          <a:p/>
        </p:txBody>
      </p:sp>
      <p:sp>
        <p:nvSpPr>
          <p:cNvPr id="92" name="Google Shape;92;p1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500" u="none" cap="none" strike="noStrike">
                <a:solidFill>
                  <a:srgbClr val="888888"/>
                </a:solidFill>
                <a:latin typeface="Calibri"/>
                <a:ea typeface="Calibri"/>
                <a:cs typeface="Calibri"/>
                <a:sym typeface="Calibri"/>
              </a:defRPr>
            </a:lvl1pPr>
            <a:lvl2pPr indent="0" lvl="1" marL="0" marR="0" rtl="0" algn="r">
              <a:spcBef>
                <a:spcPts val="0"/>
              </a:spcBef>
              <a:buNone/>
              <a:defRPr b="0" i="0" sz="1500" u="none" cap="none" strike="noStrike">
                <a:solidFill>
                  <a:srgbClr val="888888"/>
                </a:solidFill>
                <a:latin typeface="Calibri"/>
                <a:ea typeface="Calibri"/>
                <a:cs typeface="Calibri"/>
                <a:sym typeface="Calibri"/>
              </a:defRPr>
            </a:lvl2pPr>
            <a:lvl3pPr indent="0" lvl="2" marL="0" marR="0" rtl="0" algn="r">
              <a:spcBef>
                <a:spcPts val="0"/>
              </a:spcBef>
              <a:buNone/>
              <a:defRPr b="0" i="0" sz="1500" u="none" cap="none" strike="noStrike">
                <a:solidFill>
                  <a:srgbClr val="888888"/>
                </a:solidFill>
                <a:latin typeface="Calibri"/>
                <a:ea typeface="Calibri"/>
                <a:cs typeface="Calibri"/>
                <a:sym typeface="Calibri"/>
              </a:defRPr>
            </a:lvl3pPr>
            <a:lvl4pPr indent="0" lvl="3" marL="0" marR="0" rtl="0" algn="r">
              <a:spcBef>
                <a:spcPts val="0"/>
              </a:spcBef>
              <a:buNone/>
              <a:defRPr b="0" i="0" sz="1500" u="none" cap="none" strike="noStrike">
                <a:solidFill>
                  <a:srgbClr val="888888"/>
                </a:solidFill>
                <a:latin typeface="Calibri"/>
                <a:ea typeface="Calibri"/>
                <a:cs typeface="Calibri"/>
                <a:sym typeface="Calibri"/>
              </a:defRPr>
            </a:lvl4pPr>
            <a:lvl5pPr indent="0" lvl="4" marL="0" marR="0" rtl="0" algn="r">
              <a:spcBef>
                <a:spcPts val="0"/>
              </a:spcBef>
              <a:buNone/>
              <a:defRPr b="0" i="0" sz="1500" u="none" cap="none" strike="noStrike">
                <a:solidFill>
                  <a:srgbClr val="888888"/>
                </a:solidFill>
                <a:latin typeface="Calibri"/>
                <a:ea typeface="Calibri"/>
                <a:cs typeface="Calibri"/>
                <a:sym typeface="Calibri"/>
              </a:defRPr>
            </a:lvl5pPr>
            <a:lvl6pPr indent="0" lvl="5" marL="0" marR="0" rtl="0" algn="r">
              <a:spcBef>
                <a:spcPts val="0"/>
              </a:spcBef>
              <a:buNone/>
              <a:defRPr b="0" i="0" sz="1500" u="none" cap="none" strike="noStrike">
                <a:solidFill>
                  <a:srgbClr val="888888"/>
                </a:solidFill>
                <a:latin typeface="Calibri"/>
                <a:ea typeface="Calibri"/>
                <a:cs typeface="Calibri"/>
                <a:sym typeface="Calibri"/>
              </a:defRPr>
            </a:lvl6pPr>
            <a:lvl7pPr indent="0" lvl="6" marL="0" marR="0" rtl="0" algn="r">
              <a:spcBef>
                <a:spcPts val="0"/>
              </a:spcBef>
              <a:buNone/>
              <a:defRPr b="0" i="0" sz="1500" u="none" cap="none" strike="noStrike">
                <a:solidFill>
                  <a:srgbClr val="888888"/>
                </a:solidFill>
                <a:latin typeface="Calibri"/>
                <a:ea typeface="Calibri"/>
                <a:cs typeface="Calibri"/>
                <a:sym typeface="Calibri"/>
              </a:defRPr>
            </a:lvl7pPr>
            <a:lvl8pPr indent="0" lvl="7" marL="0" marR="0" rtl="0" algn="r">
              <a:spcBef>
                <a:spcPts val="0"/>
              </a:spcBef>
              <a:buNone/>
              <a:defRPr b="0" i="0" sz="1500" u="none" cap="none" strike="noStrike">
                <a:solidFill>
                  <a:srgbClr val="888888"/>
                </a:solidFill>
                <a:latin typeface="Calibri"/>
                <a:ea typeface="Calibri"/>
                <a:cs typeface="Calibri"/>
                <a:sym typeface="Calibri"/>
              </a:defRPr>
            </a:lvl8pPr>
            <a:lvl9pPr indent="0" lvl="8" marL="0" marR="0" rtl="0" algn="r">
              <a:spcBef>
                <a:spcPts val="0"/>
              </a:spcBef>
              <a:buNone/>
              <a:defRPr b="0" i="0" sz="15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87.png"/><Relationship Id="rId9" Type="http://schemas.openxmlformats.org/officeDocument/2006/relationships/image" Target="../media/image67.png"/><Relationship Id="rId5" Type="http://schemas.openxmlformats.org/officeDocument/2006/relationships/image" Target="../media/image22.png"/><Relationship Id="rId6" Type="http://schemas.openxmlformats.org/officeDocument/2006/relationships/image" Target="../media/image56.png"/><Relationship Id="rId7" Type="http://schemas.openxmlformats.org/officeDocument/2006/relationships/image" Target="../media/image59.png"/><Relationship Id="rId8" Type="http://schemas.openxmlformats.org/officeDocument/2006/relationships/image" Target="../media/image63.png"/><Relationship Id="rId11" Type="http://schemas.openxmlformats.org/officeDocument/2006/relationships/image" Target="../media/image74.png"/><Relationship Id="rId10" Type="http://schemas.openxmlformats.org/officeDocument/2006/relationships/image" Target="../media/image64.png"/><Relationship Id="rId12" Type="http://schemas.openxmlformats.org/officeDocument/2006/relationships/image" Target="../media/image7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85.png"/><Relationship Id="rId9" Type="http://schemas.openxmlformats.org/officeDocument/2006/relationships/image" Target="../media/image79.png"/><Relationship Id="rId5" Type="http://schemas.openxmlformats.org/officeDocument/2006/relationships/image" Target="../media/image72.png"/><Relationship Id="rId6" Type="http://schemas.openxmlformats.org/officeDocument/2006/relationships/image" Target="../media/image80.png"/><Relationship Id="rId7" Type="http://schemas.openxmlformats.org/officeDocument/2006/relationships/image" Target="../media/image66.png"/><Relationship Id="rId8" Type="http://schemas.openxmlformats.org/officeDocument/2006/relationships/image" Target="../media/image71.png"/><Relationship Id="rId10" Type="http://schemas.openxmlformats.org/officeDocument/2006/relationships/image" Target="../media/image7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86.png"/><Relationship Id="rId4" Type="http://schemas.openxmlformats.org/officeDocument/2006/relationships/image" Target="../media/image70.png"/><Relationship Id="rId5" Type="http://schemas.openxmlformats.org/officeDocument/2006/relationships/image" Target="../media/image75.jpg"/><Relationship Id="rId6" Type="http://schemas.openxmlformats.org/officeDocument/2006/relationships/image" Target="../media/image94.png"/><Relationship Id="rId7" Type="http://schemas.openxmlformats.org/officeDocument/2006/relationships/image" Target="../media/image81.png"/><Relationship Id="rId8" Type="http://schemas.openxmlformats.org/officeDocument/2006/relationships/image" Target="../media/image9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97.png"/><Relationship Id="rId9" Type="http://schemas.openxmlformats.org/officeDocument/2006/relationships/image" Target="../media/image84.png"/><Relationship Id="rId5" Type="http://schemas.openxmlformats.org/officeDocument/2006/relationships/image" Target="../media/image83.png"/><Relationship Id="rId6" Type="http://schemas.openxmlformats.org/officeDocument/2006/relationships/image" Target="../media/image89.png"/><Relationship Id="rId7" Type="http://schemas.openxmlformats.org/officeDocument/2006/relationships/image" Target="../media/image95.png"/><Relationship Id="rId8" Type="http://schemas.openxmlformats.org/officeDocument/2006/relationships/image" Target="../media/image101.png"/><Relationship Id="rId11" Type="http://schemas.openxmlformats.org/officeDocument/2006/relationships/image" Target="../media/image75.jpg"/><Relationship Id="rId10" Type="http://schemas.openxmlformats.org/officeDocument/2006/relationships/image" Target="../media/image9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92.png"/><Relationship Id="rId9" Type="http://schemas.openxmlformats.org/officeDocument/2006/relationships/image" Target="../media/image96.png"/><Relationship Id="rId5" Type="http://schemas.openxmlformats.org/officeDocument/2006/relationships/image" Target="../media/image98.png"/><Relationship Id="rId6" Type="http://schemas.openxmlformats.org/officeDocument/2006/relationships/image" Target="../media/image107.png"/><Relationship Id="rId7" Type="http://schemas.openxmlformats.org/officeDocument/2006/relationships/image" Target="../media/image88.png"/><Relationship Id="rId8" Type="http://schemas.openxmlformats.org/officeDocument/2006/relationships/image" Target="../media/image102.png"/><Relationship Id="rId11" Type="http://schemas.openxmlformats.org/officeDocument/2006/relationships/image" Target="../media/image89.png"/><Relationship Id="rId10" Type="http://schemas.openxmlformats.org/officeDocument/2006/relationships/image" Target="../media/image7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96.png"/><Relationship Id="rId5" Type="http://schemas.openxmlformats.org/officeDocument/2006/relationships/image" Target="../media/image75.jpg"/><Relationship Id="rId6" Type="http://schemas.openxmlformats.org/officeDocument/2006/relationships/image" Target="../media/image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75.jpg"/><Relationship Id="rId5"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75.jpg"/><Relationship Id="rId5" Type="http://schemas.openxmlformats.org/officeDocument/2006/relationships/image" Target="../media/image10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75.jpg"/><Relationship Id="rId9" Type="http://schemas.openxmlformats.org/officeDocument/2006/relationships/image" Target="../media/image115.png"/><Relationship Id="rId5" Type="http://schemas.openxmlformats.org/officeDocument/2006/relationships/image" Target="../media/image83.png"/><Relationship Id="rId6" Type="http://schemas.openxmlformats.org/officeDocument/2006/relationships/image" Target="../media/image95.png"/><Relationship Id="rId7" Type="http://schemas.openxmlformats.org/officeDocument/2006/relationships/image" Target="../media/image106.png"/><Relationship Id="rId8" Type="http://schemas.openxmlformats.org/officeDocument/2006/relationships/image" Target="../media/image91.jpg"/><Relationship Id="rId11" Type="http://schemas.openxmlformats.org/officeDocument/2006/relationships/image" Target="../media/image114.png"/><Relationship Id="rId10" Type="http://schemas.openxmlformats.org/officeDocument/2006/relationships/image" Target="../media/image1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87.png"/><Relationship Id="rId9" Type="http://schemas.openxmlformats.org/officeDocument/2006/relationships/image" Target="../media/image67.png"/><Relationship Id="rId5" Type="http://schemas.openxmlformats.org/officeDocument/2006/relationships/image" Target="../media/image22.png"/><Relationship Id="rId6" Type="http://schemas.openxmlformats.org/officeDocument/2006/relationships/image" Target="../media/image56.png"/><Relationship Id="rId7" Type="http://schemas.openxmlformats.org/officeDocument/2006/relationships/image" Target="../media/image59.png"/><Relationship Id="rId8" Type="http://schemas.openxmlformats.org/officeDocument/2006/relationships/image" Target="../media/image63.png"/><Relationship Id="rId11" Type="http://schemas.openxmlformats.org/officeDocument/2006/relationships/image" Target="../media/image74.png"/><Relationship Id="rId10" Type="http://schemas.openxmlformats.org/officeDocument/2006/relationships/image" Target="../media/image64.png"/><Relationship Id="rId12"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26.png"/><Relationship Id="rId4" Type="http://schemas.openxmlformats.org/officeDocument/2006/relationships/image" Target="../media/image67.png"/><Relationship Id="rId5" Type="http://schemas.openxmlformats.org/officeDocument/2006/relationships/image" Target="../media/image87.png"/><Relationship Id="rId6" Type="http://schemas.openxmlformats.org/officeDocument/2006/relationships/image" Target="../media/image123.png"/><Relationship Id="rId7" Type="http://schemas.openxmlformats.org/officeDocument/2006/relationships/image" Target="../media/image1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21.png"/><Relationship Id="rId4" Type="http://schemas.openxmlformats.org/officeDocument/2006/relationships/image" Target="../media/image1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87.png"/><Relationship Id="rId5" Type="http://schemas.openxmlformats.org/officeDocument/2006/relationships/image" Target="../media/image56.png"/><Relationship Id="rId6" Type="http://schemas.openxmlformats.org/officeDocument/2006/relationships/image" Target="../media/image119.png"/><Relationship Id="rId7" Type="http://schemas.openxmlformats.org/officeDocument/2006/relationships/image" Target="../media/image67.png"/><Relationship Id="rId8" Type="http://schemas.openxmlformats.org/officeDocument/2006/relationships/image" Target="../media/image1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125.png"/><Relationship Id="rId4" Type="http://schemas.openxmlformats.org/officeDocument/2006/relationships/image" Target="../media/image130.jpg"/><Relationship Id="rId5" Type="http://schemas.openxmlformats.org/officeDocument/2006/relationships/image" Target="../media/image1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29.png"/><Relationship Id="rId4" Type="http://schemas.openxmlformats.org/officeDocument/2006/relationships/image" Target="../media/image67.png"/><Relationship Id="rId5" Type="http://schemas.openxmlformats.org/officeDocument/2006/relationships/image" Target="../media/image135.jpg"/><Relationship Id="rId6" Type="http://schemas.openxmlformats.org/officeDocument/2006/relationships/image" Target="../media/image71.png"/><Relationship Id="rId7" Type="http://schemas.openxmlformats.org/officeDocument/2006/relationships/image" Target="../media/image1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4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3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4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3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5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7.jpg"/><Relationship Id="rId10" Type="http://schemas.openxmlformats.org/officeDocument/2006/relationships/image" Target="../media/image15.jpg"/><Relationship Id="rId9" Type="http://schemas.openxmlformats.org/officeDocument/2006/relationships/image" Target="../media/image10.jpg"/><Relationship Id="rId5" Type="http://schemas.openxmlformats.org/officeDocument/2006/relationships/image" Target="../media/image9.jpg"/><Relationship Id="rId6" Type="http://schemas.openxmlformats.org/officeDocument/2006/relationships/image" Target="../media/image16.png"/><Relationship Id="rId7" Type="http://schemas.openxmlformats.org/officeDocument/2006/relationships/image" Target="../media/image12.jpg"/><Relationship Id="rId8" Type="http://schemas.openxmlformats.org/officeDocument/2006/relationships/image" Target="../media/image1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4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4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44.png"/></Relationships>
</file>

<file path=ppt/slides/_rels/slide6.xml.rels><?xml version="1.0" encoding="UTF-8" standalone="yes"?><Relationships xmlns="http://schemas.openxmlformats.org/package/2006/relationships"><Relationship Id="rId11" Type="http://schemas.openxmlformats.org/officeDocument/2006/relationships/image" Target="../media/image37.jpg"/><Relationship Id="rId10" Type="http://schemas.openxmlformats.org/officeDocument/2006/relationships/image" Target="../media/image21.jpg"/><Relationship Id="rId13" Type="http://schemas.openxmlformats.org/officeDocument/2006/relationships/image" Target="../media/image28.png"/><Relationship Id="rId12" Type="http://schemas.openxmlformats.org/officeDocument/2006/relationships/image" Target="../media/image20.png"/><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34.png"/><Relationship Id="rId9" Type="http://schemas.openxmlformats.org/officeDocument/2006/relationships/image" Target="../media/image41.jpg"/><Relationship Id="rId15" Type="http://schemas.openxmlformats.org/officeDocument/2006/relationships/image" Target="../media/image25.png"/><Relationship Id="rId14" Type="http://schemas.openxmlformats.org/officeDocument/2006/relationships/image" Target="../media/image29.jpg"/><Relationship Id="rId17" Type="http://schemas.openxmlformats.org/officeDocument/2006/relationships/image" Target="../media/image47.png"/><Relationship Id="rId16"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22.png"/><Relationship Id="rId8"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20" Type="http://schemas.openxmlformats.org/officeDocument/2006/relationships/image" Target="../media/image61.png"/><Relationship Id="rId22" Type="http://schemas.openxmlformats.org/officeDocument/2006/relationships/image" Target="../media/image48.png"/><Relationship Id="rId21" Type="http://schemas.openxmlformats.org/officeDocument/2006/relationships/image" Target="../media/image58.png"/><Relationship Id="rId24" Type="http://schemas.openxmlformats.org/officeDocument/2006/relationships/image" Target="../media/image57.png"/><Relationship Id="rId23" Type="http://schemas.openxmlformats.org/officeDocument/2006/relationships/image" Target="../media/image68.png"/><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39.png"/><Relationship Id="rId9" Type="http://schemas.openxmlformats.org/officeDocument/2006/relationships/image" Target="../media/image32.png"/><Relationship Id="rId26" Type="http://schemas.openxmlformats.org/officeDocument/2006/relationships/image" Target="../media/image49.png"/><Relationship Id="rId25" Type="http://schemas.openxmlformats.org/officeDocument/2006/relationships/image" Target="../media/image69.png"/><Relationship Id="rId27" Type="http://schemas.openxmlformats.org/officeDocument/2006/relationships/image" Target="../media/image65.png"/><Relationship Id="rId5" Type="http://schemas.openxmlformats.org/officeDocument/2006/relationships/image" Target="../media/image36.png"/><Relationship Id="rId6" Type="http://schemas.openxmlformats.org/officeDocument/2006/relationships/image" Target="../media/image31.png"/><Relationship Id="rId7" Type="http://schemas.openxmlformats.org/officeDocument/2006/relationships/image" Target="../media/image53.png"/><Relationship Id="rId8" Type="http://schemas.openxmlformats.org/officeDocument/2006/relationships/image" Target="../media/image45.png"/><Relationship Id="rId11" Type="http://schemas.openxmlformats.org/officeDocument/2006/relationships/image" Target="../media/image55.png"/><Relationship Id="rId10" Type="http://schemas.openxmlformats.org/officeDocument/2006/relationships/image" Target="../media/image33.png"/><Relationship Id="rId13" Type="http://schemas.openxmlformats.org/officeDocument/2006/relationships/image" Target="../media/image40.png"/><Relationship Id="rId12" Type="http://schemas.openxmlformats.org/officeDocument/2006/relationships/image" Target="../media/image44.png"/><Relationship Id="rId15" Type="http://schemas.openxmlformats.org/officeDocument/2006/relationships/image" Target="../media/image35.png"/><Relationship Id="rId14" Type="http://schemas.openxmlformats.org/officeDocument/2006/relationships/image" Target="../media/image43.png"/><Relationship Id="rId17" Type="http://schemas.openxmlformats.org/officeDocument/2006/relationships/image" Target="../media/image51.png"/><Relationship Id="rId16" Type="http://schemas.openxmlformats.org/officeDocument/2006/relationships/image" Target="../media/image42.png"/><Relationship Id="rId19" Type="http://schemas.openxmlformats.org/officeDocument/2006/relationships/image" Target="../media/image62.png"/><Relationship Id="rId18"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hyperlink" Target="mailto:v4@2.60GHz" TargetMode="External"/><Relationship Id="rId5" Type="http://schemas.openxmlformats.org/officeDocument/2006/relationships/hyperlink" Target="mailto:v4@2.60GHz" TargetMode="External"/><Relationship Id="rId6" Type="http://schemas.openxmlformats.org/officeDocument/2006/relationships/hyperlink" Target="mailto:v4@2.60GHz" TargetMode="External"/><Relationship Id="rId7" Type="http://schemas.openxmlformats.org/officeDocument/2006/relationships/hyperlink" Target="mailto:v4@2.60GHz" TargetMode="External"/><Relationship Id="rId8" Type="http://schemas.openxmlformats.org/officeDocument/2006/relationships/hyperlink" Target="mailto:v4@2.60GHz"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pic>
        <p:nvPicPr>
          <p:cNvPr id="128" name="Google Shape;128;p25"/>
          <p:cNvPicPr preferRelativeResize="0"/>
          <p:nvPr/>
        </p:nvPicPr>
        <p:blipFill rotWithShape="1">
          <a:blip r:embed="rId3">
            <a:alphaModFix/>
          </a:blip>
          <a:srcRect b="0" l="0" r="0" t="1312"/>
          <a:stretch/>
        </p:blipFill>
        <p:spPr>
          <a:xfrm>
            <a:off x="17" y="961"/>
            <a:ext cx="9143983" cy="5142540"/>
          </a:xfrm>
          <a:prstGeom prst="rect">
            <a:avLst/>
          </a:prstGeom>
          <a:noFill/>
          <a:ln>
            <a:noFill/>
          </a:ln>
        </p:spPr>
      </p:pic>
      <p:sp>
        <p:nvSpPr>
          <p:cNvPr id="129" name="Google Shape;129;p25"/>
          <p:cNvSpPr/>
          <p:nvPr/>
        </p:nvSpPr>
        <p:spPr>
          <a:xfrm>
            <a:off x="0" y="0"/>
            <a:ext cx="9144000" cy="51435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anchorCtr="0" anchor="ctr" bIns="38075" lIns="76200" spcFirstLastPara="1" rIns="76200" wrap="square" tIns="38075">
            <a:noAutofit/>
          </a:bodyPr>
          <a:lstStyle/>
          <a:p>
            <a:pPr indent="0" lvl="0" marL="0" marR="0" rtl="0" algn="l">
              <a:spcBef>
                <a:spcPts val="0"/>
              </a:spcBef>
              <a:spcAft>
                <a:spcPts val="0"/>
              </a:spcAft>
              <a:buNone/>
            </a:pPr>
            <a:r>
              <a:t/>
            </a:r>
            <a:endParaRPr b="0" i="0" sz="1500" u="none" cap="none" strike="noStrike">
              <a:solidFill>
                <a:schemeClr val="lt1"/>
              </a:solidFill>
              <a:latin typeface="Calibri"/>
              <a:ea typeface="Calibri"/>
              <a:cs typeface="Calibri"/>
              <a:sym typeface="Calibri"/>
            </a:endParaRPr>
          </a:p>
        </p:txBody>
      </p:sp>
      <p:sp>
        <p:nvSpPr>
          <p:cNvPr id="130" name="Google Shape;130;p25"/>
          <p:cNvSpPr txBox="1"/>
          <p:nvPr/>
        </p:nvSpPr>
        <p:spPr>
          <a:xfrm>
            <a:off x="127000" y="222250"/>
            <a:ext cx="5016600" cy="1038600"/>
          </a:xfrm>
          <a:prstGeom prst="rect">
            <a:avLst/>
          </a:prstGeom>
          <a:noFill/>
          <a:ln>
            <a:noFill/>
          </a:ln>
        </p:spPr>
        <p:txBody>
          <a:bodyPr anchorCtr="0" anchor="t" bIns="38075" lIns="76200" spcFirstLastPara="1" rIns="76200" wrap="square" tIns="38075">
            <a:spAutoFit/>
          </a:bodyPr>
          <a:lstStyle/>
          <a:p>
            <a:pPr indent="0" lvl="0" marL="0" marR="0" rtl="0" algn="ctr">
              <a:spcBef>
                <a:spcPts val="0"/>
              </a:spcBef>
              <a:spcAft>
                <a:spcPts val="0"/>
              </a:spcAft>
              <a:buNone/>
            </a:pPr>
            <a:r>
              <a:rPr b="1" i="0" lang="en" sz="2100" u="none" cap="none" strike="noStrike">
                <a:solidFill>
                  <a:schemeClr val="lt1"/>
                </a:solidFill>
                <a:latin typeface="Calibri"/>
                <a:ea typeface="Calibri"/>
                <a:cs typeface="Calibri"/>
                <a:sym typeface="Calibri"/>
              </a:rPr>
              <a:t>EFFECTIVE COMPARISION OF NEURAL NETWORK QUANTIZATION ON DIFFERENT PLATFORMS</a:t>
            </a:r>
            <a:endParaRPr sz="1200"/>
          </a:p>
        </p:txBody>
      </p:sp>
      <p:sp>
        <p:nvSpPr>
          <p:cNvPr id="131" name="Google Shape;131;p25"/>
          <p:cNvSpPr txBox="1"/>
          <p:nvPr/>
        </p:nvSpPr>
        <p:spPr>
          <a:xfrm>
            <a:off x="127000" y="2571750"/>
            <a:ext cx="3555900" cy="923400"/>
          </a:xfrm>
          <a:prstGeom prst="rect">
            <a:avLst/>
          </a:prstGeom>
          <a:noFill/>
          <a:ln>
            <a:noFill/>
          </a:ln>
        </p:spPr>
        <p:txBody>
          <a:bodyPr anchorCtr="0" anchor="t" bIns="38075" lIns="76200" spcFirstLastPara="1" rIns="76200" wrap="square" tIns="38075">
            <a:spAutoFit/>
          </a:bodyPr>
          <a:lstStyle/>
          <a:p>
            <a:pPr indent="0" lvl="0" marL="0" marR="0" rtl="0" algn="l">
              <a:spcBef>
                <a:spcPts val="0"/>
              </a:spcBef>
              <a:spcAft>
                <a:spcPts val="0"/>
              </a:spcAft>
              <a:buNone/>
            </a:pPr>
            <a:r>
              <a:rPr b="0" i="0" lang="en" sz="1800" u="none" cap="none" strike="noStrike">
                <a:solidFill>
                  <a:schemeClr val="lt1"/>
                </a:solidFill>
                <a:latin typeface="Calibri"/>
                <a:ea typeface="Calibri"/>
                <a:cs typeface="Calibri"/>
                <a:sym typeface="Calibri"/>
              </a:rPr>
              <a:t>YALLA SIREESHA – 9919004304</a:t>
            </a:r>
            <a:br>
              <a:rPr b="0" i="0" lang="en" sz="1800" u="none" cap="none" strike="noStrike">
                <a:solidFill>
                  <a:schemeClr val="lt1"/>
                </a:solidFill>
                <a:latin typeface="Calibri"/>
                <a:ea typeface="Calibri"/>
                <a:cs typeface="Calibri"/>
                <a:sym typeface="Calibri"/>
              </a:rPr>
            </a:br>
            <a:r>
              <a:rPr b="0" i="0" lang="en" sz="1800" u="none" cap="none" strike="noStrike">
                <a:solidFill>
                  <a:schemeClr val="lt1"/>
                </a:solidFill>
                <a:latin typeface="Calibri"/>
                <a:ea typeface="Calibri"/>
                <a:cs typeface="Calibri"/>
                <a:sym typeface="Calibri"/>
              </a:rPr>
              <a:t>M SAI MURALI    - 9919004342</a:t>
            </a:r>
            <a:endParaRPr sz="1200"/>
          </a:p>
          <a:p>
            <a:pPr indent="0" lvl="0" marL="0" marR="0" rtl="0" algn="l">
              <a:spcBef>
                <a:spcPts val="0"/>
              </a:spcBef>
              <a:spcAft>
                <a:spcPts val="0"/>
              </a:spcAft>
              <a:buNone/>
            </a:pPr>
            <a:r>
              <a:rPr lang="en" sz="1800">
                <a:solidFill>
                  <a:schemeClr val="lt1"/>
                </a:solidFill>
                <a:latin typeface="Calibri"/>
                <a:ea typeface="Calibri"/>
                <a:cs typeface="Calibri"/>
                <a:sym typeface="Calibri"/>
              </a:rPr>
              <a:t>MEKALA HARIKA - 9919004364</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3" name="Shape 363"/>
        <p:cNvGrpSpPr/>
        <p:nvPr/>
      </p:nvGrpSpPr>
      <p:grpSpPr>
        <a:xfrm>
          <a:off x="0" y="0"/>
          <a:ext cx="0" cy="0"/>
          <a:chOff x="0" y="0"/>
          <a:chExt cx="0" cy="0"/>
        </a:xfrm>
      </p:grpSpPr>
      <p:sp>
        <p:nvSpPr>
          <p:cNvPr id="364" name="Google Shape;364;p34"/>
          <p:cNvSpPr txBox="1"/>
          <p:nvPr/>
        </p:nvSpPr>
        <p:spPr>
          <a:xfrm>
            <a:off x="8345487" y="4869772"/>
            <a:ext cx="68792"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8</a:t>
            </a:r>
            <a:endParaRPr sz="700">
              <a:solidFill>
                <a:schemeClr val="dk1"/>
              </a:solidFill>
              <a:latin typeface="Trebuchet MS"/>
              <a:ea typeface="Trebuchet MS"/>
              <a:cs typeface="Trebuchet MS"/>
              <a:sym typeface="Trebuchet MS"/>
            </a:endParaRPr>
          </a:p>
        </p:txBody>
      </p:sp>
      <p:grpSp>
        <p:nvGrpSpPr>
          <p:cNvPr id="365" name="Google Shape;365;p34"/>
          <p:cNvGrpSpPr/>
          <p:nvPr/>
        </p:nvGrpSpPr>
        <p:grpSpPr>
          <a:xfrm>
            <a:off x="8462009" y="4888230"/>
            <a:ext cx="485564" cy="90170"/>
            <a:chOff x="10154411" y="5865876"/>
            <a:chExt cx="582677" cy="108204"/>
          </a:xfrm>
        </p:grpSpPr>
        <p:sp>
          <p:nvSpPr>
            <p:cNvPr id="366" name="Google Shape;366;p34"/>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367" name="Google Shape;367;p34"/>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368" name="Google Shape;368;p34"/>
          <p:cNvSpPr txBox="1"/>
          <p:nvPr>
            <p:ph type="title"/>
          </p:nvPr>
        </p:nvSpPr>
        <p:spPr>
          <a:xfrm>
            <a:off x="1234757" y="317881"/>
            <a:ext cx="6620403" cy="478896"/>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TENSORRT DEPLOYMENT WORKFLOW</a:t>
            </a:r>
            <a:endParaRPr sz="3000"/>
          </a:p>
        </p:txBody>
      </p:sp>
      <p:pic>
        <p:nvPicPr>
          <p:cNvPr id="369" name="Google Shape;369;p34"/>
          <p:cNvPicPr preferRelativeResize="0"/>
          <p:nvPr/>
        </p:nvPicPr>
        <p:blipFill rotWithShape="1">
          <a:blip r:embed="rId4">
            <a:alphaModFix/>
          </a:blip>
          <a:srcRect b="0" l="0" r="0" t="0"/>
          <a:stretch/>
        </p:blipFill>
        <p:spPr>
          <a:xfrm>
            <a:off x="1244599" y="1673860"/>
            <a:ext cx="636270" cy="693419"/>
          </a:xfrm>
          <a:prstGeom prst="rect">
            <a:avLst/>
          </a:prstGeom>
          <a:noFill/>
          <a:ln>
            <a:noFill/>
          </a:ln>
        </p:spPr>
      </p:pic>
      <p:sp>
        <p:nvSpPr>
          <p:cNvPr id="370" name="Google Shape;370;p34"/>
          <p:cNvSpPr txBox="1"/>
          <p:nvPr/>
        </p:nvSpPr>
        <p:spPr>
          <a:xfrm>
            <a:off x="3582247" y="2620644"/>
            <a:ext cx="1497542"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TensorRT Optimizer</a:t>
            </a:r>
            <a:endParaRPr sz="1300">
              <a:solidFill>
                <a:schemeClr val="dk1"/>
              </a:solidFill>
              <a:latin typeface="Trebuchet MS"/>
              <a:ea typeface="Trebuchet MS"/>
              <a:cs typeface="Trebuchet MS"/>
              <a:sym typeface="Trebuchet MS"/>
            </a:endParaRPr>
          </a:p>
        </p:txBody>
      </p:sp>
      <p:sp>
        <p:nvSpPr>
          <p:cNvPr id="371" name="Google Shape;371;p34"/>
          <p:cNvSpPr txBox="1"/>
          <p:nvPr/>
        </p:nvSpPr>
        <p:spPr>
          <a:xfrm>
            <a:off x="3365817" y="4716103"/>
            <a:ext cx="1928283"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TensorRT Runtime Engine</a:t>
            </a:r>
            <a:endParaRPr sz="1300">
              <a:solidFill>
                <a:schemeClr val="dk1"/>
              </a:solidFill>
              <a:latin typeface="Trebuchet MS"/>
              <a:ea typeface="Trebuchet MS"/>
              <a:cs typeface="Trebuchet MS"/>
              <a:sym typeface="Trebuchet MS"/>
            </a:endParaRPr>
          </a:p>
        </p:txBody>
      </p:sp>
      <p:sp>
        <p:nvSpPr>
          <p:cNvPr id="372" name="Google Shape;372;p34"/>
          <p:cNvSpPr txBox="1"/>
          <p:nvPr/>
        </p:nvSpPr>
        <p:spPr>
          <a:xfrm>
            <a:off x="1022688" y="2497137"/>
            <a:ext cx="1131887" cy="406929"/>
          </a:xfrm>
          <a:prstGeom prst="rect">
            <a:avLst/>
          </a:prstGeom>
          <a:noFill/>
          <a:ln>
            <a:noFill/>
          </a:ln>
        </p:spPr>
        <p:txBody>
          <a:bodyPr anchorCtr="0" anchor="t" bIns="0" lIns="0" spcFirstLastPara="1" rIns="0" wrap="square" tIns="32800">
            <a:spAutoFit/>
          </a:bodyPr>
          <a:lstStyle/>
          <a:p>
            <a:pPr indent="-241300" lvl="0" marL="254000" marR="0" rtl="0" algn="l">
              <a:lnSpc>
                <a:spcPct val="108124"/>
              </a:lnSpc>
              <a:spcBef>
                <a:spcPts val="0"/>
              </a:spcBef>
              <a:spcAft>
                <a:spcPts val="0"/>
              </a:spcAft>
              <a:buNone/>
            </a:pPr>
            <a:r>
              <a:rPr lang="en" sz="1300">
                <a:solidFill>
                  <a:schemeClr val="dk1"/>
                </a:solidFill>
                <a:latin typeface="Trebuchet MS"/>
                <a:ea typeface="Trebuchet MS"/>
                <a:cs typeface="Trebuchet MS"/>
                <a:sym typeface="Trebuchet MS"/>
              </a:rPr>
              <a:t>Trained Neural  Network</a:t>
            </a:r>
            <a:endParaRPr sz="1300">
              <a:solidFill>
                <a:schemeClr val="dk1"/>
              </a:solidFill>
              <a:latin typeface="Trebuchet MS"/>
              <a:ea typeface="Trebuchet MS"/>
              <a:cs typeface="Trebuchet MS"/>
              <a:sym typeface="Trebuchet MS"/>
            </a:endParaRPr>
          </a:p>
        </p:txBody>
      </p:sp>
      <p:sp>
        <p:nvSpPr>
          <p:cNvPr id="373" name="Google Shape;373;p34"/>
          <p:cNvSpPr txBox="1"/>
          <p:nvPr/>
        </p:nvSpPr>
        <p:spPr>
          <a:xfrm>
            <a:off x="261450" y="1044574"/>
            <a:ext cx="3043767" cy="275696"/>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b="1" lang="en" sz="1700">
                <a:solidFill>
                  <a:schemeClr val="dk1"/>
                </a:solidFill>
                <a:latin typeface="Trebuchet MS"/>
                <a:ea typeface="Trebuchet MS"/>
                <a:cs typeface="Trebuchet MS"/>
                <a:sym typeface="Trebuchet MS"/>
              </a:rPr>
              <a:t>Step 1</a:t>
            </a:r>
            <a:r>
              <a:rPr lang="en" sz="1700">
                <a:solidFill>
                  <a:schemeClr val="dk1"/>
                </a:solidFill>
                <a:latin typeface="Trebuchet MS"/>
                <a:ea typeface="Trebuchet MS"/>
                <a:cs typeface="Trebuchet MS"/>
                <a:sym typeface="Trebuchet MS"/>
              </a:rPr>
              <a:t>: Optimize trained model</a:t>
            </a:r>
            <a:endParaRPr sz="1700">
              <a:solidFill>
                <a:schemeClr val="dk1"/>
              </a:solidFill>
              <a:latin typeface="Trebuchet MS"/>
              <a:ea typeface="Trebuchet MS"/>
              <a:cs typeface="Trebuchet MS"/>
              <a:sym typeface="Trebuchet MS"/>
            </a:endParaRPr>
          </a:p>
        </p:txBody>
      </p:sp>
      <p:pic>
        <p:nvPicPr>
          <p:cNvPr id="374" name="Google Shape;374;p34"/>
          <p:cNvPicPr preferRelativeResize="0"/>
          <p:nvPr/>
        </p:nvPicPr>
        <p:blipFill rotWithShape="1">
          <a:blip r:embed="rId5">
            <a:alphaModFix/>
          </a:blip>
          <a:srcRect b="0" l="0" r="0" t="0"/>
          <a:stretch/>
        </p:blipFill>
        <p:spPr>
          <a:xfrm>
            <a:off x="6639749" y="1711767"/>
            <a:ext cx="553340" cy="554106"/>
          </a:xfrm>
          <a:prstGeom prst="rect">
            <a:avLst/>
          </a:prstGeom>
          <a:noFill/>
          <a:ln>
            <a:noFill/>
          </a:ln>
        </p:spPr>
      </p:pic>
      <p:grpSp>
        <p:nvGrpSpPr>
          <p:cNvPr id="375" name="Google Shape;375;p34"/>
          <p:cNvGrpSpPr/>
          <p:nvPr/>
        </p:nvGrpSpPr>
        <p:grpSpPr>
          <a:xfrm>
            <a:off x="7304617" y="1476534"/>
            <a:ext cx="252786" cy="1015205"/>
            <a:chOff x="8765540" y="1771841"/>
            <a:chExt cx="303343" cy="1218246"/>
          </a:xfrm>
        </p:grpSpPr>
        <p:pic>
          <p:nvPicPr>
            <p:cNvPr id="376" name="Google Shape;376;p34"/>
            <p:cNvPicPr preferRelativeResize="0"/>
            <p:nvPr/>
          </p:nvPicPr>
          <p:blipFill rotWithShape="1">
            <a:blip r:embed="rId6">
              <a:alphaModFix/>
            </a:blip>
            <a:srcRect b="0" l="0" r="0" t="0"/>
            <a:stretch/>
          </p:blipFill>
          <p:spPr>
            <a:xfrm>
              <a:off x="8767064" y="1771841"/>
              <a:ext cx="294199" cy="381570"/>
            </a:xfrm>
            <a:prstGeom prst="rect">
              <a:avLst/>
            </a:prstGeom>
            <a:noFill/>
            <a:ln>
              <a:noFill/>
            </a:ln>
          </p:spPr>
        </p:pic>
        <p:pic>
          <p:nvPicPr>
            <p:cNvPr id="377" name="Google Shape;377;p34"/>
            <p:cNvPicPr preferRelativeResize="0"/>
            <p:nvPr/>
          </p:nvPicPr>
          <p:blipFill rotWithShape="1">
            <a:blip r:embed="rId6">
              <a:alphaModFix/>
            </a:blip>
            <a:srcRect b="0" l="0" r="0" t="0"/>
            <a:stretch/>
          </p:blipFill>
          <p:spPr>
            <a:xfrm>
              <a:off x="8765540" y="2190941"/>
              <a:ext cx="294199" cy="381570"/>
            </a:xfrm>
            <a:prstGeom prst="rect">
              <a:avLst/>
            </a:prstGeom>
            <a:noFill/>
            <a:ln>
              <a:noFill/>
            </a:ln>
          </p:spPr>
        </p:pic>
        <p:pic>
          <p:nvPicPr>
            <p:cNvPr id="378" name="Google Shape;378;p34"/>
            <p:cNvPicPr preferRelativeResize="0"/>
            <p:nvPr/>
          </p:nvPicPr>
          <p:blipFill rotWithShape="1">
            <a:blip r:embed="rId6">
              <a:alphaModFix/>
            </a:blip>
            <a:srcRect b="0" l="0" r="0" t="0"/>
            <a:stretch/>
          </p:blipFill>
          <p:spPr>
            <a:xfrm>
              <a:off x="8774684" y="2610031"/>
              <a:ext cx="294199" cy="380056"/>
            </a:xfrm>
            <a:prstGeom prst="rect">
              <a:avLst/>
            </a:prstGeom>
            <a:noFill/>
            <a:ln>
              <a:noFill/>
            </a:ln>
          </p:spPr>
        </p:pic>
      </p:grpSp>
      <p:sp>
        <p:nvSpPr>
          <p:cNvPr id="379" name="Google Shape;379;p34"/>
          <p:cNvSpPr txBox="1"/>
          <p:nvPr/>
        </p:nvSpPr>
        <p:spPr>
          <a:xfrm>
            <a:off x="7597457" y="1484735"/>
            <a:ext cx="428625" cy="199496"/>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1</a:t>
            </a:r>
            <a:endParaRPr sz="1200">
              <a:solidFill>
                <a:schemeClr val="dk1"/>
              </a:solidFill>
              <a:latin typeface="Trebuchet MS"/>
              <a:ea typeface="Trebuchet MS"/>
              <a:cs typeface="Trebuchet MS"/>
              <a:sym typeface="Trebuchet MS"/>
            </a:endParaRPr>
          </a:p>
        </p:txBody>
      </p:sp>
      <p:sp>
        <p:nvSpPr>
          <p:cNvPr id="380" name="Google Shape;380;p34"/>
          <p:cNvSpPr txBox="1"/>
          <p:nvPr/>
        </p:nvSpPr>
        <p:spPr>
          <a:xfrm>
            <a:off x="7596716" y="1865693"/>
            <a:ext cx="428096" cy="200024"/>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2</a:t>
            </a:r>
            <a:endParaRPr sz="1200">
              <a:solidFill>
                <a:schemeClr val="dk1"/>
              </a:solidFill>
              <a:latin typeface="Trebuchet MS"/>
              <a:ea typeface="Trebuchet MS"/>
              <a:cs typeface="Trebuchet MS"/>
              <a:sym typeface="Trebuchet MS"/>
            </a:endParaRPr>
          </a:p>
        </p:txBody>
      </p:sp>
      <p:sp>
        <p:nvSpPr>
          <p:cNvPr id="381" name="Google Shape;381;p34"/>
          <p:cNvSpPr txBox="1"/>
          <p:nvPr/>
        </p:nvSpPr>
        <p:spPr>
          <a:xfrm>
            <a:off x="7594918" y="2224088"/>
            <a:ext cx="428625" cy="199496"/>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3</a:t>
            </a:r>
            <a:endParaRPr sz="1200">
              <a:solidFill>
                <a:schemeClr val="dk1"/>
              </a:solidFill>
              <a:latin typeface="Trebuchet MS"/>
              <a:ea typeface="Trebuchet MS"/>
              <a:cs typeface="Trebuchet MS"/>
              <a:sym typeface="Trebuchet MS"/>
            </a:endParaRPr>
          </a:p>
        </p:txBody>
      </p:sp>
      <p:sp>
        <p:nvSpPr>
          <p:cNvPr id="382" name="Google Shape;382;p34"/>
          <p:cNvSpPr txBox="1"/>
          <p:nvPr/>
        </p:nvSpPr>
        <p:spPr>
          <a:xfrm>
            <a:off x="6793336" y="2628477"/>
            <a:ext cx="1246717"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Optimized Plans</a:t>
            </a:r>
            <a:endParaRPr sz="1300">
              <a:solidFill>
                <a:schemeClr val="dk1"/>
              </a:solidFill>
              <a:latin typeface="Trebuchet MS"/>
              <a:ea typeface="Trebuchet MS"/>
              <a:cs typeface="Trebuchet MS"/>
              <a:sym typeface="Trebuchet MS"/>
            </a:endParaRPr>
          </a:p>
        </p:txBody>
      </p:sp>
      <p:sp>
        <p:nvSpPr>
          <p:cNvPr id="383" name="Google Shape;383;p34"/>
          <p:cNvSpPr txBox="1"/>
          <p:nvPr/>
        </p:nvSpPr>
        <p:spPr>
          <a:xfrm>
            <a:off x="266784" y="3130867"/>
            <a:ext cx="4290483" cy="2756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b="1" lang="en" sz="1700">
                <a:solidFill>
                  <a:schemeClr val="dk1"/>
                </a:solidFill>
                <a:latin typeface="Trebuchet MS"/>
                <a:ea typeface="Trebuchet MS"/>
                <a:cs typeface="Trebuchet MS"/>
                <a:sym typeface="Trebuchet MS"/>
              </a:rPr>
              <a:t>Step 2</a:t>
            </a:r>
            <a:r>
              <a:rPr lang="en" sz="1700">
                <a:solidFill>
                  <a:schemeClr val="dk1"/>
                </a:solidFill>
                <a:latin typeface="Trebuchet MS"/>
                <a:ea typeface="Trebuchet MS"/>
                <a:cs typeface="Trebuchet MS"/>
                <a:sym typeface="Trebuchet MS"/>
              </a:rPr>
              <a:t>: Deploy optimized plans with runtime</a:t>
            </a:r>
            <a:endParaRPr sz="1700">
              <a:solidFill>
                <a:schemeClr val="dk1"/>
              </a:solidFill>
              <a:latin typeface="Trebuchet MS"/>
              <a:ea typeface="Trebuchet MS"/>
              <a:cs typeface="Trebuchet MS"/>
              <a:sym typeface="Trebuchet MS"/>
            </a:endParaRPr>
          </a:p>
        </p:txBody>
      </p:sp>
      <p:grpSp>
        <p:nvGrpSpPr>
          <p:cNvPr id="384" name="Google Shape;384;p34"/>
          <p:cNvGrpSpPr/>
          <p:nvPr/>
        </p:nvGrpSpPr>
        <p:grpSpPr>
          <a:xfrm>
            <a:off x="7536461" y="4362450"/>
            <a:ext cx="529626" cy="416421"/>
            <a:chOff x="9043753" y="5234940"/>
            <a:chExt cx="635551" cy="499705"/>
          </a:xfrm>
        </p:grpSpPr>
        <p:pic>
          <p:nvPicPr>
            <p:cNvPr id="385" name="Google Shape;385;p34"/>
            <p:cNvPicPr preferRelativeResize="0"/>
            <p:nvPr/>
          </p:nvPicPr>
          <p:blipFill rotWithShape="1">
            <a:blip r:embed="rId7">
              <a:alphaModFix/>
            </a:blip>
            <a:srcRect b="0" l="0" r="0" t="0"/>
            <a:stretch/>
          </p:blipFill>
          <p:spPr>
            <a:xfrm>
              <a:off x="9043753" y="5248656"/>
              <a:ext cx="563542" cy="485989"/>
            </a:xfrm>
            <a:prstGeom prst="rect">
              <a:avLst/>
            </a:prstGeom>
            <a:noFill/>
            <a:ln>
              <a:noFill/>
            </a:ln>
          </p:spPr>
        </p:pic>
        <p:sp>
          <p:nvSpPr>
            <p:cNvPr id="386" name="Google Shape;386;p34"/>
            <p:cNvSpPr/>
            <p:nvPr/>
          </p:nvSpPr>
          <p:spPr>
            <a:xfrm>
              <a:off x="9524999" y="5234940"/>
              <a:ext cx="154305" cy="220979"/>
            </a:xfrm>
            <a:custGeom>
              <a:rect b="b" l="l" r="r" t="t"/>
              <a:pathLst>
                <a:path extrusionOk="0" h="220979" w="154304">
                  <a:moveTo>
                    <a:pt x="153924" y="0"/>
                  </a:moveTo>
                  <a:lnTo>
                    <a:pt x="0" y="0"/>
                  </a:lnTo>
                  <a:lnTo>
                    <a:pt x="0" y="220980"/>
                  </a:lnTo>
                  <a:lnTo>
                    <a:pt x="153924" y="220980"/>
                  </a:lnTo>
                  <a:lnTo>
                    <a:pt x="15392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387" name="Google Shape;387;p34"/>
          <p:cNvSpPr txBox="1"/>
          <p:nvPr/>
        </p:nvSpPr>
        <p:spPr>
          <a:xfrm>
            <a:off x="7538297" y="4820243"/>
            <a:ext cx="514350" cy="1481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800">
                <a:solidFill>
                  <a:schemeClr val="dk1"/>
                </a:solidFill>
                <a:latin typeface="Trebuchet MS"/>
                <a:ea typeface="Trebuchet MS"/>
                <a:cs typeface="Trebuchet MS"/>
                <a:sym typeface="Trebuchet MS"/>
              </a:rPr>
              <a:t>Embedded</a:t>
            </a:r>
            <a:endParaRPr sz="800">
              <a:solidFill>
                <a:schemeClr val="dk1"/>
              </a:solidFill>
              <a:latin typeface="Trebuchet MS"/>
              <a:ea typeface="Trebuchet MS"/>
              <a:cs typeface="Trebuchet MS"/>
              <a:sym typeface="Trebuchet MS"/>
            </a:endParaRPr>
          </a:p>
        </p:txBody>
      </p:sp>
      <p:grpSp>
        <p:nvGrpSpPr>
          <p:cNvPr id="388" name="Google Shape;388;p34"/>
          <p:cNvGrpSpPr/>
          <p:nvPr/>
        </p:nvGrpSpPr>
        <p:grpSpPr>
          <a:xfrm>
            <a:off x="6513829" y="3672840"/>
            <a:ext cx="907944" cy="1092953"/>
            <a:chOff x="7816595" y="4407408"/>
            <a:chExt cx="1089533" cy="1311544"/>
          </a:xfrm>
        </p:grpSpPr>
        <p:pic>
          <p:nvPicPr>
            <p:cNvPr id="389" name="Google Shape;389;p34"/>
            <p:cNvPicPr preferRelativeResize="0"/>
            <p:nvPr/>
          </p:nvPicPr>
          <p:blipFill rotWithShape="1">
            <a:blip r:embed="rId8">
              <a:alphaModFix/>
            </a:blip>
            <a:srcRect b="0" l="0" r="0" t="0"/>
            <a:stretch/>
          </p:blipFill>
          <p:spPr>
            <a:xfrm>
              <a:off x="7903638" y="5369052"/>
              <a:ext cx="673433" cy="349900"/>
            </a:xfrm>
            <a:prstGeom prst="rect">
              <a:avLst/>
            </a:prstGeom>
            <a:noFill/>
            <a:ln>
              <a:noFill/>
            </a:ln>
          </p:spPr>
        </p:pic>
        <p:sp>
          <p:nvSpPr>
            <p:cNvPr id="390" name="Google Shape;390;p34"/>
            <p:cNvSpPr/>
            <p:nvPr/>
          </p:nvSpPr>
          <p:spPr>
            <a:xfrm>
              <a:off x="8398763" y="5317236"/>
              <a:ext cx="281940" cy="120650"/>
            </a:xfrm>
            <a:custGeom>
              <a:rect b="b" l="l" r="r" t="t"/>
              <a:pathLst>
                <a:path extrusionOk="0" h="120650" w="281940">
                  <a:moveTo>
                    <a:pt x="281940" y="0"/>
                  </a:moveTo>
                  <a:lnTo>
                    <a:pt x="0" y="0"/>
                  </a:lnTo>
                  <a:lnTo>
                    <a:pt x="0" y="120395"/>
                  </a:lnTo>
                  <a:lnTo>
                    <a:pt x="281940" y="120395"/>
                  </a:lnTo>
                  <a:lnTo>
                    <a:pt x="28194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391" name="Google Shape;391;p34"/>
            <p:cNvPicPr preferRelativeResize="0"/>
            <p:nvPr/>
          </p:nvPicPr>
          <p:blipFill rotWithShape="1">
            <a:blip r:embed="rId9">
              <a:alphaModFix/>
            </a:blip>
            <a:srcRect b="0" l="0" r="0" t="0"/>
            <a:stretch/>
          </p:blipFill>
          <p:spPr>
            <a:xfrm>
              <a:off x="7816595" y="4407408"/>
              <a:ext cx="772668" cy="623315"/>
            </a:xfrm>
            <a:prstGeom prst="rect">
              <a:avLst/>
            </a:prstGeom>
            <a:noFill/>
            <a:ln>
              <a:noFill/>
            </a:ln>
          </p:spPr>
        </p:pic>
        <p:sp>
          <p:nvSpPr>
            <p:cNvPr id="392" name="Google Shape;392;p34"/>
            <p:cNvSpPr/>
            <p:nvPr/>
          </p:nvSpPr>
          <p:spPr>
            <a:xfrm>
              <a:off x="8612123" y="4594860"/>
              <a:ext cx="294005" cy="76200"/>
            </a:xfrm>
            <a:custGeom>
              <a:rect b="b" l="l" r="r" t="t"/>
              <a:pathLst>
                <a:path extrusionOk="0" h="76200" w="294004">
                  <a:moveTo>
                    <a:pt x="217677" y="0"/>
                  </a:moveTo>
                  <a:lnTo>
                    <a:pt x="217677" y="76199"/>
                  </a:lnTo>
                  <a:lnTo>
                    <a:pt x="281177" y="44449"/>
                  </a:lnTo>
                  <a:lnTo>
                    <a:pt x="230377" y="44449"/>
                  </a:lnTo>
                  <a:lnTo>
                    <a:pt x="230377" y="31749"/>
                  </a:lnTo>
                  <a:lnTo>
                    <a:pt x="281177" y="31749"/>
                  </a:lnTo>
                  <a:lnTo>
                    <a:pt x="217677" y="0"/>
                  </a:lnTo>
                  <a:close/>
                </a:path>
                <a:path extrusionOk="0" h="76200" w="294004">
                  <a:moveTo>
                    <a:pt x="217677" y="31749"/>
                  </a:moveTo>
                  <a:lnTo>
                    <a:pt x="0" y="31749"/>
                  </a:lnTo>
                  <a:lnTo>
                    <a:pt x="0" y="44449"/>
                  </a:lnTo>
                  <a:lnTo>
                    <a:pt x="217677" y="44449"/>
                  </a:lnTo>
                  <a:lnTo>
                    <a:pt x="217677" y="31749"/>
                  </a:lnTo>
                  <a:close/>
                </a:path>
                <a:path extrusionOk="0" h="76200" w="294004">
                  <a:moveTo>
                    <a:pt x="281177" y="31749"/>
                  </a:moveTo>
                  <a:lnTo>
                    <a:pt x="230377" y="31749"/>
                  </a:lnTo>
                  <a:lnTo>
                    <a:pt x="230377" y="44449"/>
                  </a:lnTo>
                  <a:lnTo>
                    <a:pt x="281177" y="44449"/>
                  </a:lnTo>
                  <a:lnTo>
                    <a:pt x="293877" y="38099"/>
                  </a:lnTo>
                  <a:lnTo>
                    <a:pt x="281177" y="31749"/>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393" name="Google Shape;393;p34"/>
            <p:cNvPicPr preferRelativeResize="0"/>
            <p:nvPr/>
          </p:nvPicPr>
          <p:blipFill rotWithShape="1">
            <a:blip r:embed="rId10">
              <a:alphaModFix/>
            </a:blip>
            <a:srcRect b="0" l="0" r="0" t="0"/>
            <a:stretch/>
          </p:blipFill>
          <p:spPr>
            <a:xfrm>
              <a:off x="8609964" y="5025555"/>
              <a:ext cx="249174" cy="180289"/>
            </a:xfrm>
            <a:prstGeom prst="rect">
              <a:avLst/>
            </a:prstGeom>
            <a:noFill/>
            <a:ln>
              <a:noFill/>
            </a:ln>
          </p:spPr>
        </p:pic>
        <p:sp>
          <p:nvSpPr>
            <p:cNvPr id="394" name="Google Shape;394;p34"/>
            <p:cNvSpPr/>
            <p:nvPr/>
          </p:nvSpPr>
          <p:spPr>
            <a:xfrm>
              <a:off x="8128507" y="5062690"/>
              <a:ext cx="76200" cy="258445"/>
            </a:xfrm>
            <a:custGeom>
              <a:rect b="b" l="l" r="r" t="t"/>
              <a:pathLst>
                <a:path extrusionOk="0" h="258445" w="76200">
                  <a:moveTo>
                    <a:pt x="31802" y="182280"/>
                  </a:moveTo>
                  <a:lnTo>
                    <a:pt x="0" y="182460"/>
                  </a:lnTo>
                  <a:lnTo>
                    <a:pt x="38608" y="258444"/>
                  </a:lnTo>
                  <a:lnTo>
                    <a:pt x="69827" y="194983"/>
                  </a:lnTo>
                  <a:lnTo>
                    <a:pt x="31876" y="194983"/>
                  </a:lnTo>
                  <a:lnTo>
                    <a:pt x="31802" y="182280"/>
                  </a:lnTo>
                  <a:close/>
                </a:path>
                <a:path extrusionOk="0" h="258445" w="76200">
                  <a:moveTo>
                    <a:pt x="44502" y="182208"/>
                  </a:moveTo>
                  <a:lnTo>
                    <a:pt x="31802" y="182280"/>
                  </a:lnTo>
                  <a:lnTo>
                    <a:pt x="31876" y="194983"/>
                  </a:lnTo>
                  <a:lnTo>
                    <a:pt x="44576" y="194906"/>
                  </a:lnTo>
                  <a:lnTo>
                    <a:pt x="44502" y="182208"/>
                  </a:lnTo>
                  <a:close/>
                </a:path>
                <a:path extrusionOk="0" h="258445" w="76200">
                  <a:moveTo>
                    <a:pt x="76200" y="182029"/>
                  </a:moveTo>
                  <a:lnTo>
                    <a:pt x="44502" y="182208"/>
                  </a:lnTo>
                  <a:lnTo>
                    <a:pt x="44576" y="194906"/>
                  </a:lnTo>
                  <a:lnTo>
                    <a:pt x="31876" y="194983"/>
                  </a:lnTo>
                  <a:lnTo>
                    <a:pt x="69827" y="194983"/>
                  </a:lnTo>
                  <a:lnTo>
                    <a:pt x="76200" y="182029"/>
                  </a:lnTo>
                  <a:close/>
                </a:path>
                <a:path extrusionOk="0" h="258445" w="76200">
                  <a:moveTo>
                    <a:pt x="43434" y="0"/>
                  </a:moveTo>
                  <a:lnTo>
                    <a:pt x="30734" y="76"/>
                  </a:lnTo>
                  <a:lnTo>
                    <a:pt x="31802" y="182280"/>
                  </a:lnTo>
                  <a:lnTo>
                    <a:pt x="44502" y="182208"/>
                  </a:lnTo>
                  <a:lnTo>
                    <a:pt x="43434"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395" name="Google Shape;395;p34"/>
          <p:cNvSpPr txBox="1"/>
          <p:nvPr/>
        </p:nvSpPr>
        <p:spPr>
          <a:xfrm>
            <a:off x="6579234" y="4823290"/>
            <a:ext cx="566208" cy="1481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800">
                <a:solidFill>
                  <a:schemeClr val="dk1"/>
                </a:solidFill>
                <a:latin typeface="Trebuchet MS"/>
                <a:ea typeface="Trebuchet MS"/>
                <a:cs typeface="Trebuchet MS"/>
                <a:sym typeface="Trebuchet MS"/>
              </a:rPr>
              <a:t>Automotive</a:t>
            </a:r>
            <a:endParaRPr sz="800">
              <a:solidFill>
                <a:schemeClr val="dk1"/>
              </a:solidFill>
              <a:latin typeface="Trebuchet MS"/>
              <a:ea typeface="Trebuchet MS"/>
              <a:cs typeface="Trebuchet MS"/>
              <a:sym typeface="Trebuchet MS"/>
            </a:endParaRPr>
          </a:p>
        </p:txBody>
      </p:sp>
      <p:grpSp>
        <p:nvGrpSpPr>
          <p:cNvPr id="396" name="Google Shape;396;p34"/>
          <p:cNvGrpSpPr/>
          <p:nvPr/>
        </p:nvGrpSpPr>
        <p:grpSpPr>
          <a:xfrm>
            <a:off x="7484850" y="3605529"/>
            <a:ext cx="597535" cy="384564"/>
            <a:chOff x="8981820" y="4326635"/>
            <a:chExt cx="717042" cy="461477"/>
          </a:xfrm>
        </p:grpSpPr>
        <p:pic>
          <p:nvPicPr>
            <p:cNvPr id="397" name="Google Shape;397;p34"/>
            <p:cNvPicPr preferRelativeResize="0"/>
            <p:nvPr/>
          </p:nvPicPr>
          <p:blipFill rotWithShape="1">
            <a:blip r:embed="rId11">
              <a:alphaModFix/>
            </a:blip>
            <a:srcRect b="0" l="0" r="0" t="0"/>
            <a:stretch/>
          </p:blipFill>
          <p:spPr>
            <a:xfrm>
              <a:off x="8981820" y="4347971"/>
              <a:ext cx="666623" cy="440141"/>
            </a:xfrm>
            <a:prstGeom prst="rect">
              <a:avLst/>
            </a:prstGeom>
            <a:noFill/>
            <a:ln>
              <a:noFill/>
            </a:ln>
          </p:spPr>
        </p:pic>
        <p:sp>
          <p:nvSpPr>
            <p:cNvPr id="398" name="Google Shape;398;p34"/>
            <p:cNvSpPr/>
            <p:nvPr/>
          </p:nvSpPr>
          <p:spPr>
            <a:xfrm>
              <a:off x="9550907" y="4326635"/>
              <a:ext cx="147955" cy="173990"/>
            </a:xfrm>
            <a:custGeom>
              <a:rect b="b" l="l" r="r" t="t"/>
              <a:pathLst>
                <a:path extrusionOk="0" h="173989" w="147954">
                  <a:moveTo>
                    <a:pt x="147827" y="0"/>
                  </a:moveTo>
                  <a:lnTo>
                    <a:pt x="0" y="0"/>
                  </a:lnTo>
                  <a:lnTo>
                    <a:pt x="0" y="173736"/>
                  </a:lnTo>
                  <a:lnTo>
                    <a:pt x="147827" y="173736"/>
                  </a:lnTo>
                  <a:lnTo>
                    <a:pt x="14782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399" name="Google Shape;399;p34"/>
          <p:cNvSpPr txBox="1"/>
          <p:nvPr/>
        </p:nvSpPr>
        <p:spPr>
          <a:xfrm>
            <a:off x="7493318" y="4054178"/>
            <a:ext cx="577850" cy="1481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800">
                <a:solidFill>
                  <a:schemeClr val="dk1"/>
                </a:solidFill>
                <a:latin typeface="Trebuchet MS"/>
                <a:ea typeface="Trebuchet MS"/>
                <a:cs typeface="Trebuchet MS"/>
                <a:sym typeface="Trebuchet MS"/>
              </a:rPr>
              <a:t>Data center</a:t>
            </a:r>
            <a:endParaRPr sz="800">
              <a:solidFill>
                <a:schemeClr val="dk1"/>
              </a:solidFill>
              <a:latin typeface="Trebuchet MS"/>
              <a:ea typeface="Trebuchet MS"/>
              <a:cs typeface="Trebuchet MS"/>
              <a:sym typeface="Trebuchet MS"/>
            </a:endParaRPr>
          </a:p>
        </p:txBody>
      </p:sp>
      <p:pic>
        <p:nvPicPr>
          <p:cNvPr id="400" name="Google Shape;400;p34"/>
          <p:cNvPicPr preferRelativeResize="0"/>
          <p:nvPr/>
        </p:nvPicPr>
        <p:blipFill rotWithShape="1">
          <a:blip r:embed="rId12">
            <a:alphaModFix/>
          </a:blip>
          <a:srcRect b="0" l="0" r="0" t="0"/>
          <a:stretch/>
        </p:blipFill>
        <p:spPr>
          <a:xfrm>
            <a:off x="3718559" y="1555750"/>
            <a:ext cx="1257932" cy="1020413"/>
          </a:xfrm>
          <a:prstGeom prst="rect">
            <a:avLst/>
          </a:prstGeom>
          <a:noFill/>
          <a:ln>
            <a:noFill/>
          </a:ln>
        </p:spPr>
      </p:pic>
      <p:pic>
        <p:nvPicPr>
          <p:cNvPr id="401" name="Google Shape;401;p34"/>
          <p:cNvPicPr preferRelativeResize="0"/>
          <p:nvPr/>
        </p:nvPicPr>
        <p:blipFill rotWithShape="1">
          <a:blip r:embed="rId9">
            <a:alphaModFix/>
          </a:blip>
          <a:srcRect b="0" l="0" r="0" t="0"/>
          <a:stretch/>
        </p:blipFill>
        <p:spPr>
          <a:xfrm>
            <a:off x="3719830" y="3639820"/>
            <a:ext cx="1244600" cy="1003299"/>
          </a:xfrm>
          <a:prstGeom prst="rect">
            <a:avLst/>
          </a:prstGeom>
          <a:noFill/>
          <a:ln>
            <a:noFill/>
          </a:ln>
        </p:spPr>
      </p:pic>
      <p:sp>
        <p:nvSpPr>
          <p:cNvPr id="402" name="Google Shape;402;p34"/>
          <p:cNvSpPr/>
          <p:nvPr/>
        </p:nvSpPr>
        <p:spPr>
          <a:xfrm>
            <a:off x="5273039" y="1939290"/>
            <a:ext cx="917046" cy="259292"/>
          </a:xfrm>
          <a:custGeom>
            <a:rect b="b" l="l" r="r" t="t"/>
            <a:pathLst>
              <a:path extrusionOk="0" h="311150" w="1100454">
                <a:moveTo>
                  <a:pt x="944879" y="0"/>
                </a:moveTo>
                <a:lnTo>
                  <a:pt x="944879" y="77724"/>
                </a:lnTo>
                <a:lnTo>
                  <a:pt x="0" y="77724"/>
                </a:lnTo>
                <a:lnTo>
                  <a:pt x="0" y="233172"/>
                </a:lnTo>
                <a:lnTo>
                  <a:pt x="944879" y="233172"/>
                </a:lnTo>
                <a:lnTo>
                  <a:pt x="944879" y="310896"/>
                </a:lnTo>
                <a:lnTo>
                  <a:pt x="1100327" y="155448"/>
                </a:lnTo>
                <a:lnTo>
                  <a:pt x="944879"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03" name="Google Shape;403;p34"/>
          <p:cNvSpPr/>
          <p:nvPr/>
        </p:nvSpPr>
        <p:spPr>
          <a:xfrm>
            <a:off x="2411730" y="1939290"/>
            <a:ext cx="918633" cy="259292"/>
          </a:xfrm>
          <a:custGeom>
            <a:rect b="b" l="l" r="r" t="t"/>
            <a:pathLst>
              <a:path extrusionOk="0" h="311150" w="1102360">
                <a:moveTo>
                  <a:pt x="946403" y="0"/>
                </a:moveTo>
                <a:lnTo>
                  <a:pt x="946403" y="77724"/>
                </a:lnTo>
                <a:lnTo>
                  <a:pt x="0" y="77724"/>
                </a:lnTo>
                <a:lnTo>
                  <a:pt x="0" y="233172"/>
                </a:lnTo>
                <a:lnTo>
                  <a:pt x="946403" y="233172"/>
                </a:lnTo>
                <a:lnTo>
                  <a:pt x="946403" y="310896"/>
                </a:lnTo>
                <a:lnTo>
                  <a:pt x="1101852" y="155448"/>
                </a:lnTo>
                <a:lnTo>
                  <a:pt x="946403"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04" name="Google Shape;404;p34"/>
          <p:cNvSpPr txBox="1"/>
          <p:nvPr/>
        </p:nvSpPr>
        <p:spPr>
          <a:xfrm>
            <a:off x="2516188" y="1539875"/>
            <a:ext cx="591079" cy="455613"/>
          </a:xfrm>
          <a:prstGeom prst="rect">
            <a:avLst/>
          </a:prstGeom>
          <a:noFill/>
          <a:ln>
            <a:noFill/>
          </a:ln>
        </p:spPr>
        <p:txBody>
          <a:bodyPr anchorCtr="0" anchor="t" bIns="0" lIns="0" spcFirstLastPara="1" rIns="0" wrap="square" tIns="36500">
            <a:spAutoFit/>
          </a:bodyPr>
          <a:lstStyle/>
          <a:p>
            <a:pPr indent="-25400" lvl="0" marL="38100" marR="0" rtl="0" algn="l">
              <a:lnSpc>
                <a:spcPct val="107722"/>
              </a:lnSpc>
              <a:spcBef>
                <a:spcPts val="0"/>
              </a:spcBef>
              <a:spcAft>
                <a:spcPts val="0"/>
              </a:spcAft>
              <a:buNone/>
            </a:pPr>
            <a:r>
              <a:rPr lang="en" sz="1500">
                <a:solidFill>
                  <a:schemeClr val="dk1"/>
                </a:solidFill>
                <a:latin typeface="Trebuchet MS"/>
                <a:ea typeface="Trebuchet MS"/>
                <a:cs typeface="Trebuchet MS"/>
                <a:sym typeface="Trebuchet MS"/>
              </a:rPr>
              <a:t>Import  Model</a:t>
            </a:r>
            <a:endParaRPr sz="1500">
              <a:solidFill>
                <a:schemeClr val="dk1"/>
              </a:solidFill>
              <a:latin typeface="Trebuchet MS"/>
              <a:ea typeface="Trebuchet MS"/>
              <a:cs typeface="Trebuchet MS"/>
              <a:sym typeface="Trebuchet MS"/>
            </a:endParaRPr>
          </a:p>
        </p:txBody>
      </p:sp>
      <p:sp>
        <p:nvSpPr>
          <p:cNvPr id="405" name="Google Shape;405;p34"/>
          <p:cNvSpPr txBox="1"/>
          <p:nvPr/>
        </p:nvSpPr>
        <p:spPr>
          <a:xfrm>
            <a:off x="5299287" y="1539875"/>
            <a:ext cx="750358" cy="455613"/>
          </a:xfrm>
          <a:prstGeom prst="rect">
            <a:avLst/>
          </a:prstGeom>
          <a:noFill/>
          <a:ln>
            <a:noFill/>
          </a:ln>
        </p:spPr>
        <p:txBody>
          <a:bodyPr anchorCtr="0" anchor="t" bIns="0" lIns="0" spcFirstLastPara="1" rIns="0" wrap="square" tIns="36500">
            <a:spAutoFit/>
          </a:bodyPr>
          <a:lstStyle/>
          <a:p>
            <a:pPr indent="-76200" lvl="0" marL="88900" marR="0" rtl="0" algn="l">
              <a:lnSpc>
                <a:spcPct val="107722"/>
              </a:lnSpc>
              <a:spcBef>
                <a:spcPts val="0"/>
              </a:spcBef>
              <a:spcAft>
                <a:spcPts val="0"/>
              </a:spcAft>
              <a:buNone/>
            </a:pPr>
            <a:r>
              <a:rPr lang="en" sz="1500">
                <a:solidFill>
                  <a:schemeClr val="dk1"/>
                </a:solidFill>
                <a:latin typeface="Trebuchet MS"/>
                <a:ea typeface="Trebuchet MS"/>
                <a:cs typeface="Trebuchet MS"/>
                <a:sym typeface="Trebuchet MS"/>
              </a:rPr>
              <a:t>Serialize  Engine</a:t>
            </a:r>
            <a:endParaRPr sz="1500">
              <a:solidFill>
                <a:schemeClr val="dk1"/>
              </a:solidFill>
              <a:latin typeface="Trebuchet MS"/>
              <a:ea typeface="Trebuchet MS"/>
              <a:cs typeface="Trebuchet MS"/>
              <a:sym typeface="Trebuchet MS"/>
            </a:endParaRPr>
          </a:p>
        </p:txBody>
      </p:sp>
      <p:pic>
        <p:nvPicPr>
          <p:cNvPr id="406" name="Google Shape;406;p34"/>
          <p:cNvPicPr preferRelativeResize="0"/>
          <p:nvPr/>
        </p:nvPicPr>
        <p:blipFill rotWithShape="1">
          <a:blip r:embed="rId5">
            <a:alphaModFix/>
          </a:blip>
          <a:srcRect b="0" l="0" r="0" t="0"/>
          <a:stretch/>
        </p:blipFill>
        <p:spPr>
          <a:xfrm>
            <a:off x="724089" y="3863146"/>
            <a:ext cx="553340" cy="554106"/>
          </a:xfrm>
          <a:prstGeom prst="rect">
            <a:avLst/>
          </a:prstGeom>
          <a:noFill/>
          <a:ln>
            <a:noFill/>
          </a:ln>
        </p:spPr>
      </p:pic>
      <p:grpSp>
        <p:nvGrpSpPr>
          <p:cNvPr id="407" name="Google Shape;407;p34"/>
          <p:cNvGrpSpPr/>
          <p:nvPr/>
        </p:nvGrpSpPr>
        <p:grpSpPr>
          <a:xfrm>
            <a:off x="1388957" y="3627906"/>
            <a:ext cx="252786" cy="1015213"/>
            <a:chOff x="1666748" y="4353487"/>
            <a:chExt cx="303343" cy="1218256"/>
          </a:xfrm>
        </p:grpSpPr>
        <p:pic>
          <p:nvPicPr>
            <p:cNvPr id="408" name="Google Shape;408;p34"/>
            <p:cNvPicPr preferRelativeResize="0"/>
            <p:nvPr/>
          </p:nvPicPr>
          <p:blipFill rotWithShape="1">
            <a:blip r:embed="rId6">
              <a:alphaModFix/>
            </a:blip>
            <a:srcRect b="0" l="0" r="0" t="0"/>
            <a:stretch/>
          </p:blipFill>
          <p:spPr>
            <a:xfrm>
              <a:off x="1668272" y="4353487"/>
              <a:ext cx="294199" cy="380056"/>
            </a:xfrm>
            <a:prstGeom prst="rect">
              <a:avLst/>
            </a:prstGeom>
            <a:noFill/>
            <a:ln>
              <a:noFill/>
            </a:ln>
          </p:spPr>
        </p:pic>
        <p:pic>
          <p:nvPicPr>
            <p:cNvPr id="409" name="Google Shape;409;p34"/>
            <p:cNvPicPr preferRelativeResize="0"/>
            <p:nvPr/>
          </p:nvPicPr>
          <p:blipFill rotWithShape="1">
            <a:blip r:embed="rId6">
              <a:alphaModFix/>
            </a:blip>
            <a:srcRect b="0" l="0" r="0" t="0"/>
            <a:stretch/>
          </p:blipFill>
          <p:spPr>
            <a:xfrm>
              <a:off x="1666748" y="4772587"/>
              <a:ext cx="294199" cy="380056"/>
            </a:xfrm>
            <a:prstGeom prst="rect">
              <a:avLst/>
            </a:prstGeom>
            <a:noFill/>
            <a:ln>
              <a:noFill/>
            </a:ln>
          </p:spPr>
        </p:pic>
        <p:pic>
          <p:nvPicPr>
            <p:cNvPr id="410" name="Google Shape;410;p34"/>
            <p:cNvPicPr preferRelativeResize="0"/>
            <p:nvPr/>
          </p:nvPicPr>
          <p:blipFill rotWithShape="1">
            <a:blip r:embed="rId6">
              <a:alphaModFix/>
            </a:blip>
            <a:srcRect b="0" l="0" r="0" t="0"/>
            <a:stretch/>
          </p:blipFill>
          <p:spPr>
            <a:xfrm>
              <a:off x="1675892" y="5190173"/>
              <a:ext cx="294199" cy="381570"/>
            </a:xfrm>
            <a:prstGeom prst="rect">
              <a:avLst/>
            </a:prstGeom>
            <a:noFill/>
            <a:ln>
              <a:noFill/>
            </a:ln>
          </p:spPr>
        </p:pic>
      </p:grpSp>
      <p:sp>
        <p:nvSpPr>
          <p:cNvPr id="411" name="Google Shape;411;p34"/>
          <p:cNvSpPr txBox="1"/>
          <p:nvPr/>
        </p:nvSpPr>
        <p:spPr>
          <a:xfrm>
            <a:off x="1681056" y="3636116"/>
            <a:ext cx="428625"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1</a:t>
            </a:r>
            <a:endParaRPr sz="1200">
              <a:solidFill>
                <a:schemeClr val="dk1"/>
              </a:solidFill>
              <a:latin typeface="Trebuchet MS"/>
              <a:ea typeface="Trebuchet MS"/>
              <a:cs typeface="Trebuchet MS"/>
              <a:sym typeface="Trebuchet MS"/>
            </a:endParaRPr>
          </a:p>
        </p:txBody>
      </p:sp>
      <p:sp>
        <p:nvSpPr>
          <p:cNvPr id="412" name="Google Shape;412;p34"/>
          <p:cNvSpPr txBox="1"/>
          <p:nvPr/>
        </p:nvSpPr>
        <p:spPr>
          <a:xfrm>
            <a:off x="1680316" y="4017348"/>
            <a:ext cx="428625"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2</a:t>
            </a:r>
            <a:endParaRPr sz="1200">
              <a:solidFill>
                <a:schemeClr val="dk1"/>
              </a:solidFill>
              <a:latin typeface="Trebuchet MS"/>
              <a:ea typeface="Trebuchet MS"/>
              <a:cs typeface="Trebuchet MS"/>
              <a:sym typeface="Trebuchet MS"/>
            </a:endParaRPr>
          </a:p>
        </p:txBody>
      </p:sp>
      <p:sp>
        <p:nvSpPr>
          <p:cNvPr id="413" name="Google Shape;413;p34"/>
          <p:cNvSpPr txBox="1"/>
          <p:nvPr/>
        </p:nvSpPr>
        <p:spPr>
          <a:xfrm>
            <a:off x="1681056" y="4375488"/>
            <a:ext cx="428625"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3</a:t>
            </a:r>
            <a:endParaRPr sz="1200">
              <a:solidFill>
                <a:schemeClr val="dk1"/>
              </a:solidFill>
              <a:latin typeface="Trebuchet MS"/>
              <a:ea typeface="Trebuchet MS"/>
              <a:cs typeface="Trebuchet MS"/>
              <a:sym typeface="Trebuchet MS"/>
            </a:endParaRPr>
          </a:p>
        </p:txBody>
      </p:sp>
      <p:sp>
        <p:nvSpPr>
          <p:cNvPr id="414" name="Google Shape;414;p34"/>
          <p:cNvSpPr txBox="1"/>
          <p:nvPr/>
        </p:nvSpPr>
        <p:spPr>
          <a:xfrm>
            <a:off x="876892" y="4779857"/>
            <a:ext cx="1246188"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Optimized Plans</a:t>
            </a:r>
            <a:endParaRPr sz="1300">
              <a:solidFill>
                <a:schemeClr val="dk1"/>
              </a:solidFill>
              <a:latin typeface="Trebuchet MS"/>
              <a:ea typeface="Trebuchet MS"/>
              <a:cs typeface="Trebuchet MS"/>
              <a:sym typeface="Trebuchet MS"/>
            </a:endParaRPr>
          </a:p>
        </p:txBody>
      </p:sp>
      <p:sp>
        <p:nvSpPr>
          <p:cNvPr id="415" name="Google Shape;415;p34"/>
          <p:cNvSpPr/>
          <p:nvPr/>
        </p:nvSpPr>
        <p:spPr>
          <a:xfrm>
            <a:off x="2428240" y="4003039"/>
            <a:ext cx="917046" cy="260350"/>
          </a:xfrm>
          <a:custGeom>
            <a:rect b="b" l="l" r="r" t="t"/>
            <a:pathLst>
              <a:path extrusionOk="0" h="312420" w="1100454">
                <a:moveTo>
                  <a:pt x="944117" y="0"/>
                </a:moveTo>
                <a:lnTo>
                  <a:pt x="944117" y="78104"/>
                </a:lnTo>
                <a:lnTo>
                  <a:pt x="0" y="78104"/>
                </a:lnTo>
                <a:lnTo>
                  <a:pt x="0" y="234314"/>
                </a:lnTo>
                <a:lnTo>
                  <a:pt x="944117" y="234314"/>
                </a:lnTo>
                <a:lnTo>
                  <a:pt x="944117" y="312419"/>
                </a:lnTo>
                <a:lnTo>
                  <a:pt x="1100327" y="156209"/>
                </a:lnTo>
                <a:lnTo>
                  <a:pt x="944117"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16" name="Google Shape;416;p34"/>
          <p:cNvSpPr txBox="1"/>
          <p:nvPr/>
        </p:nvSpPr>
        <p:spPr>
          <a:xfrm>
            <a:off x="2343785" y="3575368"/>
            <a:ext cx="1027642" cy="456142"/>
          </a:xfrm>
          <a:prstGeom prst="rect">
            <a:avLst/>
          </a:prstGeom>
          <a:noFill/>
          <a:ln>
            <a:noFill/>
          </a:ln>
        </p:spPr>
        <p:txBody>
          <a:bodyPr anchorCtr="0" anchor="t" bIns="0" lIns="0" spcFirstLastPara="1" rIns="0" wrap="square" tIns="35975">
            <a:spAutoFit/>
          </a:bodyPr>
          <a:lstStyle/>
          <a:p>
            <a:pPr indent="-215900" lvl="0" marL="228600" marR="0" rtl="0" algn="l">
              <a:lnSpc>
                <a:spcPct val="108333"/>
              </a:lnSpc>
              <a:spcBef>
                <a:spcPts val="0"/>
              </a:spcBef>
              <a:spcAft>
                <a:spcPts val="0"/>
              </a:spcAft>
              <a:buNone/>
            </a:pPr>
            <a:r>
              <a:rPr lang="en" sz="1500">
                <a:solidFill>
                  <a:schemeClr val="dk1"/>
                </a:solidFill>
                <a:latin typeface="Trebuchet MS"/>
                <a:ea typeface="Trebuchet MS"/>
                <a:cs typeface="Trebuchet MS"/>
                <a:sym typeface="Trebuchet MS"/>
              </a:rPr>
              <a:t>De-serialize  Engine</a:t>
            </a:r>
            <a:endParaRPr sz="1500">
              <a:solidFill>
                <a:schemeClr val="dk1"/>
              </a:solidFill>
              <a:latin typeface="Trebuchet MS"/>
              <a:ea typeface="Trebuchet MS"/>
              <a:cs typeface="Trebuchet MS"/>
              <a:sym typeface="Trebuchet MS"/>
            </a:endParaRPr>
          </a:p>
        </p:txBody>
      </p:sp>
      <p:sp>
        <p:nvSpPr>
          <p:cNvPr id="417" name="Google Shape;417;p34"/>
          <p:cNvSpPr/>
          <p:nvPr/>
        </p:nvSpPr>
        <p:spPr>
          <a:xfrm>
            <a:off x="5273039" y="3981450"/>
            <a:ext cx="917046" cy="259292"/>
          </a:xfrm>
          <a:custGeom>
            <a:rect b="b" l="l" r="r" t="t"/>
            <a:pathLst>
              <a:path extrusionOk="0" h="311150" w="1100454">
                <a:moveTo>
                  <a:pt x="944879" y="0"/>
                </a:moveTo>
                <a:lnTo>
                  <a:pt x="944879" y="77724"/>
                </a:lnTo>
                <a:lnTo>
                  <a:pt x="0" y="77724"/>
                </a:lnTo>
                <a:lnTo>
                  <a:pt x="0" y="233172"/>
                </a:lnTo>
                <a:lnTo>
                  <a:pt x="944879" y="233172"/>
                </a:lnTo>
                <a:lnTo>
                  <a:pt x="944879" y="310896"/>
                </a:lnTo>
                <a:lnTo>
                  <a:pt x="1100327" y="155448"/>
                </a:lnTo>
                <a:lnTo>
                  <a:pt x="944879"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18" name="Google Shape;418;p34"/>
          <p:cNvSpPr txBox="1"/>
          <p:nvPr/>
        </p:nvSpPr>
        <p:spPr>
          <a:xfrm>
            <a:off x="5351357" y="3573144"/>
            <a:ext cx="727075" cy="455613"/>
          </a:xfrm>
          <a:prstGeom prst="rect">
            <a:avLst/>
          </a:prstGeom>
          <a:noFill/>
          <a:ln>
            <a:noFill/>
          </a:ln>
        </p:spPr>
        <p:txBody>
          <a:bodyPr anchorCtr="0" anchor="t" bIns="0" lIns="0" spcFirstLastPara="1" rIns="0" wrap="square" tIns="36500">
            <a:spAutoFit/>
          </a:bodyPr>
          <a:lstStyle/>
          <a:p>
            <a:pPr indent="38100" lvl="0" marL="12700" marR="0" rtl="0" algn="l">
              <a:lnSpc>
                <a:spcPct val="107722"/>
              </a:lnSpc>
              <a:spcBef>
                <a:spcPts val="0"/>
              </a:spcBef>
              <a:spcAft>
                <a:spcPts val="0"/>
              </a:spcAft>
              <a:buNone/>
            </a:pPr>
            <a:r>
              <a:rPr lang="en" sz="1500">
                <a:solidFill>
                  <a:schemeClr val="dk1"/>
                </a:solidFill>
                <a:latin typeface="Trebuchet MS"/>
                <a:ea typeface="Trebuchet MS"/>
                <a:cs typeface="Trebuchet MS"/>
                <a:sym typeface="Trebuchet MS"/>
              </a:rPr>
              <a:t>Deploy  Runtime</a:t>
            </a:r>
            <a:endParaRPr sz="1500">
              <a:solidFill>
                <a:schemeClr val="dk1"/>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2" name="Shape 422"/>
        <p:cNvGrpSpPr/>
        <p:nvPr/>
      </p:nvGrpSpPr>
      <p:grpSpPr>
        <a:xfrm>
          <a:off x="0" y="0"/>
          <a:ext cx="0" cy="0"/>
          <a:chOff x="0" y="0"/>
          <a:chExt cx="0" cy="0"/>
        </a:xfrm>
      </p:grpSpPr>
      <p:sp>
        <p:nvSpPr>
          <p:cNvPr id="423" name="Google Shape;423;p35"/>
          <p:cNvSpPr txBox="1"/>
          <p:nvPr/>
        </p:nvSpPr>
        <p:spPr>
          <a:xfrm>
            <a:off x="8345487" y="4869772"/>
            <a:ext cx="68792"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9</a:t>
            </a:r>
            <a:endParaRPr sz="700">
              <a:solidFill>
                <a:schemeClr val="dk1"/>
              </a:solidFill>
              <a:latin typeface="Trebuchet MS"/>
              <a:ea typeface="Trebuchet MS"/>
              <a:cs typeface="Trebuchet MS"/>
              <a:sym typeface="Trebuchet MS"/>
            </a:endParaRPr>
          </a:p>
        </p:txBody>
      </p:sp>
      <p:grpSp>
        <p:nvGrpSpPr>
          <p:cNvPr id="424" name="Google Shape;424;p35"/>
          <p:cNvGrpSpPr/>
          <p:nvPr/>
        </p:nvGrpSpPr>
        <p:grpSpPr>
          <a:xfrm>
            <a:off x="8462009" y="4888230"/>
            <a:ext cx="485564" cy="90170"/>
            <a:chOff x="10154411" y="5865876"/>
            <a:chExt cx="582677" cy="108204"/>
          </a:xfrm>
        </p:grpSpPr>
        <p:sp>
          <p:nvSpPr>
            <p:cNvPr id="425" name="Google Shape;425;p35"/>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426" name="Google Shape;426;p35"/>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427" name="Google Shape;427;p35"/>
          <p:cNvSpPr/>
          <p:nvPr/>
        </p:nvSpPr>
        <p:spPr>
          <a:xfrm>
            <a:off x="2693670" y="3242733"/>
            <a:ext cx="736071" cy="515408"/>
          </a:xfrm>
          <a:custGeom>
            <a:rect b="b" l="l" r="r" t="t"/>
            <a:pathLst>
              <a:path extrusionOk="0" h="618489" w="883285">
                <a:moveTo>
                  <a:pt x="94106" y="448437"/>
                </a:moveTo>
                <a:lnTo>
                  <a:pt x="0" y="618236"/>
                </a:lnTo>
                <a:lnTo>
                  <a:pt x="192405" y="591693"/>
                </a:lnTo>
                <a:lnTo>
                  <a:pt x="170880" y="560324"/>
                </a:lnTo>
                <a:lnTo>
                  <a:pt x="135762" y="560324"/>
                </a:lnTo>
                <a:lnTo>
                  <a:pt x="102996" y="512572"/>
                </a:lnTo>
                <a:lnTo>
                  <a:pt x="126876" y="496194"/>
                </a:lnTo>
                <a:lnTo>
                  <a:pt x="94106" y="448437"/>
                </a:lnTo>
                <a:close/>
              </a:path>
              <a:path extrusionOk="0" h="618489" w="883285">
                <a:moveTo>
                  <a:pt x="126876" y="496194"/>
                </a:moveTo>
                <a:lnTo>
                  <a:pt x="102996" y="512572"/>
                </a:lnTo>
                <a:lnTo>
                  <a:pt x="135762" y="560324"/>
                </a:lnTo>
                <a:lnTo>
                  <a:pt x="159642" y="543946"/>
                </a:lnTo>
                <a:lnTo>
                  <a:pt x="126876" y="496194"/>
                </a:lnTo>
                <a:close/>
              </a:path>
              <a:path extrusionOk="0" h="618489" w="883285">
                <a:moveTo>
                  <a:pt x="159642" y="543946"/>
                </a:moveTo>
                <a:lnTo>
                  <a:pt x="135762" y="560324"/>
                </a:lnTo>
                <a:lnTo>
                  <a:pt x="170880" y="560324"/>
                </a:lnTo>
                <a:lnTo>
                  <a:pt x="159642" y="543946"/>
                </a:lnTo>
                <a:close/>
              </a:path>
              <a:path extrusionOk="0" h="618489" w="883285">
                <a:moveTo>
                  <a:pt x="850392" y="0"/>
                </a:moveTo>
                <a:lnTo>
                  <a:pt x="126876" y="496194"/>
                </a:lnTo>
                <a:lnTo>
                  <a:pt x="159642" y="543946"/>
                </a:lnTo>
                <a:lnTo>
                  <a:pt x="883157" y="47752"/>
                </a:lnTo>
                <a:lnTo>
                  <a:pt x="850392"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28" name="Google Shape;428;p35"/>
          <p:cNvSpPr txBox="1"/>
          <p:nvPr>
            <p:ph type="title"/>
          </p:nvPr>
        </p:nvSpPr>
        <p:spPr>
          <a:xfrm>
            <a:off x="412072" y="343281"/>
            <a:ext cx="3325813" cy="478896"/>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MODEL IMPORTING</a:t>
            </a:r>
            <a:endParaRPr sz="3000"/>
          </a:p>
        </p:txBody>
      </p:sp>
      <p:sp>
        <p:nvSpPr>
          <p:cNvPr id="429" name="Google Shape;429;p35"/>
          <p:cNvSpPr txBox="1"/>
          <p:nvPr/>
        </p:nvSpPr>
        <p:spPr>
          <a:xfrm>
            <a:off x="202014" y="4949528"/>
            <a:ext cx="1637771" cy="1613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900">
                <a:solidFill>
                  <a:srgbClr val="76B800"/>
                </a:solidFill>
                <a:latin typeface="Trebuchet MS"/>
                <a:ea typeface="Trebuchet MS"/>
                <a:cs typeface="Trebuchet MS"/>
                <a:sym typeface="Trebuchet MS"/>
              </a:rPr>
              <a:t>developer.nvidia.com/tensorrt</a:t>
            </a:r>
            <a:endParaRPr sz="900">
              <a:solidFill>
                <a:schemeClr val="dk1"/>
              </a:solidFill>
              <a:latin typeface="Trebuchet MS"/>
              <a:ea typeface="Trebuchet MS"/>
              <a:cs typeface="Trebuchet MS"/>
              <a:sym typeface="Trebuchet MS"/>
            </a:endParaRPr>
          </a:p>
        </p:txBody>
      </p:sp>
      <p:sp>
        <p:nvSpPr>
          <p:cNvPr id="430" name="Google Shape;430;p35"/>
          <p:cNvSpPr/>
          <p:nvPr/>
        </p:nvSpPr>
        <p:spPr>
          <a:xfrm>
            <a:off x="527049" y="2861309"/>
            <a:ext cx="1443038" cy="414338"/>
          </a:xfrm>
          <a:custGeom>
            <a:rect b="b" l="l" r="r" t="t"/>
            <a:pathLst>
              <a:path extrusionOk="0" h="497204" w="1731645">
                <a:moveTo>
                  <a:pt x="1731264" y="0"/>
                </a:moveTo>
                <a:lnTo>
                  <a:pt x="0" y="0"/>
                </a:lnTo>
                <a:lnTo>
                  <a:pt x="0" y="496823"/>
                </a:lnTo>
                <a:lnTo>
                  <a:pt x="1731264" y="496823"/>
                </a:lnTo>
                <a:lnTo>
                  <a:pt x="1731264"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31" name="Google Shape;431;p35"/>
          <p:cNvSpPr txBox="1"/>
          <p:nvPr/>
        </p:nvSpPr>
        <p:spPr>
          <a:xfrm>
            <a:off x="655913" y="2951586"/>
            <a:ext cx="1183746"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rgbClr val="FFFFFF"/>
                </a:solidFill>
                <a:latin typeface="Trebuchet MS"/>
                <a:ea typeface="Trebuchet MS"/>
                <a:cs typeface="Trebuchet MS"/>
                <a:sym typeface="Trebuchet MS"/>
              </a:rPr>
              <a:t>Model Importer</a:t>
            </a:r>
            <a:endParaRPr sz="1300">
              <a:solidFill>
                <a:schemeClr val="dk1"/>
              </a:solidFill>
              <a:latin typeface="Trebuchet MS"/>
              <a:ea typeface="Trebuchet MS"/>
              <a:cs typeface="Trebuchet MS"/>
              <a:sym typeface="Trebuchet MS"/>
            </a:endParaRPr>
          </a:p>
        </p:txBody>
      </p:sp>
      <p:pic>
        <p:nvPicPr>
          <p:cNvPr id="432" name="Google Shape;432;p35"/>
          <p:cNvPicPr preferRelativeResize="0"/>
          <p:nvPr/>
        </p:nvPicPr>
        <p:blipFill rotWithShape="1">
          <a:blip r:embed="rId4">
            <a:alphaModFix/>
          </a:blip>
          <a:srcRect b="0" l="0" r="0" t="0"/>
          <a:stretch/>
        </p:blipFill>
        <p:spPr>
          <a:xfrm>
            <a:off x="624493" y="1865341"/>
            <a:ext cx="506210" cy="173297"/>
          </a:xfrm>
          <a:prstGeom prst="rect">
            <a:avLst/>
          </a:prstGeom>
          <a:noFill/>
          <a:ln>
            <a:noFill/>
          </a:ln>
        </p:spPr>
      </p:pic>
      <p:pic>
        <p:nvPicPr>
          <p:cNvPr id="433" name="Google Shape;433;p35"/>
          <p:cNvPicPr preferRelativeResize="0"/>
          <p:nvPr/>
        </p:nvPicPr>
        <p:blipFill rotWithShape="1">
          <a:blip r:embed="rId5">
            <a:alphaModFix/>
          </a:blip>
          <a:srcRect b="0" l="0" r="0" t="0"/>
          <a:stretch/>
        </p:blipFill>
        <p:spPr>
          <a:xfrm>
            <a:off x="1321300" y="1680441"/>
            <a:ext cx="562119" cy="378517"/>
          </a:xfrm>
          <a:prstGeom prst="rect">
            <a:avLst/>
          </a:prstGeom>
          <a:noFill/>
          <a:ln>
            <a:noFill/>
          </a:ln>
        </p:spPr>
      </p:pic>
      <p:sp>
        <p:nvSpPr>
          <p:cNvPr id="434" name="Google Shape;434;p35"/>
          <p:cNvSpPr txBox="1"/>
          <p:nvPr/>
        </p:nvSpPr>
        <p:spPr>
          <a:xfrm>
            <a:off x="2682240" y="2885440"/>
            <a:ext cx="1466850" cy="406400"/>
          </a:xfrm>
          <a:prstGeom prst="rect">
            <a:avLst/>
          </a:prstGeom>
          <a:solidFill>
            <a:srgbClr val="A6A6A6"/>
          </a:solidFill>
          <a:ln>
            <a:noFill/>
          </a:ln>
        </p:spPr>
        <p:txBody>
          <a:bodyPr anchorCtr="0" anchor="t" bIns="0" lIns="0" spcFirstLastPara="1" rIns="0" wrap="square" tIns="0">
            <a:spAutoFit/>
          </a:bodyPr>
          <a:lstStyle/>
          <a:p>
            <a:pPr indent="203200" lvl="0" marL="215900" marR="215900" rtl="0" algn="l">
              <a:lnSpc>
                <a:spcPct val="120000"/>
              </a:lnSpc>
              <a:spcBef>
                <a:spcPts val="0"/>
              </a:spcBef>
              <a:spcAft>
                <a:spcPts val="0"/>
              </a:spcAft>
              <a:buNone/>
            </a:pPr>
            <a:r>
              <a:rPr lang="en" sz="1300">
                <a:solidFill>
                  <a:srgbClr val="FFFFFF"/>
                </a:solidFill>
                <a:latin typeface="Trebuchet MS"/>
                <a:ea typeface="Trebuchet MS"/>
                <a:cs typeface="Trebuchet MS"/>
                <a:sym typeface="Trebuchet MS"/>
              </a:rPr>
              <a:t>Network  Definition API</a:t>
            </a:r>
            <a:endParaRPr sz="1300">
              <a:solidFill>
                <a:schemeClr val="dk1"/>
              </a:solidFill>
              <a:latin typeface="Trebuchet MS"/>
              <a:ea typeface="Trebuchet MS"/>
              <a:cs typeface="Trebuchet MS"/>
              <a:sym typeface="Trebuchet MS"/>
            </a:endParaRPr>
          </a:p>
        </p:txBody>
      </p:sp>
      <p:sp>
        <p:nvSpPr>
          <p:cNvPr id="435" name="Google Shape;435;p35"/>
          <p:cNvSpPr txBox="1"/>
          <p:nvPr/>
        </p:nvSpPr>
        <p:spPr>
          <a:xfrm>
            <a:off x="2682240" y="2538730"/>
            <a:ext cx="1466850" cy="289983"/>
          </a:xfrm>
          <a:prstGeom prst="rect">
            <a:avLst/>
          </a:prstGeom>
          <a:solidFill>
            <a:srgbClr val="4785B7"/>
          </a:solidFill>
          <a:ln>
            <a:noFill/>
          </a:ln>
        </p:spPr>
        <p:txBody>
          <a:bodyPr anchorCtr="0" anchor="t" bIns="0" lIns="0" spcFirstLastPara="1" rIns="0" wrap="square" tIns="38075">
            <a:spAutoFit/>
          </a:bodyPr>
          <a:lstStyle/>
          <a:p>
            <a:pPr indent="0" lvl="0" marL="152400" marR="0" rtl="0" algn="l">
              <a:lnSpc>
                <a:spcPct val="100000"/>
              </a:lnSpc>
              <a:spcBef>
                <a:spcPts val="0"/>
              </a:spcBef>
              <a:spcAft>
                <a:spcPts val="0"/>
              </a:spcAft>
              <a:buNone/>
            </a:pPr>
            <a:r>
              <a:rPr lang="en" sz="1300">
                <a:solidFill>
                  <a:srgbClr val="FFFFFF"/>
                </a:solidFill>
                <a:latin typeface="Trebuchet MS"/>
                <a:ea typeface="Trebuchet MS"/>
                <a:cs typeface="Trebuchet MS"/>
                <a:sym typeface="Trebuchet MS"/>
              </a:rPr>
              <a:t>Python/C++ API</a:t>
            </a:r>
            <a:endParaRPr sz="1300">
              <a:solidFill>
                <a:schemeClr val="dk1"/>
              </a:solidFill>
              <a:latin typeface="Trebuchet MS"/>
              <a:ea typeface="Trebuchet MS"/>
              <a:cs typeface="Trebuchet MS"/>
              <a:sym typeface="Trebuchet MS"/>
            </a:endParaRPr>
          </a:p>
        </p:txBody>
      </p:sp>
      <p:sp>
        <p:nvSpPr>
          <p:cNvPr id="436" name="Google Shape;436;p35"/>
          <p:cNvSpPr/>
          <p:nvPr/>
        </p:nvSpPr>
        <p:spPr>
          <a:xfrm>
            <a:off x="812800" y="2133600"/>
            <a:ext cx="144992" cy="310621"/>
          </a:xfrm>
          <a:custGeom>
            <a:rect b="b" l="l" r="r" t="t"/>
            <a:pathLst>
              <a:path extrusionOk="0" h="372744" w="173990">
                <a:moveTo>
                  <a:pt x="57912" y="198627"/>
                </a:moveTo>
                <a:lnTo>
                  <a:pt x="0" y="198627"/>
                </a:lnTo>
                <a:lnTo>
                  <a:pt x="86868" y="372363"/>
                </a:lnTo>
                <a:lnTo>
                  <a:pt x="159258" y="227583"/>
                </a:lnTo>
                <a:lnTo>
                  <a:pt x="57912" y="227583"/>
                </a:lnTo>
                <a:lnTo>
                  <a:pt x="57912" y="198627"/>
                </a:lnTo>
                <a:close/>
              </a:path>
              <a:path extrusionOk="0" h="372744" w="173990">
                <a:moveTo>
                  <a:pt x="115824" y="0"/>
                </a:moveTo>
                <a:lnTo>
                  <a:pt x="57912" y="0"/>
                </a:lnTo>
                <a:lnTo>
                  <a:pt x="57912" y="227583"/>
                </a:lnTo>
                <a:lnTo>
                  <a:pt x="115824" y="227583"/>
                </a:lnTo>
                <a:lnTo>
                  <a:pt x="115824" y="0"/>
                </a:lnTo>
                <a:close/>
              </a:path>
              <a:path extrusionOk="0" h="372744" w="173990">
                <a:moveTo>
                  <a:pt x="173736" y="198627"/>
                </a:moveTo>
                <a:lnTo>
                  <a:pt x="115824" y="198627"/>
                </a:lnTo>
                <a:lnTo>
                  <a:pt x="115824" y="227583"/>
                </a:lnTo>
                <a:lnTo>
                  <a:pt x="159258" y="227583"/>
                </a:lnTo>
                <a:lnTo>
                  <a:pt x="173736" y="198627"/>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37" name="Google Shape;437;p35"/>
          <p:cNvSpPr/>
          <p:nvPr/>
        </p:nvSpPr>
        <p:spPr>
          <a:xfrm>
            <a:off x="1543050" y="2128519"/>
            <a:ext cx="144992" cy="320146"/>
          </a:xfrm>
          <a:custGeom>
            <a:rect b="b" l="l" r="r" t="t"/>
            <a:pathLst>
              <a:path extrusionOk="0" h="384175" w="173989">
                <a:moveTo>
                  <a:pt x="57912" y="210312"/>
                </a:moveTo>
                <a:lnTo>
                  <a:pt x="0" y="210312"/>
                </a:lnTo>
                <a:lnTo>
                  <a:pt x="86867" y="384048"/>
                </a:lnTo>
                <a:lnTo>
                  <a:pt x="159257" y="239267"/>
                </a:lnTo>
                <a:lnTo>
                  <a:pt x="57912" y="239267"/>
                </a:lnTo>
                <a:lnTo>
                  <a:pt x="57912" y="210312"/>
                </a:lnTo>
                <a:close/>
              </a:path>
              <a:path extrusionOk="0" h="384175" w="173989">
                <a:moveTo>
                  <a:pt x="115823" y="0"/>
                </a:moveTo>
                <a:lnTo>
                  <a:pt x="57912" y="0"/>
                </a:lnTo>
                <a:lnTo>
                  <a:pt x="57912" y="239267"/>
                </a:lnTo>
                <a:lnTo>
                  <a:pt x="115823" y="239267"/>
                </a:lnTo>
                <a:lnTo>
                  <a:pt x="115823" y="0"/>
                </a:lnTo>
                <a:close/>
              </a:path>
              <a:path extrusionOk="0" h="384175" w="173989">
                <a:moveTo>
                  <a:pt x="173735" y="210312"/>
                </a:moveTo>
                <a:lnTo>
                  <a:pt x="115823" y="210312"/>
                </a:lnTo>
                <a:lnTo>
                  <a:pt x="115823" y="239267"/>
                </a:lnTo>
                <a:lnTo>
                  <a:pt x="159257" y="239267"/>
                </a:lnTo>
                <a:lnTo>
                  <a:pt x="173735" y="210312"/>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38" name="Google Shape;438;p35"/>
          <p:cNvSpPr/>
          <p:nvPr/>
        </p:nvSpPr>
        <p:spPr>
          <a:xfrm>
            <a:off x="3108960" y="2145029"/>
            <a:ext cx="144992" cy="320146"/>
          </a:xfrm>
          <a:custGeom>
            <a:rect b="b" l="l" r="r" t="t"/>
            <a:pathLst>
              <a:path extrusionOk="0" h="384175" w="173989">
                <a:moveTo>
                  <a:pt x="57912" y="210312"/>
                </a:moveTo>
                <a:lnTo>
                  <a:pt x="0" y="210312"/>
                </a:lnTo>
                <a:lnTo>
                  <a:pt x="86868" y="384047"/>
                </a:lnTo>
                <a:lnTo>
                  <a:pt x="159258" y="239267"/>
                </a:lnTo>
                <a:lnTo>
                  <a:pt x="57912" y="239267"/>
                </a:lnTo>
                <a:lnTo>
                  <a:pt x="57912" y="210312"/>
                </a:lnTo>
                <a:close/>
              </a:path>
              <a:path extrusionOk="0" h="384175" w="173989">
                <a:moveTo>
                  <a:pt x="115824" y="0"/>
                </a:moveTo>
                <a:lnTo>
                  <a:pt x="57912" y="0"/>
                </a:lnTo>
                <a:lnTo>
                  <a:pt x="57912" y="239267"/>
                </a:lnTo>
                <a:lnTo>
                  <a:pt x="115824" y="239267"/>
                </a:lnTo>
                <a:lnTo>
                  <a:pt x="115824" y="0"/>
                </a:lnTo>
                <a:close/>
              </a:path>
              <a:path extrusionOk="0" h="384175" w="173989">
                <a:moveTo>
                  <a:pt x="173736" y="210312"/>
                </a:moveTo>
                <a:lnTo>
                  <a:pt x="115824" y="210312"/>
                </a:lnTo>
                <a:lnTo>
                  <a:pt x="115824" y="239267"/>
                </a:lnTo>
                <a:lnTo>
                  <a:pt x="159258" y="239267"/>
                </a:lnTo>
                <a:lnTo>
                  <a:pt x="173736" y="210312"/>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39" name="Google Shape;439;p35"/>
          <p:cNvSpPr txBox="1"/>
          <p:nvPr/>
        </p:nvSpPr>
        <p:spPr>
          <a:xfrm>
            <a:off x="2743305" y="1787694"/>
            <a:ext cx="1242483" cy="200024"/>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Other Frameworks</a:t>
            </a:r>
            <a:endParaRPr sz="1200">
              <a:solidFill>
                <a:schemeClr val="dk1"/>
              </a:solidFill>
              <a:latin typeface="Trebuchet MS"/>
              <a:ea typeface="Trebuchet MS"/>
              <a:cs typeface="Trebuchet MS"/>
              <a:sym typeface="Trebuchet MS"/>
            </a:endParaRPr>
          </a:p>
        </p:txBody>
      </p:sp>
      <p:pic>
        <p:nvPicPr>
          <p:cNvPr id="440" name="Google Shape;440;p35"/>
          <p:cNvPicPr preferRelativeResize="0"/>
          <p:nvPr/>
        </p:nvPicPr>
        <p:blipFill rotWithShape="1">
          <a:blip r:embed="rId6">
            <a:alphaModFix/>
          </a:blip>
          <a:srcRect b="0" l="0" r="0" t="0"/>
          <a:stretch/>
        </p:blipFill>
        <p:spPr>
          <a:xfrm>
            <a:off x="1097280" y="2124709"/>
            <a:ext cx="283209" cy="328930"/>
          </a:xfrm>
          <a:prstGeom prst="rect">
            <a:avLst/>
          </a:prstGeom>
          <a:noFill/>
          <a:ln>
            <a:noFill/>
          </a:ln>
        </p:spPr>
      </p:pic>
      <p:pic>
        <p:nvPicPr>
          <p:cNvPr id="441" name="Google Shape;441;p35"/>
          <p:cNvPicPr preferRelativeResize="0"/>
          <p:nvPr/>
        </p:nvPicPr>
        <p:blipFill rotWithShape="1">
          <a:blip r:embed="rId7">
            <a:alphaModFix/>
          </a:blip>
          <a:srcRect b="0" l="0" r="0" t="0"/>
          <a:stretch/>
        </p:blipFill>
        <p:spPr>
          <a:xfrm>
            <a:off x="1718310" y="3858259"/>
            <a:ext cx="1295913" cy="1045734"/>
          </a:xfrm>
          <a:prstGeom prst="rect">
            <a:avLst/>
          </a:prstGeom>
          <a:noFill/>
          <a:ln>
            <a:noFill/>
          </a:ln>
        </p:spPr>
      </p:pic>
      <p:sp>
        <p:nvSpPr>
          <p:cNvPr id="442" name="Google Shape;442;p35"/>
          <p:cNvSpPr/>
          <p:nvPr/>
        </p:nvSpPr>
        <p:spPr>
          <a:xfrm>
            <a:off x="1195493" y="3166110"/>
            <a:ext cx="753004" cy="593196"/>
          </a:xfrm>
          <a:custGeom>
            <a:rect b="b" l="l" r="r" t="t"/>
            <a:pathLst>
              <a:path extrusionOk="0" h="711835" w="903605">
                <a:moveTo>
                  <a:pt x="748586" y="627680"/>
                </a:moveTo>
                <a:lnTo>
                  <a:pt x="713105" y="673354"/>
                </a:lnTo>
                <a:lnTo>
                  <a:pt x="903478" y="711454"/>
                </a:lnTo>
                <a:lnTo>
                  <a:pt x="871893" y="645414"/>
                </a:lnTo>
                <a:lnTo>
                  <a:pt x="771397" y="645414"/>
                </a:lnTo>
                <a:lnTo>
                  <a:pt x="748586" y="627680"/>
                </a:lnTo>
                <a:close/>
              </a:path>
              <a:path extrusionOk="0" h="711835" w="903605">
                <a:moveTo>
                  <a:pt x="784120" y="581939"/>
                </a:moveTo>
                <a:lnTo>
                  <a:pt x="748586" y="627680"/>
                </a:lnTo>
                <a:lnTo>
                  <a:pt x="771397" y="645414"/>
                </a:lnTo>
                <a:lnTo>
                  <a:pt x="806958" y="599694"/>
                </a:lnTo>
                <a:lnTo>
                  <a:pt x="784120" y="581939"/>
                </a:lnTo>
                <a:close/>
              </a:path>
              <a:path extrusionOk="0" h="711835" w="903605">
                <a:moveTo>
                  <a:pt x="819658" y="536194"/>
                </a:moveTo>
                <a:lnTo>
                  <a:pt x="784120" y="581939"/>
                </a:lnTo>
                <a:lnTo>
                  <a:pt x="806958" y="599694"/>
                </a:lnTo>
                <a:lnTo>
                  <a:pt x="771397" y="645414"/>
                </a:lnTo>
                <a:lnTo>
                  <a:pt x="871893" y="645414"/>
                </a:lnTo>
                <a:lnTo>
                  <a:pt x="819658" y="536194"/>
                </a:lnTo>
                <a:close/>
              </a:path>
              <a:path extrusionOk="0" h="711835" w="903605">
                <a:moveTo>
                  <a:pt x="35560" y="0"/>
                </a:moveTo>
                <a:lnTo>
                  <a:pt x="0" y="45720"/>
                </a:lnTo>
                <a:lnTo>
                  <a:pt x="748586" y="627680"/>
                </a:lnTo>
                <a:lnTo>
                  <a:pt x="784120" y="581939"/>
                </a:lnTo>
                <a:lnTo>
                  <a:pt x="35560"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43" name="Google Shape;443;p35"/>
          <p:cNvSpPr txBox="1"/>
          <p:nvPr/>
        </p:nvSpPr>
        <p:spPr>
          <a:xfrm>
            <a:off x="527049" y="2524759"/>
            <a:ext cx="1443038" cy="287338"/>
          </a:xfrm>
          <a:prstGeom prst="rect">
            <a:avLst/>
          </a:prstGeom>
          <a:solidFill>
            <a:srgbClr val="4785B7"/>
          </a:solidFill>
          <a:ln>
            <a:noFill/>
          </a:ln>
        </p:spPr>
        <p:txBody>
          <a:bodyPr anchorCtr="0" anchor="t" bIns="0" lIns="0" spcFirstLastPara="1" rIns="0" wrap="square" tIns="37050">
            <a:spAutoFit/>
          </a:bodyPr>
          <a:lstStyle/>
          <a:p>
            <a:pPr indent="0" lvl="0" marL="139700" marR="0" rtl="0" algn="l">
              <a:lnSpc>
                <a:spcPct val="100000"/>
              </a:lnSpc>
              <a:spcBef>
                <a:spcPts val="0"/>
              </a:spcBef>
              <a:spcAft>
                <a:spcPts val="0"/>
              </a:spcAft>
              <a:buNone/>
            </a:pPr>
            <a:r>
              <a:rPr lang="en" sz="1300">
                <a:solidFill>
                  <a:srgbClr val="FFFFFF"/>
                </a:solidFill>
                <a:latin typeface="Trebuchet MS"/>
                <a:ea typeface="Trebuchet MS"/>
                <a:cs typeface="Trebuchet MS"/>
                <a:sym typeface="Trebuchet MS"/>
              </a:rPr>
              <a:t>Python/C++ API</a:t>
            </a:r>
            <a:endParaRPr sz="1300">
              <a:solidFill>
                <a:schemeClr val="dk1"/>
              </a:solidFill>
              <a:latin typeface="Trebuchet MS"/>
              <a:ea typeface="Trebuchet MS"/>
              <a:cs typeface="Trebuchet MS"/>
              <a:sym typeface="Trebuchet MS"/>
            </a:endParaRPr>
          </a:p>
        </p:txBody>
      </p:sp>
      <p:pic>
        <p:nvPicPr>
          <p:cNvPr id="444" name="Google Shape;444;p35"/>
          <p:cNvPicPr preferRelativeResize="0"/>
          <p:nvPr/>
        </p:nvPicPr>
        <p:blipFill rotWithShape="1">
          <a:blip r:embed="rId6">
            <a:alphaModFix/>
          </a:blip>
          <a:srcRect b="0" l="0" r="0" t="0"/>
          <a:stretch/>
        </p:blipFill>
        <p:spPr>
          <a:xfrm>
            <a:off x="1828800" y="2109470"/>
            <a:ext cx="281939" cy="328930"/>
          </a:xfrm>
          <a:prstGeom prst="rect">
            <a:avLst/>
          </a:prstGeom>
          <a:noFill/>
          <a:ln>
            <a:noFill/>
          </a:ln>
        </p:spPr>
      </p:pic>
      <p:pic>
        <p:nvPicPr>
          <p:cNvPr id="445" name="Google Shape;445;p35"/>
          <p:cNvPicPr preferRelativeResize="0"/>
          <p:nvPr/>
        </p:nvPicPr>
        <p:blipFill rotWithShape="1">
          <a:blip r:embed="rId6">
            <a:alphaModFix/>
          </a:blip>
          <a:srcRect b="0" l="0" r="0" t="0"/>
          <a:stretch/>
        </p:blipFill>
        <p:spPr>
          <a:xfrm>
            <a:off x="3393440" y="2109470"/>
            <a:ext cx="283209" cy="328930"/>
          </a:xfrm>
          <a:prstGeom prst="rect">
            <a:avLst/>
          </a:prstGeom>
          <a:noFill/>
          <a:ln>
            <a:noFill/>
          </a:ln>
        </p:spPr>
      </p:pic>
      <p:pic>
        <p:nvPicPr>
          <p:cNvPr id="446" name="Google Shape;446;p35"/>
          <p:cNvPicPr preferRelativeResize="0"/>
          <p:nvPr/>
        </p:nvPicPr>
        <p:blipFill rotWithShape="1">
          <a:blip r:embed="rId8">
            <a:alphaModFix/>
          </a:blip>
          <a:srcRect b="0" l="0" r="0" t="0"/>
          <a:stretch/>
        </p:blipFill>
        <p:spPr>
          <a:xfrm>
            <a:off x="1022465" y="1011872"/>
            <a:ext cx="301875" cy="455083"/>
          </a:xfrm>
          <a:prstGeom prst="rect">
            <a:avLst/>
          </a:prstGeom>
          <a:noFill/>
          <a:ln>
            <a:noFill/>
          </a:ln>
        </p:spPr>
      </p:pic>
      <p:sp>
        <p:nvSpPr>
          <p:cNvPr id="447" name="Google Shape;447;p35"/>
          <p:cNvSpPr txBox="1"/>
          <p:nvPr/>
        </p:nvSpPr>
        <p:spPr>
          <a:xfrm>
            <a:off x="1579985" y="1049338"/>
            <a:ext cx="1238779" cy="359833"/>
          </a:xfrm>
          <a:prstGeom prst="rect">
            <a:avLst/>
          </a:prstGeom>
          <a:noFill/>
          <a:ln>
            <a:noFill/>
          </a:ln>
        </p:spPr>
        <p:txBody>
          <a:bodyPr anchorCtr="0" anchor="t" bIns="0" lIns="0" spcFirstLastPara="1" rIns="0" wrap="square" tIns="11100">
            <a:spAutoFit/>
          </a:bodyPr>
          <a:lstStyle/>
          <a:p>
            <a:pPr indent="-241300" lvl="0" marL="254000" marR="0" rtl="0" algn="l">
              <a:lnSpc>
                <a:spcPct val="113928"/>
              </a:lnSpc>
              <a:spcBef>
                <a:spcPts val="0"/>
              </a:spcBef>
              <a:spcAft>
                <a:spcPts val="0"/>
              </a:spcAft>
              <a:buClr>
                <a:schemeClr val="dk1"/>
              </a:buClr>
              <a:buSzPts val="1200"/>
              <a:buFont typeface="Noto Sans Symbols"/>
              <a:buChar char="⮚"/>
            </a:pPr>
            <a:r>
              <a:rPr lang="en" sz="1200">
                <a:solidFill>
                  <a:schemeClr val="dk1"/>
                </a:solidFill>
                <a:latin typeface="Trebuchet MS"/>
                <a:ea typeface="Trebuchet MS"/>
                <a:cs typeface="Trebuchet MS"/>
                <a:sym typeface="Trebuchet MS"/>
              </a:rPr>
              <a:t>AI Researchers</a:t>
            </a:r>
            <a:endParaRPr sz="1200">
              <a:solidFill>
                <a:schemeClr val="dk1"/>
              </a:solidFill>
              <a:latin typeface="Trebuchet MS"/>
              <a:ea typeface="Trebuchet MS"/>
              <a:cs typeface="Trebuchet MS"/>
              <a:sym typeface="Trebuchet MS"/>
            </a:endParaRPr>
          </a:p>
          <a:p>
            <a:pPr indent="-241300" lvl="0" marL="254000" marR="0" rtl="0" algn="l">
              <a:lnSpc>
                <a:spcPct val="113928"/>
              </a:lnSpc>
              <a:spcBef>
                <a:spcPts val="0"/>
              </a:spcBef>
              <a:spcAft>
                <a:spcPts val="0"/>
              </a:spcAft>
              <a:buClr>
                <a:schemeClr val="dk1"/>
              </a:buClr>
              <a:buSzPts val="1200"/>
              <a:buFont typeface="Noto Sans Symbols"/>
              <a:buChar char="⮚"/>
            </a:pPr>
            <a:r>
              <a:rPr lang="en" sz="1200">
                <a:solidFill>
                  <a:schemeClr val="dk1"/>
                </a:solidFill>
                <a:latin typeface="Trebuchet MS"/>
                <a:ea typeface="Trebuchet MS"/>
                <a:cs typeface="Trebuchet MS"/>
                <a:sym typeface="Trebuchet MS"/>
              </a:rPr>
              <a:t>Data Scientists</a:t>
            </a:r>
            <a:endParaRPr sz="1200">
              <a:solidFill>
                <a:schemeClr val="dk1"/>
              </a:solidFill>
              <a:latin typeface="Trebuchet MS"/>
              <a:ea typeface="Trebuchet MS"/>
              <a:cs typeface="Trebuchet MS"/>
              <a:sym typeface="Trebuchet MS"/>
            </a:endParaRPr>
          </a:p>
        </p:txBody>
      </p:sp>
      <p:sp>
        <p:nvSpPr>
          <p:cNvPr id="448" name="Google Shape;448;p35"/>
          <p:cNvSpPr/>
          <p:nvPr/>
        </p:nvSpPr>
        <p:spPr>
          <a:xfrm>
            <a:off x="527685" y="1572894"/>
            <a:ext cx="3463925" cy="5821"/>
          </a:xfrm>
          <a:custGeom>
            <a:rect b="b" l="l" r="r" t="t"/>
            <a:pathLst>
              <a:path extrusionOk="0" h="6985" w="4156710">
                <a:moveTo>
                  <a:pt x="0" y="6730"/>
                </a:moveTo>
                <a:lnTo>
                  <a:pt x="4156710" y="0"/>
                </a:lnTo>
              </a:path>
            </a:pathLst>
          </a:custGeom>
          <a:noFill/>
          <a:ln cap="flat" cmpd="sng" w="28950">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49" name="Google Shape;449;p35"/>
          <p:cNvSpPr txBox="1"/>
          <p:nvPr/>
        </p:nvSpPr>
        <p:spPr>
          <a:xfrm>
            <a:off x="3038157" y="4115647"/>
            <a:ext cx="1246717" cy="3772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Runtime inference  C++ or Python API</a:t>
            </a:r>
            <a:endParaRPr sz="1200">
              <a:solidFill>
                <a:schemeClr val="dk1"/>
              </a:solidFill>
              <a:latin typeface="Trebuchet MS"/>
              <a:ea typeface="Trebuchet MS"/>
              <a:cs typeface="Trebuchet MS"/>
              <a:sym typeface="Trebuchet MS"/>
            </a:endParaRPr>
          </a:p>
        </p:txBody>
      </p:sp>
      <p:grpSp>
        <p:nvGrpSpPr>
          <p:cNvPr id="450" name="Google Shape;450;p35"/>
          <p:cNvGrpSpPr/>
          <p:nvPr/>
        </p:nvGrpSpPr>
        <p:grpSpPr>
          <a:xfrm>
            <a:off x="4894580" y="1893569"/>
            <a:ext cx="4173538" cy="2717800"/>
            <a:chOff x="5873496" y="2272283"/>
            <a:chExt cx="5008245" cy="3261360"/>
          </a:xfrm>
        </p:grpSpPr>
        <p:pic>
          <p:nvPicPr>
            <p:cNvPr id="451" name="Google Shape;451;p35"/>
            <p:cNvPicPr preferRelativeResize="0"/>
            <p:nvPr/>
          </p:nvPicPr>
          <p:blipFill rotWithShape="1">
            <a:blip r:embed="rId9">
              <a:alphaModFix/>
            </a:blip>
            <a:srcRect b="0" l="0" r="0" t="0"/>
            <a:stretch/>
          </p:blipFill>
          <p:spPr>
            <a:xfrm>
              <a:off x="5873496" y="2272283"/>
              <a:ext cx="4746273" cy="3067812"/>
            </a:xfrm>
            <a:prstGeom prst="rect">
              <a:avLst/>
            </a:prstGeom>
            <a:noFill/>
            <a:ln>
              <a:noFill/>
            </a:ln>
          </p:spPr>
        </p:pic>
        <p:sp>
          <p:nvSpPr>
            <p:cNvPr id="452" name="Google Shape;452;p35"/>
            <p:cNvSpPr/>
            <p:nvPr/>
          </p:nvSpPr>
          <p:spPr>
            <a:xfrm>
              <a:off x="6244590" y="3047237"/>
              <a:ext cx="4555490" cy="387350"/>
            </a:xfrm>
            <a:custGeom>
              <a:rect b="b" l="l" r="r" t="t"/>
              <a:pathLst>
                <a:path extrusionOk="0" h="387350" w="4555490">
                  <a:moveTo>
                    <a:pt x="0" y="387095"/>
                  </a:moveTo>
                  <a:lnTo>
                    <a:pt x="4555236" y="387095"/>
                  </a:lnTo>
                  <a:lnTo>
                    <a:pt x="4555236" y="0"/>
                  </a:lnTo>
                  <a:lnTo>
                    <a:pt x="0" y="0"/>
                  </a:lnTo>
                  <a:lnTo>
                    <a:pt x="0" y="387095"/>
                  </a:lnTo>
                  <a:close/>
                </a:path>
              </a:pathLst>
            </a:custGeom>
            <a:noFill/>
            <a:ln cap="flat" cmpd="sng" w="381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53" name="Google Shape;453;p35"/>
            <p:cNvSpPr/>
            <p:nvPr/>
          </p:nvSpPr>
          <p:spPr>
            <a:xfrm>
              <a:off x="5873496" y="2272283"/>
              <a:ext cx="5008245" cy="3261360"/>
            </a:xfrm>
            <a:custGeom>
              <a:rect b="b" l="l" r="r" t="t"/>
              <a:pathLst>
                <a:path extrusionOk="0" h="3261360" w="5008245">
                  <a:moveTo>
                    <a:pt x="5007864" y="0"/>
                  </a:moveTo>
                  <a:lnTo>
                    <a:pt x="0" y="0"/>
                  </a:lnTo>
                  <a:lnTo>
                    <a:pt x="0" y="701040"/>
                  </a:lnTo>
                  <a:lnTo>
                    <a:pt x="0" y="1190244"/>
                  </a:lnTo>
                  <a:lnTo>
                    <a:pt x="0" y="3261360"/>
                  </a:lnTo>
                  <a:lnTo>
                    <a:pt x="5007864" y="3261360"/>
                  </a:lnTo>
                  <a:lnTo>
                    <a:pt x="5007864" y="1190244"/>
                  </a:lnTo>
                  <a:lnTo>
                    <a:pt x="361188" y="1190244"/>
                  </a:lnTo>
                  <a:lnTo>
                    <a:pt x="361188" y="701040"/>
                  </a:lnTo>
                  <a:lnTo>
                    <a:pt x="5007864" y="701040"/>
                  </a:lnTo>
                  <a:lnTo>
                    <a:pt x="5007864" y="0"/>
                  </a:lnTo>
                  <a:close/>
                </a:path>
              </a:pathLst>
            </a:custGeom>
            <a:solidFill>
              <a:srgbClr val="FFFFFF">
                <a:alpha val="7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454" name="Google Shape;454;p35"/>
          <p:cNvSpPr txBox="1"/>
          <p:nvPr/>
        </p:nvSpPr>
        <p:spPr>
          <a:xfrm>
            <a:off x="5257588" y="1477857"/>
            <a:ext cx="3436408" cy="249767"/>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500">
                <a:solidFill>
                  <a:schemeClr val="dk1"/>
                </a:solidFill>
                <a:latin typeface="Trebuchet MS"/>
                <a:ea typeface="Trebuchet MS"/>
                <a:cs typeface="Trebuchet MS"/>
                <a:sym typeface="Trebuchet MS"/>
              </a:rPr>
              <a:t>Example: Importing a TensorFlow model</a:t>
            </a:r>
            <a:endParaRPr sz="1500">
              <a:solidFill>
                <a:schemeClr val="dk1"/>
              </a:solidFill>
              <a:latin typeface="Trebuchet MS"/>
              <a:ea typeface="Trebuchet MS"/>
              <a:cs typeface="Trebuchet MS"/>
              <a:sym typeface="Trebuchet MS"/>
            </a:endParaRPr>
          </a:p>
        </p:txBody>
      </p:sp>
      <p:grpSp>
        <p:nvGrpSpPr>
          <p:cNvPr id="455" name="Google Shape;455;p35"/>
          <p:cNvGrpSpPr/>
          <p:nvPr/>
        </p:nvGrpSpPr>
        <p:grpSpPr>
          <a:xfrm>
            <a:off x="5549899" y="633"/>
            <a:ext cx="3594100" cy="947208"/>
            <a:chOff x="6659879" y="760"/>
            <a:chExt cx="4312920" cy="1136650"/>
          </a:xfrm>
        </p:grpSpPr>
        <p:pic>
          <p:nvPicPr>
            <p:cNvPr id="456" name="Google Shape;456;p35"/>
            <p:cNvPicPr preferRelativeResize="0"/>
            <p:nvPr/>
          </p:nvPicPr>
          <p:blipFill rotWithShape="1">
            <a:blip r:embed="rId10">
              <a:alphaModFix/>
            </a:blip>
            <a:srcRect b="0" l="0" r="0" t="0"/>
            <a:stretch/>
          </p:blipFill>
          <p:spPr>
            <a:xfrm>
              <a:off x="6742203" y="114146"/>
              <a:ext cx="4024782" cy="908605"/>
            </a:xfrm>
            <a:prstGeom prst="rect">
              <a:avLst/>
            </a:prstGeom>
            <a:noFill/>
            <a:ln>
              <a:noFill/>
            </a:ln>
          </p:spPr>
        </p:pic>
        <p:sp>
          <p:nvSpPr>
            <p:cNvPr id="457" name="Google Shape;457;p35"/>
            <p:cNvSpPr/>
            <p:nvPr/>
          </p:nvSpPr>
          <p:spPr>
            <a:xfrm>
              <a:off x="6659879" y="760"/>
              <a:ext cx="4312920" cy="1136650"/>
            </a:xfrm>
            <a:custGeom>
              <a:rect b="b" l="l" r="r" t="t"/>
              <a:pathLst>
                <a:path extrusionOk="0" h="1136650" w="4312920">
                  <a:moveTo>
                    <a:pt x="0" y="1136143"/>
                  </a:moveTo>
                  <a:lnTo>
                    <a:pt x="4312920" y="1136143"/>
                  </a:lnTo>
                </a:path>
                <a:path extrusionOk="0" h="1136650" w="4312920">
                  <a:moveTo>
                    <a:pt x="0" y="0"/>
                  </a:moveTo>
                  <a:lnTo>
                    <a:pt x="0" y="1136143"/>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58" name="Google Shape;458;p35"/>
            <p:cNvSpPr/>
            <p:nvPr/>
          </p:nvSpPr>
          <p:spPr>
            <a:xfrm>
              <a:off x="7049261" y="276606"/>
              <a:ext cx="1353820" cy="820419"/>
            </a:xfrm>
            <a:custGeom>
              <a:rect b="b" l="l" r="r" t="t"/>
              <a:pathLst>
                <a:path extrusionOk="0" h="820419" w="1353820">
                  <a:moveTo>
                    <a:pt x="0" y="136652"/>
                  </a:moveTo>
                  <a:lnTo>
                    <a:pt x="6969" y="93472"/>
                  </a:lnTo>
                  <a:lnTo>
                    <a:pt x="26375" y="55961"/>
                  </a:lnTo>
                  <a:lnTo>
                    <a:pt x="55961" y="26375"/>
                  </a:lnTo>
                  <a:lnTo>
                    <a:pt x="93472" y="6969"/>
                  </a:lnTo>
                  <a:lnTo>
                    <a:pt x="136652" y="0"/>
                  </a:lnTo>
                  <a:lnTo>
                    <a:pt x="1216660" y="0"/>
                  </a:lnTo>
                  <a:lnTo>
                    <a:pt x="1259840" y="6969"/>
                  </a:lnTo>
                  <a:lnTo>
                    <a:pt x="1297350" y="26375"/>
                  </a:lnTo>
                  <a:lnTo>
                    <a:pt x="1326936" y="55961"/>
                  </a:lnTo>
                  <a:lnTo>
                    <a:pt x="1346342" y="93472"/>
                  </a:lnTo>
                  <a:lnTo>
                    <a:pt x="1353312" y="136652"/>
                  </a:lnTo>
                  <a:lnTo>
                    <a:pt x="1353312" y="683260"/>
                  </a:lnTo>
                  <a:lnTo>
                    <a:pt x="1346342" y="726439"/>
                  </a:lnTo>
                  <a:lnTo>
                    <a:pt x="1326936" y="763950"/>
                  </a:lnTo>
                  <a:lnTo>
                    <a:pt x="1297350" y="793536"/>
                  </a:lnTo>
                  <a:lnTo>
                    <a:pt x="1259839" y="812942"/>
                  </a:lnTo>
                  <a:lnTo>
                    <a:pt x="1216660" y="819912"/>
                  </a:lnTo>
                  <a:lnTo>
                    <a:pt x="136652" y="819912"/>
                  </a:lnTo>
                  <a:lnTo>
                    <a:pt x="93472" y="812942"/>
                  </a:lnTo>
                  <a:lnTo>
                    <a:pt x="55961" y="793536"/>
                  </a:lnTo>
                  <a:lnTo>
                    <a:pt x="26375" y="763950"/>
                  </a:lnTo>
                  <a:lnTo>
                    <a:pt x="6969" y="726440"/>
                  </a:lnTo>
                  <a:lnTo>
                    <a:pt x="0" y="683260"/>
                  </a:lnTo>
                  <a:lnTo>
                    <a:pt x="0" y="136652"/>
                  </a:lnTo>
                  <a:close/>
                </a:path>
              </a:pathLst>
            </a:custGeom>
            <a:noFill/>
            <a:ln cap="flat" cmpd="sng" w="259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2" name="Shape 462"/>
        <p:cNvGrpSpPr/>
        <p:nvPr/>
      </p:nvGrpSpPr>
      <p:grpSpPr>
        <a:xfrm>
          <a:off x="0" y="0"/>
          <a:ext cx="0" cy="0"/>
          <a:chOff x="0" y="0"/>
          <a:chExt cx="0" cy="0"/>
        </a:xfrm>
      </p:grpSpPr>
      <p:grpSp>
        <p:nvGrpSpPr>
          <p:cNvPr id="463" name="Google Shape;463;p36"/>
          <p:cNvGrpSpPr/>
          <p:nvPr/>
        </p:nvGrpSpPr>
        <p:grpSpPr>
          <a:xfrm>
            <a:off x="280633" y="1654741"/>
            <a:ext cx="3994222" cy="3304678"/>
            <a:chOff x="336760" y="1985689"/>
            <a:chExt cx="4793066" cy="3965613"/>
          </a:xfrm>
        </p:grpSpPr>
        <p:pic>
          <p:nvPicPr>
            <p:cNvPr id="464" name="Google Shape;464;p36"/>
            <p:cNvPicPr preferRelativeResize="0"/>
            <p:nvPr/>
          </p:nvPicPr>
          <p:blipFill rotWithShape="1">
            <a:blip r:embed="rId3">
              <a:alphaModFix/>
            </a:blip>
            <a:srcRect b="0" l="0" r="0" t="0"/>
            <a:stretch/>
          </p:blipFill>
          <p:spPr>
            <a:xfrm>
              <a:off x="336760" y="1985689"/>
              <a:ext cx="4793066" cy="3965613"/>
            </a:xfrm>
            <a:prstGeom prst="rect">
              <a:avLst/>
            </a:prstGeom>
            <a:noFill/>
            <a:ln>
              <a:noFill/>
            </a:ln>
          </p:spPr>
        </p:pic>
        <p:pic>
          <p:nvPicPr>
            <p:cNvPr id="465" name="Google Shape;465;p36"/>
            <p:cNvPicPr preferRelativeResize="0"/>
            <p:nvPr/>
          </p:nvPicPr>
          <p:blipFill rotWithShape="1">
            <a:blip r:embed="rId4">
              <a:alphaModFix/>
            </a:blip>
            <a:srcRect b="0" l="0" r="0" t="0"/>
            <a:stretch/>
          </p:blipFill>
          <p:spPr>
            <a:xfrm>
              <a:off x="501396" y="2150364"/>
              <a:ext cx="4477512" cy="3649979"/>
            </a:xfrm>
            <a:prstGeom prst="rect">
              <a:avLst/>
            </a:prstGeom>
            <a:noFill/>
            <a:ln>
              <a:noFill/>
            </a:ln>
          </p:spPr>
        </p:pic>
      </p:grpSp>
      <p:sp>
        <p:nvSpPr>
          <p:cNvPr id="466" name="Google Shape;466;p36"/>
          <p:cNvSpPr txBox="1"/>
          <p:nvPr/>
        </p:nvSpPr>
        <p:spPr>
          <a:xfrm>
            <a:off x="599270" y="2053653"/>
            <a:ext cx="3322638" cy="2562754"/>
          </a:xfrm>
          <a:prstGeom prst="rect">
            <a:avLst/>
          </a:prstGeom>
          <a:noFill/>
          <a:ln>
            <a:noFill/>
          </a:ln>
        </p:spPr>
        <p:txBody>
          <a:bodyPr anchorCtr="0" anchor="t" bIns="0" lIns="0" spcFirstLastPara="1" rIns="0" wrap="square" tIns="11100">
            <a:spAutoFit/>
          </a:bodyPr>
          <a:lstStyle/>
          <a:p>
            <a:pPr indent="-285750" lvl="0" marL="292100" marR="0" rtl="0" algn="l">
              <a:lnSpc>
                <a:spcPct val="1000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Convolution</a:t>
            </a:r>
            <a:endParaRPr sz="1700">
              <a:solidFill>
                <a:schemeClr val="dk1"/>
              </a:solidFill>
              <a:latin typeface="Trebuchet MS"/>
              <a:ea typeface="Trebuchet MS"/>
              <a:cs typeface="Trebuchet MS"/>
              <a:sym typeface="Trebuchet MS"/>
            </a:endParaRPr>
          </a:p>
          <a:p>
            <a:pPr indent="-285750" lvl="0" marL="292100" marR="0" rtl="0" algn="l">
              <a:lnSpc>
                <a:spcPct val="1000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LSTM and GRU</a:t>
            </a:r>
            <a:endParaRPr sz="1700">
              <a:solidFill>
                <a:schemeClr val="dk1"/>
              </a:solidFill>
              <a:latin typeface="Trebuchet MS"/>
              <a:ea typeface="Trebuchet MS"/>
              <a:cs typeface="Trebuchet MS"/>
              <a:sym typeface="Trebuchet MS"/>
            </a:endParaRPr>
          </a:p>
          <a:p>
            <a:pPr indent="-285750" lvl="0" marL="292100" marR="0" rtl="0" algn="l">
              <a:lnSpc>
                <a:spcPct val="1000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Activation: ReLU, tanh, sigmoid</a:t>
            </a:r>
            <a:endParaRPr sz="1700">
              <a:solidFill>
                <a:schemeClr val="dk1"/>
              </a:solidFill>
              <a:latin typeface="Trebuchet MS"/>
              <a:ea typeface="Trebuchet MS"/>
              <a:cs typeface="Trebuchet MS"/>
              <a:sym typeface="Trebuchet MS"/>
            </a:endParaRPr>
          </a:p>
          <a:p>
            <a:pPr indent="-285750" lvl="0" marL="292100" marR="0" rtl="0" algn="l">
              <a:lnSpc>
                <a:spcPct val="1000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Pooling: max and average</a:t>
            </a:r>
            <a:endParaRPr sz="1700">
              <a:solidFill>
                <a:schemeClr val="dk1"/>
              </a:solidFill>
              <a:latin typeface="Trebuchet MS"/>
              <a:ea typeface="Trebuchet MS"/>
              <a:cs typeface="Trebuchet MS"/>
              <a:sym typeface="Trebuchet MS"/>
            </a:endParaRPr>
          </a:p>
          <a:p>
            <a:pPr indent="-285750" lvl="0" marL="292100" marR="0" rtl="0" algn="l">
              <a:lnSpc>
                <a:spcPct val="1000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Scaling</a:t>
            </a:r>
            <a:endParaRPr sz="1700">
              <a:solidFill>
                <a:schemeClr val="dk1"/>
              </a:solidFill>
              <a:latin typeface="Trebuchet MS"/>
              <a:ea typeface="Trebuchet MS"/>
              <a:cs typeface="Trebuchet MS"/>
              <a:sym typeface="Trebuchet MS"/>
            </a:endParaRPr>
          </a:p>
          <a:p>
            <a:pPr indent="-285750" lvl="0" marL="292100" marR="0" rtl="0" algn="l">
              <a:lnSpc>
                <a:spcPct val="1000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Element wise operations</a:t>
            </a:r>
            <a:endParaRPr sz="1700">
              <a:solidFill>
                <a:schemeClr val="dk1"/>
              </a:solidFill>
              <a:latin typeface="Trebuchet MS"/>
              <a:ea typeface="Trebuchet MS"/>
              <a:cs typeface="Trebuchet MS"/>
              <a:sym typeface="Trebuchet MS"/>
            </a:endParaRPr>
          </a:p>
          <a:p>
            <a:pPr indent="-285750" lvl="0" marL="292100" marR="0" rtl="0" algn="l">
              <a:lnSpc>
                <a:spcPct val="1000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LRN</a:t>
            </a:r>
            <a:endParaRPr sz="1700">
              <a:solidFill>
                <a:schemeClr val="dk1"/>
              </a:solidFill>
              <a:latin typeface="Trebuchet MS"/>
              <a:ea typeface="Trebuchet MS"/>
              <a:cs typeface="Trebuchet MS"/>
              <a:sym typeface="Trebuchet MS"/>
            </a:endParaRPr>
          </a:p>
          <a:p>
            <a:pPr indent="-285750" lvl="0" marL="292100" marR="0" rtl="0" algn="l">
              <a:lnSpc>
                <a:spcPct val="1000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Fully-connected</a:t>
            </a:r>
            <a:endParaRPr sz="1700">
              <a:solidFill>
                <a:schemeClr val="dk1"/>
              </a:solidFill>
              <a:latin typeface="Trebuchet MS"/>
              <a:ea typeface="Trebuchet MS"/>
              <a:cs typeface="Trebuchet MS"/>
              <a:sym typeface="Trebuchet MS"/>
            </a:endParaRPr>
          </a:p>
          <a:p>
            <a:pPr indent="-285750" lvl="0" marL="292100" marR="0" rtl="0" algn="l">
              <a:lnSpc>
                <a:spcPct val="1000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SoftMax</a:t>
            </a:r>
            <a:endParaRPr sz="1700">
              <a:solidFill>
                <a:schemeClr val="dk1"/>
              </a:solidFill>
              <a:latin typeface="Trebuchet MS"/>
              <a:ea typeface="Trebuchet MS"/>
              <a:cs typeface="Trebuchet MS"/>
              <a:sym typeface="Trebuchet MS"/>
            </a:endParaRPr>
          </a:p>
          <a:p>
            <a:pPr indent="-285750" lvl="0" marL="292100" marR="0" rtl="0" algn="l">
              <a:lnSpc>
                <a:spcPct val="1000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Deconvolution</a:t>
            </a:r>
            <a:endParaRPr sz="1700">
              <a:solidFill>
                <a:schemeClr val="dk1"/>
              </a:solidFill>
              <a:latin typeface="Trebuchet MS"/>
              <a:ea typeface="Trebuchet MS"/>
              <a:cs typeface="Trebuchet MS"/>
              <a:sym typeface="Trebuchet MS"/>
            </a:endParaRPr>
          </a:p>
        </p:txBody>
      </p:sp>
      <p:sp>
        <p:nvSpPr>
          <p:cNvPr id="467" name="Google Shape;467;p36"/>
          <p:cNvSpPr txBox="1"/>
          <p:nvPr>
            <p:ph type="title"/>
          </p:nvPr>
        </p:nvSpPr>
        <p:spPr>
          <a:xfrm>
            <a:off x="412834" y="317881"/>
            <a:ext cx="3333221" cy="478896"/>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TENSORRT LAYERS</a:t>
            </a:r>
            <a:endParaRPr sz="3000"/>
          </a:p>
        </p:txBody>
      </p:sp>
      <p:sp>
        <p:nvSpPr>
          <p:cNvPr id="468" name="Google Shape;468;p36"/>
          <p:cNvSpPr txBox="1"/>
          <p:nvPr/>
        </p:nvSpPr>
        <p:spPr>
          <a:xfrm>
            <a:off x="1083944" y="1242441"/>
            <a:ext cx="2516188" cy="326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2000">
                <a:solidFill>
                  <a:schemeClr val="dk1"/>
                </a:solidFill>
                <a:latin typeface="Trebuchet MS"/>
                <a:ea typeface="Trebuchet MS"/>
                <a:cs typeface="Trebuchet MS"/>
                <a:sym typeface="Trebuchet MS"/>
              </a:rPr>
              <a:t>Built-in Layer Support</a:t>
            </a:r>
            <a:endParaRPr sz="2000">
              <a:solidFill>
                <a:schemeClr val="dk1"/>
              </a:solidFill>
              <a:latin typeface="Trebuchet MS"/>
              <a:ea typeface="Trebuchet MS"/>
              <a:cs typeface="Trebuchet MS"/>
              <a:sym typeface="Trebuchet MS"/>
            </a:endParaRPr>
          </a:p>
        </p:txBody>
      </p:sp>
      <p:sp>
        <p:nvSpPr>
          <p:cNvPr id="469" name="Google Shape;469;p36"/>
          <p:cNvSpPr txBox="1"/>
          <p:nvPr/>
        </p:nvSpPr>
        <p:spPr>
          <a:xfrm>
            <a:off x="5888567" y="1242441"/>
            <a:ext cx="2003425" cy="326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2000">
                <a:solidFill>
                  <a:schemeClr val="dk1"/>
                </a:solidFill>
                <a:latin typeface="Trebuchet MS"/>
                <a:ea typeface="Trebuchet MS"/>
                <a:cs typeface="Trebuchet MS"/>
                <a:sym typeface="Trebuchet MS"/>
              </a:rPr>
              <a:t>Custom Layer API</a:t>
            </a:r>
            <a:endParaRPr sz="2000">
              <a:solidFill>
                <a:schemeClr val="dk1"/>
              </a:solidFill>
              <a:latin typeface="Trebuchet MS"/>
              <a:ea typeface="Trebuchet MS"/>
              <a:cs typeface="Trebuchet MS"/>
              <a:sym typeface="Trebuchet MS"/>
            </a:endParaRPr>
          </a:p>
        </p:txBody>
      </p:sp>
      <p:grpSp>
        <p:nvGrpSpPr>
          <p:cNvPr id="470" name="Google Shape;470;p36"/>
          <p:cNvGrpSpPr/>
          <p:nvPr/>
        </p:nvGrpSpPr>
        <p:grpSpPr>
          <a:xfrm>
            <a:off x="5549899" y="633"/>
            <a:ext cx="3594100" cy="947208"/>
            <a:chOff x="6659879" y="760"/>
            <a:chExt cx="4312920" cy="1136650"/>
          </a:xfrm>
        </p:grpSpPr>
        <p:pic>
          <p:nvPicPr>
            <p:cNvPr id="471" name="Google Shape;471;p36"/>
            <p:cNvPicPr preferRelativeResize="0"/>
            <p:nvPr/>
          </p:nvPicPr>
          <p:blipFill rotWithShape="1">
            <a:blip r:embed="rId5">
              <a:alphaModFix/>
            </a:blip>
            <a:srcRect b="0" l="0" r="0" t="0"/>
            <a:stretch/>
          </p:blipFill>
          <p:spPr>
            <a:xfrm>
              <a:off x="6742203" y="114146"/>
              <a:ext cx="4024782" cy="908605"/>
            </a:xfrm>
            <a:prstGeom prst="rect">
              <a:avLst/>
            </a:prstGeom>
            <a:noFill/>
            <a:ln>
              <a:noFill/>
            </a:ln>
          </p:spPr>
        </p:pic>
        <p:sp>
          <p:nvSpPr>
            <p:cNvPr id="472" name="Google Shape;472;p36"/>
            <p:cNvSpPr/>
            <p:nvPr/>
          </p:nvSpPr>
          <p:spPr>
            <a:xfrm>
              <a:off x="6659879" y="760"/>
              <a:ext cx="4312920" cy="1136650"/>
            </a:xfrm>
            <a:custGeom>
              <a:rect b="b" l="l" r="r" t="t"/>
              <a:pathLst>
                <a:path extrusionOk="0" h="1136650" w="4312920">
                  <a:moveTo>
                    <a:pt x="0" y="1136143"/>
                  </a:moveTo>
                  <a:lnTo>
                    <a:pt x="4312920" y="1136143"/>
                  </a:lnTo>
                </a:path>
                <a:path extrusionOk="0" h="1136650" w="4312920">
                  <a:moveTo>
                    <a:pt x="0" y="0"/>
                  </a:moveTo>
                  <a:lnTo>
                    <a:pt x="0" y="1136143"/>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73" name="Google Shape;473;p36"/>
            <p:cNvSpPr/>
            <p:nvPr/>
          </p:nvSpPr>
          <p:spPr>
            <a:xfrm>
              <a:off x="7049261" y="276606"/>
              <a:ext cx="1353820" cy="820419"/>
            </a:xfrm>
            <a:custGeom>
              <a:rect b="b" l="l" r="r" t="t"/>
              <a:pathLst>
                <a:path extrusionOk="0" h="820419" w="1353820">
                  <a:moveTo>
                    <a:pt x="0" y="136652"/>
                  </a:moveTo>
                  <a:lnTo>
                    <a:pt x="6969" y="93472"/>
                  </a:lnTo>
                  <a:lnTo>
                    <a:pt x="26375" y="55961"/>
                  </a:lnTo>
                  <a:lnTo>
                    <a:pt x="55961" y="26375"/>
                  </a:lnTo>
                  <a:lnTo>
                    <a:pt x="93472" y="6969"/>
                  </a:lnTo>
                  <a:lnTo>
                    <a:pt x="136652" y="0"/>
                  </a:lnTo>
                  <a:lnTo>
                    <a:pt x="1216660" y="0"/>
                  </a:lnTo>
                  <a:lnTo>
                    <a:pt x="1259840" y="6969"/>
                  </a:lnTo>
                  <a:lnTo>
                    <a:pt x="1297350" y="26375"/>
                  </a:lnTo>
                  <a:lnTo>
                    <a:pt x="1326936" y="55961"/>
                  </a:lnTo>
                  <a:lnTo>
                    <a:pt x="1346342" y="93472"/>
                  </a:lnTo>
                  <a:lnTo>
                    <a:pt x="1353312" y="136652"/>
                  </a:lnTo>
                  <a:lnTo>
                    <a:pt x="1353312" y="683260"/>
                  </a:lnTo>
                  <a:lnTo>
                    <a:pt x="1346342" y="726439"/>
                  </a:lnTo>
                  <a:lnTo>
                    <a:pt x="1326936" y="763950"/>
                  </a:lnTo>
                  <a:lnTo>
                    <a:pt x="1297350" y="793536"/>
                  </a:lnTo>
                  <a:lnTo>
                    <a:pt x="1259839" y="812942"/>
                  </a:lnTo>
                  <a:lnTo>
                    <a:pt x="1216660" y="819912"/>
                  </a:lnTo>
                  <a:lnTo>
                    <a:pt x="136652" y="819912"/>
                  </a:lnTo>
                  <a:lnTo>
                    <a:pt x="93472" y="812942"/>
                  </a:lnTo>
                  <a:lnTo>
                    <a:pt x="55961" y="793536"/>
                  </a:lnTo>
                  <a:lnTo>
                    <a:pt x="26375" y="763950"/>
                  </a:lnTo>
                  <a:lnTo>
                    <a:pt x="6969" y="726440"/>
                  </a:lnTo>
                  <a:lnTo>
                    <a:pt x="0" y="683260"/>
                  </a:lnTo>
                  <a:lnTo>
                    <a:pt x="0" y="136652"/>
                  </a:lnTo>
                  <a:close/>
                </a:path>
              </a:pathLst>
            </a:custGeom>
            <a:noFill/>
            <a:ln cap="flat" cmpd="sng" w="259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grpSp>
        <p:nvGrpSpPr>
          <p:cNvPr id="474" name="Google Shape;474;p36"/>
          <p:cNvGrpSpPr/>
          <p:nvPr/>
        </p:nvGrpSpPr>
        <p:grpSpPr>
          <a:xfrm>
            <a:off x="4902157" y="1654741"/>
            <a:ext cx="3992966" cy="3304678"/>
            <a:chOff x="5882588" y="1985689"/>
            <a:chExt cx="4791559" cy="3965613"/>
          </a:xfrm>
        </p:grpSpPr>
        <p:pic>
          <p:nvPicPr>
            <p:cNvPr id="475" name="Google Shape;475;p36"/>
            <p:cNvPicPr preferRelativeResize="0"/>
            <p:nvPr/>
          </p:nvPicPr>
          <p:blipFill rotWithShape="1">
            <a:blip r:embed="rId3">
              <a:alphaModFix/>
            </a:blip>
            <a:srcRect b="0" l="0" r="0" t="0"/>
            <a:stretch/>
          </p:blipFill>
          <p:spPr>
            <a:xfrm>
              <a:off x="5882588" y="1985689"/>
              <a:ext cx="4791559" cy="3965613"/>
            </a:xfrm>
            <a:prstGeom prst="rect">
              <a:avLst/>
            </a:prstGeom>
            <a:noFill/>
            <a:ln>
              <a:noFill/>
            </a:ln>
          </p:spPr>
        </p:pic>
        <p:pic>
          <p:nvPicPr>
            <p:cNvPr id="476" name="Google Shape;476;p36"/>
            <p:cNvPicPr preferRelativeResize="0"/>
            <p:nvPr/>
          </p:nvPicPr>
          <p:blipFill rotWithShape="1">
            <a:blip r:embed="rId4">
              <a:alphaModFix/>
            </a:blip>
            <a:srcRect b="0" l="0" r="0" t="0"/>
            <a:stretch/>
          </p:blipFill>
          <p:spPr>
            <a:xfrm>
              <a:off x="6047231" y="2150364"/>
              <a:ext cx="4475988" cy="3649979"/>
            </a:xfrm>
            <a:prstGeom prst="rect">
              <a:avLst/>
            </a:prstGeom>
            <a:noFill/>
            <a:ln>
              <a:noFill/>
            </a:ln>
          </p:spPr>
        </p:pic>
      </p:grpSp>
      <p:sp>
        <p:nvSpPr>
          <p:cNvPr id="477" name="Google Shape;477;p36"/>
          <p:cNvSpPr txBox="1"/>
          <p:nvPr/>
        </p:nvSpPr>
        <p:spPr>
          <a:xfrm>
            <a:off x="5039360" y="4347210"/>
            <a:ext cx="3741738" cy="500592"/>
          </a:xfrm>
          <a:prstGeom prst="rect">
            <a:avLst/>
          </a:prstGeom>
          <a:solidFill>
            <a:srgbClr val="76B800"/>
          </a:solidFill>
          <a:ln>
            <a:noFill/>
          </a:ln>
        </p:spPr>
        <p:txBody>
          <a:bodyPr anchorCtr="0" anchor="t" bIns="0" lIns="0" spcFirstLastPara="1" rIns="0" wrap="square" tIns="131225">
            <a:spAutoFit/>
          </a:bodyPr>
          <a:lstStyle/>
          <a:p>
            <a:pPr indent="0" lvl="0" marL="0" marR="0" rtl="0" algn="ctr">
              <a:lnSpc>
                <a:spcPct val="100000"/>
              </a:lnSpc>
              <a:spcBef>
                <a:spcPts val="0"/>
              </a:spcBef>
              <a:spcAft>
                <a:spcPts val="0"/>
              </a:spcAft>
              <a:buNone/>
            </a:pPr>
            <a:r>
              <a:rPr lang="en" sz="1500">
                <a:solidFill>
                  <a:srgbClr val="FFFFFF"/>
                </a:solidFill>
                <a:latin typeface="Trebuchet MS"/>
                <a:ea typeface="Trebuchet MS"/>
                <a:cs typeface="Trebuchet MS"/>
                <a:sym typeface="Trebuchet MS"/>
              </a:rPr>
              <a:t>CUDA Runtime</a:t>
            </a:r>
            <a:endParaRPr sz="1500">
              <a:solidFill>
                <a:schemeClr val="dk1"/>
              </a:solidFill>
              <a:latin typeface="Trebuchet MS"/>
              <a:ea typeface="Trebuchet MS"/>
              <a:cs typeface="Trebuchet MS"/>
              <a:sym typeface="Trebuchet MS"/>
            </a:endParaRPr>
          </a:p>
        </p:txBody>
      </p:sp>
      <p:sp>
        <p:nvSpPr>
          <p:cNvPr id="478" name="Google Shape;478;p36"/>
          <p:cNvSpPr txBox="1"/>
          <p:nvPr/>
        </p:nvSpPr>
        <p:spPr>
          <a:xfrm>
            <a:off x="7073476" y="1840018"/>
            <a:ext cx="1620308"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Deployed Application</a:t>
            </a:r>
            <a:endParaRPr sz="1300">
              <a:solidFill>
                <a:schemeClr val="dk1"/>
              </a:solidFill>
              <a:latin typeface="Trebuchet MS"/>
              <a:ea typeface="Trebuchet MS"/>
              <a:cs typeface="Trebuchet MS"/>
              <a:sym typeface="Trebuchet MS"/>
            </a:endParaRPr>
          </a:p>
        </p:txBody>
      </p:sp>
      <p:grpSp>
        <p:nvGrpSpPr>
          <p:cNvPr id="479" name="Google Shape;479;p36"/>
          <p:cNvGrpSpPr/>
          <p:nvPr/>
        </p:nvGrpSpPr>
        <p:grpSpPr>
          <a:xfrm>
            <a:off x="5325745" y="2035175"/>
            <a:ext cx="1423988" cy="2099733"/>
            <a:chOff x="6390894" y="2442210"/>
            <a:chExt cx="1708785" cy="2519680"/>
          </a:xfrm>
        </p:grpSpPr>
        <p:sp>
          <p:nvSpPr>
            <p:cNvPr id="480" name="Google Shape;480;p36"/>
            <p:cNvSpPr/>
            <p:nvPr/>
          </p:nvSpPr>
          <p:spPr>
            <a:xfrm>
              <a:off x="6390894" y="2442210"/>
              <a:ext cx="1708785" cy="2519680"/>
            </a:xfrm>
            <a:custGeom>
              <a:rect b="b" l="l" r="r" t="t"/>
              <a:pathLst>
                <a:path extrusionOk="0" h="2519679" w="1708784">
                  <a:moveTo>
                    <a:pt x="0" y="284734"/>
                  </a:moveTo>
                  <a:lnTo>
                    <a:pt x="3727" y="238555"/>
                  </a:lnTo>
                  <a:lnTo>
                    <a:pt x="14518" y="194746"/>
                  </a:lnTo>
                  <a:lnTo>
                    <a:pt x="31786" y="153894"/>
                  </a:lnTo>
                  <a:lnTo>
                    <a:pt x="54945" y="116586"/>
                  </a:lnTo>
                  <a:lnTo>
                    <a:pt x="83407" y="83407"/>
                  </a:lnTo>
                  <a:lnTo>
                    <a:pt x="116585" y="54945"/>
                  </a:lnTo>
                  <a:lnTo>
                    <a:pt x="153894" y="31786"/>
                  </a:lnTo>
                  <a:lnTo>
                    <a:pt x="194746" y="14518"/>
                  </a:lnTo>
                  <a:lnTo>
                    <a:pt x="238555" y="3727"/>
                  </a:lnTo>
                  <a:lnTo>
                    <a:pt x="284733" y="0"/>
                  </a:lnTo>
                  <a:lnTo>
                    <a:pt x="1423670" y="0"/>
                  </a:lnTo>
                  <a:lnTo>
                    <a:pt x="1469848" y="3727"/>
                  </a:lnTo>
                  <a:lnTo>
                    <a:pt x="1513657" y="14518"/>
                  </a:lnTo>
                  <a:lnTo>
                    <a:pt x="1554509" y="31786"/>
                  </a:lnTo>
                  <a:lnTo>
                    <a:pt x="1591817" y="54945"/>
                  </a:lnTo>
                  <a:lnTo>
                    <a:pt x="1624996" y="83407"/>
                  </a:lnTo>
                  <a:lnTo>
                    <a:pt x="1653458" y="116586"/>
                  </a:lnTo>
                  <a:lnTo>
                    <a:pt x="1676617" y="153894"/>
                  </a:lnTo>
                  <a:lnTo>
                    <a:pt x="1693885" y="194746"/>
                  </a:lnTo>
                  <a:lnTo>
                    <a:pt x="1704676" y="238555"/>
                  </a:lnTo>
                  <a:lnTo>
                    <a:pt x="1708403" y="284734"/>
                  </a:lnTo>
                  <a:lnTo>
                    <a:pt x="1708403" y="2234438"/>
                  </a:lnTo>
                  <a:lnTo>
                    <a:pt x="1704676" y="2280616"/>
                  </a:lnTo>
                  <a:lnTo>
                    <a:pt x="1693885" y="2324425"/>
                  </a:lnTo>
                  <a:lnTo>
                    <a:pt x="1676617" y="2365277"/>
                  </a:lnTo>
                  <a:lnTo>
                    <a:pt x="1653458" y="2402586"/>
                  </a:lnTo>
                  <a:lnTo>
                    <a:pt x="1624996" y="2435764"/>
                  </a:lnTo>
                  <a:lnTo>
                    <a:pt x="1591818" y="2464226"/>
                  </a:lnTo>
                  <a:lnTo>
                    <a:pt x="1554509" y="2487385"/>
                  </a:lnTo>
                  <a:lnTo>
                    <a:pt x="1513657" y="2504653"/>
                  </a:lnTo>
                  <a:lnTo>
                    <a:pt x="1469848" y="2515444"/>
                  </a:lnTo>
                  <a:lnTo>
                    <a:pt x="1423670" y="2519172"/>
                  </a:lnTo>
                  <a:lnTo>
                    <a:pt x="284733" y="2519172"/>
                  </a:lnTo>
                  <a:lnTo>
                    <a:pt x="238555" y="2515444"/>
                  </a:lnTo>
                  <a:lnTo>
                    <a:pt x="194746" y="2504653"/>
                  </a:lnTo>
                  <a:lnTo>
                    <a:pt x="153894" y="2487385"/>
                  </a:lnTo>
                  <a:lnTo>
                    <a:pt x="116586" y="2464226"/>
                  </a:lnTo>
                  <a:lnTo>
                    <a:pt x="83407" y="2435764"/>
                  </a:lnTo>
                  <a:lnTo>
                    <a:pt x="54945" y="2402586"/>
                  </a:lnTo>
                  <a:lnTo>
                    <a:pt x="31786" y="2365277"/>
                  </a:lnTo>
                  <a:lnTo>
                    <a:pt x="14518" y="2324425"/>
                  </a:lnTo>
                  <a:lnTo>
                    <a:pt x="3727" y="2280616"/>
                  </a:lnTo>
                  <a:lnTo>
                    <a:pt x="0" y="2234438"/>
                  </a:lnTo>
                  <a:lnTo>
                    <a:pt x="0" y="284734"/>
                  </a:lnTo>
                  <a:close/>
                </a:path>
              </a:pathLst>
            </a:custGeom>
            <a:noFill/>
            <a:ln cap="flat" cmpd="sng" w="381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481" name="Google Shape;481;p36"/>
            <p:cNvPicPr preferRelativeResize="0"/>
            <p:nvPr/>
          </p:nvPicPr>
          <p:blipFill rotWithShape="1">
            <a:blip r:embed="rId6">
              <a:alphaModFix/>
            </a:blip>
            <a:srcRect b="0" l="0" r="0" t="0"/>
            <a:stretch/>
          </p:blipFill>
          <p:spPr>
            <a:xfrm>
              <a:off x="6760464" y="2951988"/>
              <a:ext cx="944879" cy="504444"/>
            </a:xfrm>
            <a:prstGeom prst="rect">
              <a:avLst/>
            </a:prstGeom>
            <a:noFill/>
            <a:ln>
              <a:noFill/>
            </a:ln>
          </p:spPr>
        </p:pic>
        <p:sp>
          <p:nvSpPr>
            <p:cNvPr id="482" name="Google Shape;482;p36"/>
            <p:cNvSpPr/>
            <p:nvPr/>
          </p:nvSpPr>
          <p:spPr>
            <a:xfrm>
              <a:off x="6390894" y="2446782"/>
              <a:ext cx="1708785" cy="417830"/>
            </a:xfrm>
            <a:custGeom>
              <a:rect b="b" l="l" r="r" t="t"/>
              <a:pathLst>
                <a:path extrusionOk="0" h="417830" w="1708784">
                  <a:moveTo>
                    <a:pt x="1499615" y="0"/>
                  </a:moveTo>
                  <a:lnTo>
                    <a:pt x="208787" y="0"/>
                  </a:lnTo>
                  <a:lnTo>
                    <a:pt x="160913" y="5513"/>
                  </a:lnTo>
                  <a:lnTo>
                    <a:pt x="116965" y="21220"/>
                  </a:lnTo>
                  <a:lnTo>
                    <a:pt x="78199" y="45866"/>
                  </a:lnTo>
                  <a:lnTo>
                    <a:pt x="45866" y="78199"/>
                  </a:lnTo>
                  <a:lnTo>
                    <a:pt x="21220" y="116965"/>
                  </a:lnTo>
                  <a:lnTo>
                    <a:pt x="5513" y="160913"/>
                  </a:lnTo>
                  <a:lnTo>
                    <a:pt x="0" y="208787"/>
                  </a:lnTo>
                  <a:lnTo>
                    <a:pt x="5513" y="256662"/>
                  </a:lnTo>
                  <a:lnTo>
                    <a:pt x="21220" y="300610"/>
                  </a:lnTo>
                  <a:lnTo>
                    <a:pt x="45866" y="339376"/>
                  </a:lnTo>
                  <a:lnTo>
                    <a:pt x="78199" y="371709"/>
                  </a:lnTo>
                  <a:lnTo>
                    <a:pt x="116965" y="396355"/>
                  </a:lnTo>
                  <a:lnTo>
                    <a:pt x="160913" y="412062"/>
                  </a:lnTo>
                  <a:lnTo>
                    <a:pt x="208787" y="417575"/>
                  </a:lnTo>
                  <a:lnTo>
                    <a:pt x="1499615" y="417575"/>
                  </a:lnTo>
                  <a:lnTo>
                    <a:pt x="1547490" y="412062"/>
                  </a:lnTo>
                  <a:lnTo>
                    <a:pt x="1591438" y="396355"/>
                  </a:lnTo>
                  <a:lnTo>
                    <a:pt x="1630204" y="371709"/>
                  </a:lnTo>
                  <a:lnTo>
                    <a:pt x="1662537" y="339376"/>
                  </a:lnTo>
                  <a:lnTo>
                    <a:pt x="1687183" y="300610"/>
                  </a:lnTo>
                  <a:lnTo>
                    <a:pt x="1702890" y="256662"/>
                  </a:lnTo>
                  <a:lnTo>
                    <a:pt x="1708403" y="208787"/>
                  </a:lnTo>
                  <a:lnTo>
                    <a:pt x="1702890" y="160913"/>
                  </a:lnTo>
                  <a:lnTo>
                    <a:pt x="1687183" y="116965"/>
                  </a:lnTo>
                  <a:lnTo>
                    <a:pt x="1662537" y="78199"/>
                  </a:lnTo>
                  <a:lnTo>
                    <a:pt x="1630204" y="45866"/>
                  </a:lnTo>
                  <a:lnTo>
                    <a:pt x="1591438" y="21220"/>
                  </a:lnTo>
                  <a:lnTo>
                    <a:pt x="1547490" y="5513"/>
                  </a:lnTo>
                  <a:lnTo>
                    <a:pt x="1499615"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83" name="Google Shape;483;p36"/>
            <p:cNvSpPr/>
            <p:nvPr/>
          </p:nvSpPr>
          <p:spPr>
            <a:xfrm>
              <a:off x="6390894" y="2446782"/>
              <a:ext cx="1708785" cy="417830"/>
            </a:xfrm>
            <a:custGeom>
              <a:rect b="b" l="l" r="r" t="t"/>
              <a:pathLst>
                <a:path extrusionOk="0" h="417830" w="1708784">
                  <a:moveTo>
                    <a:pt x="0" y="208787"/>
                  </a:moveTo>
                  <a:lnTo>
                    <a:pt x="5513" y="160913"/>
                  </a:lnTo>
                  <a:lnTo>
                    <a:pt x="21220" y="116965"/>
                  </a:lnTo>
                  <a:lnTo>
                    <a:pt x="45866" y="78199"/>
                  </a:lnTo>
                  <a:lnTo>
                    <a:pt x="78199" y="45866"/>
                  </a:lnTo>
                  <a:lnTo>
                    <a:pt x="116965" y="21220"/>
                  </a:lnTo>
                  <a:lnTo>
                    <a:pt x="160913" y="5513"/>
                  </a:lnTo>
                  <a:lnTo>
                    <a:pt x="208787" y="0"/>
                  </a:lnTo>
                  <a:lnTo>
                    <a:pt x="1499615" y="0"/>
                  </a:lnTo>
                  <a:lnTo>
                    <a:pt x="1547490" y="5513"/>
                  </a:lnTo>
                  <a:lnTo>
                    <a:pt x="1591438" y="21220"/>
                  </a:lnTo>
                  <a:lnTo>
                    <a:pt x="1630204" y="45866"/>
                  </a:lnTo>
                  <a:lnTo>
                    <a:pt x="1662537" y="78199"/>
                  </a:lnTo>
                  <a:lnTo>
                    <a:pt x="1687183" y="116965"/>
                  </a:lnTo>
                  <a:lnTo>
                    <a:pt x="1702890" y="160913"/>
                  </a:lnTo>
                  <a:lnTo>
                    <a:pt x="1708403" y="208787"/>
                  </a:lnTo>
                  <a:lnTo>
                    <a:pt x="1702890" y="256662"/>
                  </a:lnTo>
                  <a:lnTo>
                    <a:pt x="1687183" y="300610"/>
                  </a:lnTo>
                  <a:lnTo>
                    <a:pt x="1662537" y="339376"/>
                  </a:lnTo>
                  <a:lnTo>
                    <a:pt x="1630204" y="371709"/>
                  </a:lnTo>
                  <a:lnTo>
                    <a:pt x="1591438" y="396355"/>
                  </a:lnTo>
                  <a:lnTo>
                    <a:pt x="1547490" y="412062"/>
                  </a:lnTo>
                  <a:lnTo>
                    <a:pt x="1499615" y="417575"/>
                  </a:lnTo>
                  <a:lnTo>
                    <a:pt x="208787" y="417575"/>
                  </a:lnTo>
                  <a:lnTo>
                    <a:pt x="160913" y="412062"/>
                  </a:lnTo>
                  <a:lnTo>
                    <a:pt x="116965" y="396355"/>
                  </a:lnTo>
                  <a:lnTo>
                    <a:pt x="78199" y="371709"/>
                  </a:lnTo>
                  <a:lnTo>
                    <a:pt x="45866" y="339376"/>
                  </a:lnTo>
                  <a:lnTo>
                    <a:pt x="21220" y="300610"/>
                  </a:lnTo>
                  <a:lnTo>
                    <a:pt x="5513" y="256662"/>
                  </a:lnTo>
                  <a:lnTo>
                    <a:pt x="0" y="208787"/>
                  </a:lnTo>
                  <a:close/>
                </a:path>
              </a:pathLst>
            </a:custGeom>
            <a:noFill/>
            <a:ln cap="flat" cmpd="sng" w="381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84" name="Google Shape;484;p36"/>
            <p:cNvSpPr/>
            <p:nvPr/>
          </p:nvSpPr>
          <p:spPr>
            <a:xfrm>
              <a:off x="6390894" y="2657094"/>
              <a:ext cx="1708785" cy="207645"/>
            </a:xfrm>
            <a:custGeom>
              <a:rect b="b" l="l" r="r" t="t"/>
              <a:pathLst>
                <a:path extrusionOk="0" h="207644" w="1708784">
                  <a:moveTo>
                    <a:pt x="1708403" y="0"/>
                  </a:moveTo>
                  <a:lnTo>
                    <a:pt x="0" y="0"/>
                  </a:lnTo>
                  <a:lnTo>
                    <a:pt x="0" y="207263"/>
                  </a:lnTo>
                  <a:lnTo>
                    <a:pt x="1708403" y="207263"/>
                  </a:lnTo>
                  <a:lnTo>
                    <a:pt x="1708403"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85" name="Google Shape;485;p36"/>
            <p:cNvSpPr/>
            <p:nvPr/>
          </p:nvSpPr>
          <p:spPr>
            <a:xfrm>
              <a:off x="6390894" y="2657094"/>
              <a:ext cx="1708785" cy="207645"/>
            </a:xfrm>
            <a:custGeom>
              <a:rect b="b" l="l" r="r" t="t"/>
              <a:pathLst>
                <a:path extrusionOk="0" h="207644" w="1708784">
                  <a:moveTo>
                    <a:pt x="0" y="207263"/>
                  </a:moveTo>
                  <a:lnTo>
                    <a:pt x="1708403" y="207263"/>
                  </a:lnTo>
                  <a:lnTo>
                    <a:pt x="1708403" y="0"/>
                  </a:lnTo>
                  <a:lnTo>
                    <a:pt x="0" y="0"/>
                  </a:lnTo>
                  <a:lnTo>
                    <a:pt x="0" y="207263"/>
                  </a:lnTo>
                  <a:close/>
                </a:path>
              </a:pathLst>
            </a:custGeom>
            <a:noFill/>
            <a:ln cap="flat" cmpd="sng" w="381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486" name="Google Shape;486;p36"/>
          <p:cNvSpPr txBox="1"/>
          <p:nvPr/>
        </p:nvSpPr>
        <p:spPr>
          <a:xfrm>
            <a:off x="5420465" y="2127885"/>
            <a:ext cx="1204913" cy="199496"/>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TensorRT Runtime</a:t>
            </a:r>
            <a:endParaRPr sz="1200">
              <a:solidFill>
                <a:schemeClr val="dk1"/>
              </a:solidFill>
              <a:latin typeface="Trebuchet MS"/>
              <a:ea typeface="Trebuchet MS"/>
              <a:cs typeface="Trebuchet MS"/>
              <a:sym typeface="Trebuchet MS"/>
            </a:endParaRPr>
          </a:p>
        </p:txBody>
      </p:sp>
      <p:grpSp>
        <p:nvGrpSpPr>
          <p:cNvPr id="487" name="Google Shape;487;p36"/>
          <p:cNvGrpSpPr/>
          <p:nvPr/>
        </p:nvGrpSpPr>
        <p:grpSpPr>
          <a:xfrm>
            <a:off x="5593079" y="2486660"/>
            <a:ext cx="3026833" cy="1560830"/>
            <a:chOff x="6711695" y="2983992"/>
            <a:chExt cx="3632200" cy="1872996"/>
          </a:xfrm>
        </p:grpSpPr>
        <p:pic>
          <p:nvPicPr>
            <p:cNvPr id="488" name="Google Shape;488;p36"/>
            <p:cNvPicPr preferRelativeResize="0"/>
            <p:nvPr/>
          </p:nvPicPr>
          <p:blipFill rotWithShape="1">
            <a:blip r:embed="rId7">
              <a:alphaModFix/>
            </a:blip>
            <a:srcRect b="0" l="0" r="0" t="0"/>
            <a:stretch/>
          </p:blipFill>
          <p:spPr>
            <a:xfrm>
              <a:off x="6711695" y="4280916"/>
              <a:ext cx="874776" cy="576072"/>
            </a:xfrm>
            <a:prstGeom prst="rect">
              <a:avLst/>
            </a:prstGeom>
            <a:noFill/>
            <a:ln>
              <a:noFill/>
            </a:ln>
          </p:spPr>
        </p:pic>
        <p:sp>
          <p:nvSpPr>
            <p:cNvPr id="489" name="Google Shape;489;p36"/>
            <p:cNvSpPr/>
            <p:nvPr/>
          </p:nvSpPr>
          <p:spPr>
            <a:xfrm>
              <a:off x="8743187" y="2983992"/>
              <a:ext cx="1597660" cy="1463040"/>
            </a:xfrm>
            <a:custGeom>
              <a:rect b="b" l="l" r="r" t="t"/>
              <a:pathLst>
                <a:path extrusionOk="0" h="1463039" w="1597659">
                  <a:moveTo>
                    <a:pt x="0" y="243839"/>
                  </a:moveTo>
                  <a:lnTo>
                    <a:pt x="4955" y="194711"/>
                  </a:lnTo>
                  <a:lnTo>
                    <a:pt x="19169" y="148947"/>
                  </a:lnTo>
                  <a:lnTo>
                    <a:pt x="41656" y="107528"/>
                  </a:lnTo>
                  <a:lnTo>
                    <a:pt x="71437" y="71437"/>
                  </a:lnTo>
                  <a:lnTo>
                    <a:pt x="107528" y="41656"/>
                  </a:lnTo>
                  <a:lnTo>
                    <a:pt x="148947" y="19169"/>
                  </a:lnTo>
                  <a:lnTo>
                    <a:pt x="194711" y="4955"/>
                  </a:lnTo>
                  <a:lnTo>
                    <a:pt x="243839" y="0"/>
                  </a:lnTo>
                  <a:lnTo>
                    <a:pt x="1353311" y="0"/>
                  </a:lnTo>
                  <a:lnTo>
                    <a:pt x="1402440" y="4955"/>
                  </a:lnTo>
                  <a:lnTo>
                    <a:pt x="1448204" y="19169"/>
                  </a:lnTo>
                  <a:lnTo>
                    <a:pt x="1489623" y="41656"/>
                  </a:lnTo>
                  <a:lnTo>
                    <a:pt x="1525714" y="71437"/>
                  </a:lnTo>
                  <a:lnTo>
                    <a:pt x="1555495" y="107528"/>
                  </a:lnTo>
                  <a:lnTo>
                    <a:pt x="1577982" y="148947"/>
                  </a:lnTo>
                  <a:lnTo>
                    <a:pt x="1592196" y="194711"/>
                  </a:lnTo>
                  <a:lnTo>
                    <a:pt x="1597152" y="243839"/>
                  </a:lnTo>
                  <a:lnTo>
                    <a:pt x="1597152" y="1219200"/>
                  </a:lnTo>
                  <a:lnTo>
                    <a:pt x="1592196" y="1268328"/>
                  </a:lnTo>
                  <a:lnTo>
                    <a:pt x="1577982" y="1314092"/>
                  </a:lnTo>
                  <a:lnTo>
                    <a:pt x="1555495" y="1355511"/>
                  </a:lnTo>
                  <a:lnTo>
                    <a:pt x="1525714" y="1391602"/>
                  </a:lnTo>
                  <a:lnTo>
                    <a:pt x="1489623" y="1421383"/>
                  </a:lnTo>
                  <a:lnTo>
                    <a:pt x="1448204" y="1443870"/>
                  </a:lnTo>
                  <a:lnTo>
                    <a:pt x="1402440" y="1458084"/>
                  </a:lnTo>
                  <a:lnTo>
                    <a:pt x="1353311" y="1463039"/>
                  </a:lnTo>
                  <a:lnTo>
                    <a:pt x="243839" y="1463039"/>
                  </a:lnTo>
                  <a:lnTo>
                    <a:pt x="194711" y="1458084"/>
                  </a:lnTo>
                  <a:lnTo>
                    <a:pt x="148947" y="1443870"/>
                  </a:lnTo>
                  <a:lnTo>
                    <a:pt x="107528" y="1421383"/>
                  </a:lnTo>
                  <a:lnTo>
                    <a:pt x="71437" y="1391602"/>
                  </a:lnTo>
                  <a:lnTo>
                    <a:pt x="41656" y="1355511"/>
                  </a:lnTo>
                  <a:lnTo>
                    <a:pt x="19169" y="1314092"/>
                  </a:lnTo>
                  <a:lnTo>
                    <a:pt x="4955" y="1268328"/>
                  </a:lnTo>
                  <a:lnTo>
                    <a:pt x="0" y="1219200"/>
                  </a:lnTo>
                  <a:lnTo>
                    <a:pt x="0" y="243839"/>
                  </a:lnTo>
                  <a:close/>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490" name="Google Shape;490;p36"/>
            <p:cNvPicPr preferRelativeResize="0"/>
            <p:nvPr/>
          </p:nvPicPr>
          <p:blipFill rotWithShape="1">
            <a:blip r:embed="rId8">
              <a:alphaModFix/>
            </a:blip>
            <a:srcRect b="0" l="0" r="0" t="0"/>
            <a:stretch/>
          </p:blipFill>
          <p:spPr>
            <a:xfrm>
              <a:off x="8900159" y="3454908"/>
              <a:ext cx="1283207" cy="926591"/>
            </a:xfrm>
            <a:prstGeom prst="rect">
              <a:avLst/>
            </a:prstGeom>
            <a:noFill/>
            <a:ln>
              <a:noFill/>
            </a:ln>
          </p:spPr>
        </p:pic>
        <p:sp>
          <p:nvSpPr>
            <p:cNvPr id="491" name="Google Shape;491;p36"/>
            <p:cNvSpPr/>
            <p:nvPr/>
          </p:nvSpPr>
          <p:spPr>
            <a:xfrm>
              <a:off x="8746235" y="2983992"/>
              <a:ext cx="1597660" cy="405765"/>
            </a:xfrm>
            <a:custGeom>
              <a:rect b="b" l="l" r="r" t="t"/>
              <a:pathLst>
                <a:path extrusionOk="0" h="405764" w="1597659">
                  <a:moveTo>
                    <a:pt x="1394460" y="0"/>
                  </a:moveTo>
                  <a:lnTo>
                    <a:pt x="202692" y="0"/>
                  </a:lnTo>
                  <a:lnTo>
                    <a:pt x="156234" y="5356"/>
                  </a:lnTo>
                  <a:lnTo>
                    <a:pt x="113577" y="20611"/>
                  </a:lnTo>
                  <a:lnTo>
                    <a:pt x="75942" y="44547"/>
                  </a:lnTo>
                  <a:lnTo>
                    <a:pt x="44547" y="75942"/>
                  </a:lnTo>
                  <a:lnTo>
                    <a:pt x="20611" y="113577"/>
                  </a:lnTo>
                  <a:lnTo>
                    <a:pt x="5356" y="156234"/>
                  </a:lnTo>
                  <a:lnTo>
                    <a:pt x="0" y="202691"/>
                  </a:lnTo>
                  <a:lnTo>
                    <a:pt x="5356" y="249149"/>
                  </a:lnTo>
                  <a:lnTo>
                    <a:pt x="20611" y="291806"/>
                  </a:lnTo>
                  <a:lnTo>
                    <a:pt x="44547" y="329441"/>
                  </a:lnTo>
                  <a:lnTo>
                    <a:pt x="75942" y="360836"/>
                  </a:lnTo>
                  <a:lnTo>
                    <a:pt x="113577" y="384772"/>
                  </a:lnTo>
                  <a:lnTo>
                    <a:pt x="156234" y="400027"/>
                  </a:lnTo>
                  <a:lnTo>
                    <a:pt x="202692" y="405383"/>
                  </a:lnTo>
                  <a:lnTo>
                    <a:pt x="1394460" y="405383"/>
                  </a:lnTo>
                  <a:lnTo>
                    <a:pt x="1440917" y="400027"/>
                  </a:lnTo>
                  <a:lnTo>
                    <a:pt x="1483574" y="384772"/>
                  </a:lnTo>
                  <a:lnTo>
                    <a:pt x="1521209" y="360836"/>
                  </a:lnTo>
                  <a:lnTo>
                    <a:pt x="1552604" y="329441"/>
                  </a:lnTo>
                  <a:lnTo>
                    <a:pt x="1576540" y="291806"/>
                  </a:lnTo>
                  <a:lnTo>
                    <a:pt x="1591795" y="249149"/>
                  </a:lnTo>
                  <a:lnTo>
                    <a:pt x="1597152" y="202691"/>
                  </a:lnTo>
                  <a:lnTo>
                    <a:pt x="1591795" y="156234"/>
                  </a:lnTo>
                  <a:lnTo>
                    <a:pt x="1576540" y="113577"/>
                  </a:lnTo>
                  <a:lnTo>
                    <a:pt x="1552604" y="75942"/>
                  </a:lnTo>
                  <a:lnTo>
                    <a:pt x="1521209" y="44547"/>
                  </a:lnTo>
                  <a:lnTo>
                    <a:pt x="1483574" y="20611"/>
                  </a:lnTo>
                  <a:lnTo>
                    <a:pt x="1440917" y="5356"/>
                  </a:lnTo>
                  <a:lnTo>
                    <a:pt x="1394460" y="0"/>
                  </a:lnTo>
                  <a:close/>
                </a:path>
              </a:pathLst>
            </a:custGeom>
            <a:solidFill>
              <a:srgbClr val="D1D1D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92" name="Google Shape;492;p36"/>
            <p:cNvSpPr/>
            <p:nvPr/>
          </p:nvSpPr>
          <p:spPr>
            <a:xfrm>
              <a:off x="8746235" y="2983992"/>
              <a:ext cx="1597660" cy="405765"/>
            </a:xfrm>
            <a:custGeom>
              <a:rect b="b" l="l" r="r" t="t"/>
              <a:pathLst>
                <a:path extrusionOk="0" h="405764" w="1597659">
                  <a:moveTo>
                    <a:pt x="0" y="202691"/>
                  </a:moveTo>
                  <a:lnTo>
                    <a:pt x="5356" y="156234"/>
                  </a:lnTo>
                  <a:lnTo>
                    <a:pt x="20611" y="113577"/>
                  </a:lnTo>
                  <a:lnTo>
                    <a:pt x="44547" y="75942"/>
                  </a:lnTo>
                  <a:lnTo>
                    <a:pt x="75942" y="44547"/>
                  </a:lnTo>
                  <a:lnTo>
                    <a:pt x="113577" y="20611"/>
                  </a:lnTo>
                  <a:lnTo>
                    <a:pt x="156234" y="5356"/>
                  </a:lnTo>
                  <a:lnTo>
                    <a:pt x="202692" y="0"/>
                  </a:lnTo>
                  <a:lnTo>
                    <a:pt x="1394460" y="0"/>
                  </a:lnTo>
                  <a:lnTo>
                    <a:pt x="1440917" y="5356"/>
                  </a:lnTo>
                  <a:lnTo>
                    <a:pt x="1483574" y="20611"/>
                  </a:lnTo>
                  <a:lnTo>
                    <a:pt x="1521209" y="44547"/>
                  </a:lnTo>
                  <a:lnTo>
                    <a:pt x="1552604" y="75942"/>
                  </a:lnTo>
                  <a:lnTo>
                    <a:pt x="1576540" y="113577"/>
                  </a:lnTo>
                  <a:lnTo>
                    <a:pt x="1591795" y="156234"/>
                  </a:lnTo>
                  <a:lnTo>
                    <a:pt x="1597152" y="202691"/>
                  </a:lnTo>
                  <a:lnTo>
                    <a:pt x="1591795" y="249149"/>
                  </a:lnTo>
                  <a:lnTo>
                    <a:pt x="1576540" y="291806"/>
                  </a:lnTo>
                  <a:lnTo>
                    <a:pt x="1552604" y="329441"/>
                  </a:lnTo>
                  <a:lnTo>
                    <a:pt x="1521209" y="360836"/>
                  </a:lnTo>
                  <a:lnTo>
                    <a:pt x="1483574" y="384772"/>
                  </a:lnTo>
                  <a:lnTo>
                    <a:pt x="1440917" y="400027"/>
                  </a:lnTo>
                  <a:lnTo>
                    <a:pt x="1394460" y="405383"/>
                  </a:lnTo>
                  <a:lnTo>
                    <a:pt x="202692" y="405383"/>
                  </a:lnTo>
                  <a:lnTo>
                    <a:pt x="156234" y="400027"/>
                  </a:lnTo>
                  <a:lnTo>
                    <a:pt x="113577" y="384772"/>
                  </a:lnTo>
                  <a:lnTo>
                    <a:pt x="75942" y="360836"/>
                  </a:lnTo>
                  <a:lnTo>
                    <a:pt x="44547" y="329441"/>
                  </a:lnTo>
                  <a:lnTo>
                    <a:pt x="20611" y="291806"/>
                  </a:lnTo>
                  <a:lnTo>
                    <a:pt x="5356" y="249149"/>
                  </a:lnTo>
                  <a:lnTo>
                    <a:pt x="0" y="202691"/>
                  </a:lnTo>
                  <a:close/>
                </a:path>
              </a:pathLst>
            </a:custGeom>
            <a:noFill/>
            <a:ln cap="flat" cmpd="sng" w="9525">
              <a:solidFill>
                <a:srgbClr val="D1D1D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93" name="Google Shape;493;p36"/>
            <p:cNvSpPr/>
            <p:nvPr/>
          </p:nvSpPr>
          <p:spPr>
            <a:xfrm>
              <a:off x="8743187" y="3176016"/>
              <a:ext cx="1600200" cy="222885"/>
            </a:xfrm>
            <a:custGeom>
              <a:rect b="b" l="l" r="r" t="t"/>
              <a:pathLst>
                <a:path extrusionOk="0" h="222885" w="1600200">
                  <a:moveTo>
                    <a:pt x="1600200" y="0"/>
                  </a:moveTo>
                  <a:lnTo>
                    <a:pt x="0" y="0"/>
                  </a:lnTo>
                  <a:lnTo>
                    <a:pt x="0" y="222504"/>
                  </a:lnTo>
                  <a:lnTo>
                    <a:pt x="1600200" y="222504"/>
                  </a:lnTo>
                  <a:lnTo>
                    <a:pt x="1600200" y="0"/>
                  </a:lnTo>
                  <a:close/>
                </a:path>
              </a:pathLst>
            </a:custGeom>
            <a:solidFill>
              <a:srgbClr val="D1D1D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94" name="Google Shape;494;p36"/>
            <p:cNvSpPr/>
            <p:nvPr/>
          </p:nvSpPr>
          <p:spPr>
            <a:xfrm>
              <a:off x="8743187" y="3176016"/>
              <a:ext cx="1600200" cy="222885"/>
            </a:xfrm>
            <a:custGeom>
              <a:rect b="b" l="l" r="r" t="t"/>
              <a:pathLst>
                <a:path extrusionOk="0" h="222885" w="1600200">
                  <a:moveTo>
                    <a:pt x="0" y="222504"/>
                  </a:moveTo>
                  <a:lnTo>
                    <a:pt x="1600200" y="222504"/>
                  </a:lnTo>
                  <a:lnTo>
                    <a:pt x="1600200" y="0"/>
                  </a:lnTo>
                  <a:lnTo>
                    <a:pt x="0" y="0"/>
                  </a:lnTo>
                  <a:lnTo>
                    <a:pt x="0" y="222504"/>
                  </a:lnTo>
                  <a:close/>
                </a:path>
              </a:pathLst>
            </a:custGeom>
            <a:noFill/>
            <a:ln cap="flat" cmpd="sng" w="9525">
              <a:solidFill>
                <a:srgbClr val="D1D1D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495" name="Google Shape;495;p36"/>
          <p:cNvSpPr txBox="1"/>
          <p:nvPr/>
        </p:nvSpPr>
        <p:spPr>
          <a:xfrm>
            <a:off x="7472997" y="2551007"/>
            <a:ext cx="921279"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Custom Layer</a:t>
            </a:r>
            <a:endParaRPr sz="1200">
              <a:solidFill>
                <a:schemeClr val="dk1"/>
              </a:solidFill>
              <a:latin typeface="Trebuchet MS"/>
              <a:ea typeface="Trebuchet MS"/>
              <a:cs typeface="Trebuchet MS"/>
              <a:sym typeface="Trebuchet MS"/>
            </a:endParaRPr>
          </a:p>
        </p:txBody>
      </p:sp>
      <p:sp>
        <p:nvSpPr>
          <p:cNvPr id="496" name="Google Shape;496;p36"/>
          <p:cNvSpPr/>
          <p:nvPr/>
        </p:nvSpPr>
        <p:spPr>
          <a:xfrm>
            <a:off x="5942542" y="2880995"/>
            <a:ext cx="1345671" cy="690033"/>
          </a:xfrm>
          <a:custGeom>
            <a:rect b="b" l="l" r="r" t="t"/>
            <a:pathLst>
              <a:path extrusionOk="0" h="828039" w="1614804">
                <a:moveTo>
                  <a:pt x="1612773" y="240030"/>
                </a:moveTo>
                <a:lnTo>
                  <a:pt x="1541907" y="239649"/>
                </a:lnTo>
                <a:lnTo>
                  <a:pt x="1401318" y="236728"/>
                </a:lnTo>
                <a:lnTo>
                  <a:pt x="1262507" y="231140"/>
                </a:lnTo>
                <a:lnTo>
                  <a:pt x="1126236" y="222885"/>
                </a:lnTo>
                <a:lnTo>
                  <a:pt x="994029" y="212344"/>
                </a:lnTo>
                <a:lnTo>
                  <a:pt x="866775" y="199517"/>
                </a:lnTo>
                <a:lnTo>
                  <a:pt x="745490" y="184785"/>
                </a:lnTo>
                <a:lnTo>
                  <a:pt x="631571" y="168275"/>
                </a:lnTo>
                <a:lnTo>
                  <a:pt x="577596" y="159385"/>
                </a:lnTo>
                <a:lnTo>
                  <a:pt x="526034" y="150114"/>
                </a:lnTo>
                <a:lnTo>
                  <a:pt x="476631" y="140462"/>
                </a:lnTo>
                <a:lnTo>
                  <a:pt x="429895" y="130556"/>
                </a:lnTo>
                <a:lnTo>
                  <a:pt x="385699" y="120396"/>
                </a:lnTo>
                <a:lnTo>
                  <a:pt x="324739" y="104521"/>
                </a:lnTo>
                <a:lnTo>
                  <a:pt x="287909" y="93726"/>
                </a:lnTo>
                <a:lnTo>
                  <a:pt x="238633" y="77216"/>
                </a:lnTo>
                <a:lnTo>
                  <a:pt x="203974" y="63246"/>
                </a:lnTo>
                <a:lnTo>
                  <a:pt x="200774" y="61836"/>
                </a:lnTo>
                <a:lnTo>
                  <a:pt x="212128" y="49276"/>
                </a:lnTo>
                <a:lnTo>
                  <a:pt x="225679" y="34290"/>
                </a:lnTo>
                <a:lnTo>
                  <a:pt x="102616" y="0"/>
                </a:lnTo>
                <a:lnTo>
                  <a:pt x="148971" y="119126"/>
                </a:lnTo>
                <a:lnTo>
                  <a:pt x="175018" y="90322"/>
                </a:lnTo>
                <a:lnTo>
                  <a:pt x="177546" y="92456"/>
                </a:lnTo>
                <a:lnTo>
                  <a:pt x="226060" y="113157"/>
                </a:lnTo>
                <a:lnTo>
                  <a:pt x="276987" y="130302"/>
                </a:lnTo>
                <a:lnTo>
                  <a:pt x="314833" y="141351"/>
                </a:lnTo>
                <a:lnTo>
                  <a:pt x="355473" y="152146"/>
                </a:lnTo>
                <a:lnTo>
                  <a:pt x="399034" y="162687"/>
                </a:lnTo>
                <a:lnTo>
                  <a:pt x="445135" y="172847"/>
                </a:lnTo>
                <a:lnTo>
                  <a:pt x="493903" y="182753"/>
                </a:lnTo>
                <a:lnTo>
                  <a:pt x="544957" y="192278"/>
                </a:lnTo>
                <a:lnTo>
                  <a:pt x="625856" y="205867"/>
                </a:lnTo>
                <a:lnTo>
                  <a:pt x="682244" y="214376"/>
                </a:lnTo>
                <a:lnTo>
                  <a:pt x="740664" y="222504"/>
                </a:lnTo>
                <a:lnTo>
                  <a:pt x="800862" y="230251"/>
                </a:lnTo>
                <a:lnTo>
                  <a:pt x="926084" y="244094"/>
                </a:lnTo>
                <a:lnTo>
                  <a:pt x="990854" y="250190"/>
                </a:lnTo>
                <a:lnTo>
                  <a:pt x="1123823" y="260858"/>
                </a:lnTo>
                <a:lnTo>
                  <a:pt x="1260729" y="269113"/>
                </a:lnTo>
                <a:lnTo>
                  <a:pt x="1400429" y="274828"/>
                </a:lnTo>
                <a:lnTo>
                  <a:pt x="1541780" y="277749"/>
                </a:lnTo>
                <a:lnTo>
                  <a:pt x="1612519" y="278130"/>
                </a:lnTo>
                <a:lnTo>
                  <a:pt x="1612773" y="240030"/>
                </a:lnTo>
                <a:close/>
              </a:path>
              <a:path extrusionOk="0" h="828039" w="1614804">
                <a:moveTo>
                  <a:pt x="1614297" y="519684"/>
                </a:moveTo>
                <a:lnTo>
                  <a:pt x="1577454" y="501777"/>
                </a:lnTo>
                <a:lnTo>
                  <a:pt x="1499362" y="463804"/>
                </a:lnTo>
                <a:lnTo>
                  <a:pt x="1499781" y="502005"/>
                </a:lnTo>
                <a:lnTo>
                  <a:pt x="1315720" y="507492"/>
                </a:lnTo>
                <a:lnTo>
                  <a:pt x="1169289" y="515747"/>
                </a:lnTo>
                <a:lnTo>
                  <a:pt x="1026541" y="527050"/>
                </a:lnTo>
                <a:lnTo>
                  <a:pt x="888619" y="540893"/>
                </a:lnTo>
                <a:lnTo>
                  <a:pt x="821563" y="548767"/>
                </a:lnTo>
                <a:lnTo>
                  <a:pt x="756285" y="557149"/>
                </a:lnTo>
                <a:lnTo>
                  <a:pt x="692658" y="566166"/>
                </a:lnTo>
                <a:lnTo>
                  <a:pt x="630936" y="575818"/>
                </a:lnTo>
                <a:lnTo>
                  <a:pt x="571246" y="585851"/>
                </a:lnTo>
                <a:lnTo>
                  <a:pt x="513715" y="596392"/>
                </a:lnTo>
                <a:lnTo>
                  <a:pt x="458470" y="607441"/>
                </a:lnTo>
                <a:lnTo>
                  <a:pt x="405638" y="618871"/>
                </a:lnTo>
                <a:lnTo>
                  <a:pt x="355473" y="630809"/>
                </a:lnTo>
                <a:lnTo>
                  <a:pt x="308102" y="643001"/>
                </a:lnTo>
                <a:lnTo>
                  <a:pt x="263525" y="655574"/>
                </a:lnTo>
                <a:lnTo>
                  <a:pt x="221996" y="668528"/>
                </a:lnTo>
                <a:lnTo>
                  <a:pt x="183515" y="681863"/>
                </a:lnTo>
                <a:lnTo>
                  <a:pt x="116459" y="709295"/>
                </a:lnTo>
                <a:lnTo>
                  <a:pt x="63119" y="738505"/>
                </a:lnTo>
                <a:lnTo>
                  <a:pt x="26289" y="768223"/>
                </a:lnTo>
                <a:lnTo>
                  <a:pt x="25527" y="768858"/>
                </a:lnTo>
                <a:lnTo>
                  <a:pt x="3937" y="802386"/>
                </a:lnTo>
                <a:lnTo>
                  <a:pt x="2197" y="808228"/>
                </a:lnTo>
                <a:lnTo>
                  <a:pt x="0" y="821944"/>
                </a:lnTo>
                <a:lnTo>
                  <a:pt x="37592" y="827913"/>
                </a:lnTo>
                <a:lnTo>
                  <a:pt x="39039" y="818896"/>
                </a:lnTo>
                <a:lnTo>
                  <a:pt x="39446" y="816368"/>
                </a:lnTo>
                <a:lnTo>
                  <a:pt x="40728" y="813689"/>
                </a:lnTo>
                <a:lnTo>
                  <a:pt x="43370" y="808228"/>
                </a:lnTo>
                <a:lnTo>
                  <a:pt x="44069" y="806767"/>
                </a:lnTo>
                <a:lnTo>
                  <a:pt x="45720" y="804672"/>
                </a:lnTo>
                <a:lnTo>
                  <a:pt x="52400" y="796163"/>
                </a:lnTo>
                <a:lnTo>
                  <a:pt x="53238" y="795096"/>
                </a:lnTo>
                <a:lnTo>
                  <a:pt x="85344" y="769493"/>
                </a:lnTo>
                <a:lnTo>
                  <a:pt x="133604" y="743458"/>
                </a:lnTo>
                <a:lnTo>
                  <a:pt x="197231" y="717423"/>
                </a:lnTo>
                <a:lnTo>
                  <a:pt x="234315" y="704596"/>
                </a:lnTo>
                <a:lnTo>
                  <a:pt x="274828" y="692023"/>
                </a:lnTo>
                <a:lnTo>
                  <a:pt x="318516" y="679704"/>
                </a:lnTo>
                <a:lnTo>
                  <a:pt x="364998" y="667639"/>
                </a:lnTo>
                <a:lnTo>
                  <a:pt x="414528" y="655955"/>
                </a:lnTo>
                <a:lnTo>
                  <a:pt x="466471" y="644652"/>
                </a:lnTo>
                <a:lnTo>
                  <a:pt x="521208" y="633857"/>
                </a:lnTo>
                <a:lnTo>
                  <a:pt x="578104" y="623316"/>
                </a:lnTo>
                <a:lnTo>
                  <a:pt x="637286" y="613283"/>
                </a:lnTo>
                <a:lnTo>
                  <a:pt x="698500" y="603885"/>
                </a:lnTo>
                <a:lnTo>
                  <a:pt x="761492" y="594995"/>
                </a:lnTo>
                <a:lnTo>
                  <a:pt x="826516" y="586486"/>
                </a:lnTo>
                <a:lnTo>
                  <a:pt x="893064" y="578739"/>
                </a:lnTo>
                <a:lnTo>
                  <a:pt x="1030351" y="564896"/>
                </a:lnTo>
                <a:lnTo>
                  <a:pt x="1172337" y="553720"/>
                </a:lnTo>
                <a:lnTo>
                  <a:pt x="1317879" y="545592"/>
                </a:lnTo>
                <a:lnTo>
                  <a:pt x="1465580" y="540385"/>
                </a:lnTo>
                <a:lnTo>
                  <a:pt x="1500200" y="540067"/>
                </a:lnTo>
                <a:lnTo>
                  <a:pt x="1500632" y="578104"/>
                </a:lnTo>
                <a:lnTo>
                  <a:pt x="1614297" y="519684"/>
                </a:lnTo>
                <a:close/>
              </a:path>
            </a:pathLst>
          </a:custGeom>
          <a:solidFill>
            <a:srgbClr val="5A5A5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0" name="Shape 500"/>
        <p:cNvGrpSpPr/>
        <p:nvPr/>
      </p:nvGrpSpPr>
      <p:grpSpPr>
        <a:xfrm>
          <a:off x="0" y="0"/>
          <a:ext cx="0" cy="0"/>
          <a:chOff x="0" y="0"/>
          <a:chExt cx="0" cy="0"/>
        </a:xfrm>
      </p:grpSpPr>
      <p:sp>
        <p:nvSpPr>
          <p:cNvPr id="501" name="Google Shape;501;p37"/>
          <p:cNvSpPr txBox="1"/>
          <p:nvPr/>
        </p:nvSpPr>
        <p:spPr>
          <a:xfrm>
            <a:off x="8298497" y="4869772"/>
            <a:ext cx="115358"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11</a:t>
            </a:r>
            <a:endParaRPr sz="700">
              <a:solidFill>
                <a:schemeClr val="dk1"/>
              </a:solidFill>
              <a:latin typeface="Trebuchet MS"/>
              <a:ea typeface="Trebuchet MS"/>
              <a:cs typeface="Trebuchet MS"/>
              <a:sym typeface="Trebuchet MS"/>
            </a:endParaRPr>
          </a:p>
        </p:txBody>
      </p:sp>
      <p:grpSp>
        <p:nvGrpSpPr>
          <p:cNvPr id="502" name="Google Shape;502;p37"/>
          <p:cNvGrpSpPr/>
          <p:nvPr/>
        </p:nvGrpSpPr>
        <p:grpSpPr>
          <a:xfrm>
            <a:off x="8462009" y="4888230"/>
            <a:ext cx="485564" cy="90170"/>
            <a:chOff x="10154411" y="5865876"/>
            <a:chExt cx="582677" cy="108204"/>
          </a:xfrm>
        </p:grpSpPr>
        <p:sp>
          <p:nvSpPr>
            <p:cNvPr id="503" name="Google Shape;503;p37"/>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504" name="Google Shape;504;p37"/>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505" name="Google Shape;505;p37"/>
          <p:cNvSpPr txBox="1"/>
          <p:nvPr>
            <p:ph type="title"/>
          </p:nvPr>
        </p:nvSpPr>
        <p:spPr>
          <a:xfrm>
            <a:off x="412834" y="317881"/>
            <a:ext cx="4733925" cy="478896"/>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TENSORRT OPTIMIZATIONS</a:t>
            </a:r>
            <a:endParaRPr sz="3000"/>
          </a:p>
        </p:txBody>
      </p:sp>
      <p:pic>
        <p:nvPicPr>
          <p:cNvPr id="506" name="Google Shape;506;p37"/>
          <p:cNvPicPr preferRelativeResize="0"/>
          <p:nvPr/>
        </p:nvPicPr>
        <p:blipFill rotWithShape="1">
          <a:blip r:embed="rId4">
            <a:alphaModFix/>
          </a:blip>
          <a:srcRect b="0" l="0" r="0" t="0"/>
          <a:stretch/>
        </p:blipFill>
        <p:spPr>
          <a:xfrm>
            <a:off x="252162" y="2484588"/>
            <a:ext cx="1143692" cy="998019"/>
          </a:xfrm>
          <a:prstGeom prst="rect">
            <a:avLst/>
          </a:prstGeom>
          <a:noFill/>
          <a:ln>
            <a:noFill/>
          </a:ln>
        </p:spPr>
      </p:pic>
      <p:pic>
        <p:nvPicPr>
          <p:cNvPr id="507" name="Google Shape;507;p37"/>
          <p:cNvPicPr preferRelativeResize="0"/>
          <p:nvPr/>
        </p:nvPicPr>
        <p:blipFill rotWithShape="1">
          <a:blip r:embed="rId5">
            <a:alphaModFix/>
          </a:blip>
          <a:srcRect b="0" l="0" r="0" t="0"/>
          <a:stretch/>
        </p:blipFill>
        <p:spPr>
          <a:xfrm>
            <a:off x="3059429" y="2951480"/>
            <a:ext cx="575310" cy="575310"/>
          </a:xfrm>
          <a:prstGeom prst="rect">
            <a:avLst/>
          </a:prstGeom>
          <a:noFill/>
          <a:ln>
            <a:noFill/>
          </a:ln>
        </p:spPr>
      </p:pic>
      <p:sp>
        <p:nvSpPr>
          <p:cNvPr id="508" name="Google Shape;508;p37"/>
          <p:cNvSpPr txBox="1"/>
          <p:nvPr/>
        </p:nvSpPr>
        <p:spPr>
          <a:xfrm>
            <a:off x="2742565" y="3585591"/>
            <a:ext cx="1160992" cy="1740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b="1" lang="en" sz="1000">
                <a:solidFill>
                  <a:schemeClr val="dk1"/>
                </a:solidFill>
                <a:latin typeface="Trebuchet MS"/>
                <a:ea typeface="Trebuchet MS"/>
                <a:cs typeface="Trebuchet MS"/>
                <a:sym typeface="Trebuchet MS"/>
              </a:rPr>
              <a:t>Kernel Auto-Tuning</a:t>
            </a:r>
            <a:endParaRPr sz="1000">
              <a:solidFill>
                <a:schemeClr val="dk1"/>
              </a:solidFill>
              <a:latin typeface="Trebuchet MS"/>
              <a:ea typeface="Trebuchet MS"/>
              <a:cs typeface="Trebuchet MS"/>
              <a:sym typeface="Trebuchet MS"/>
            </a:endParaRPr>
          </a:p>
        </p:txBody>
      </p:sp>
      <p:pic>
        <p:nvPicPr>
          <p:cNvPr id="509" name="Google Shape;509;p37"/>
          <p:cNvPicPr preferRelativeResize="0"/>
          <p:nvPr/>
        </p:nvPicPr>
        <p:blipFill rotWithShape="1">
          <a:blip r:embed="rId6">
            <a:alphaModFix/>
          </a:blip>
          <a:srcRect b="0" l="0" r="0" t="0"/>
          <a:stretch/>
        </p:blipFill>
        <p:spPr>
          <a:xfrm>
            <a:off x="3041649" y="929639"/>
            <a:ext cx="575310" cy="575310"/>
          </a:xfrm>
          <a:prstGeom prst="rect">
            <a:avLst/>
          </a:prstGeom>
          <a:noFill/>
          <a:ln>
            <a:noFill/>
          </a:ln>
        </p:spPr>
      </p:pic>
      <p:sp>
        <p:nvSpPr>
          <p:cNvPr id="510" name="Google Shape;510;p37"/>
          <p:cNvSpPr txBox="1"/>
          <p:nvPr/>
        </p:nvSpPr>
        <p:spPr>
          <a:xfrm>
            <a:off x="2644986" y="1578716"/>
            <a:ext cx="1330325"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b="1" lang="en" sz="1000">
                <a:solidFill>
                  <a:schemeClr val="dk1"/>
                </a:solidFill>
                <a:latin typeface="Trebuchet MS"/>
                <a:ea typeface="Trebuchet MS"/>
                <a:cs typeface="Trebuchet MS"/>
                <a:sym typeface="Trebuchet MS"/>
              </a:rPr>
              <a:t>Layer &amp; Tensor Fusion</a:t>
            </a:r>
            <a:endParaRPr sz="1000">
              <a:solidFill>
                <a:schemeClr val="dk1"/>
              </a:solidFill>
              <a:latin typeface="Trebuchet MS"/>
              <a:ea typeface="Trebuchet MS"/>
              <a:cs typeface="Trebuchet MS"/>
              <a:sym typeface="Trebuchet MS"/>
            </a:endParaRPr>
          </a:p>
        </p:txBody>
      </p:sp>
      <p:pic>
        <p:nvPicPr>
          <p:cNvPr id="511" name="Google Shape;511;p37"/>
          <p:cNvPicPr preferRelativeResize="0"/>
          <p:nvPr/>
        </p:nvPicPr>
        <p:blipFill rotWithShape="1">
          <a:blip r:embed="rId7">
            <a:alphaModFix/>
          </a:blip>
          <a:srcRect b="0" l="0" r="0" t="0"/>
          <a:stretch/>
        </p:blipFill>
        <p:spPr>
          <a:xfrm>
            <a:off x="3064509" y="3872230"/>
            <a:ext cx="576580" cy="575310"/>
          </a:xfrm>
          <a:prstGeom prst="rect">
            <a:avLst/>
          </a:prstGeom>
          <a:noFill/>
          <a:ln>
            <a:noFill/>
          </a:ln>
        </p:spPr>
      </p:pic>
      <p:sp>
        <p:nvSpPr>
          <p:cNvPr id="512" name="Google Shape;512;p37"/>
          <p:cNvSpPr txBox="1"/>
          <p:nvPr/>
        </p:nvSpPr>
        <p:spPr>
          <a:xfrm>
            <a:off x="2851997" y="4570053"/>
            <a:ext cx="954088" cy="325967"/>
          </a:xfrm>
          <a:prstGeom prst="rect">
            <a:avLst/>
          </a:prstGeom>
          <a:noFill/>
          <a:ln>
            <a:noFill/>
          </a:ln>
        </p:spPr>
        <p:txBody>
          <a:bodyPr anchorCtr="0" anchor="t" bIns="0" lIns="0" spcFirstLastPara="1" rIns="0" wrap="square" tIns="10575">
            <a:spAutoFit/>
          </a:bodyPr>
          <a:lstStyle/>
          <a:p>
            <a:pPr indent="-228600" lvl="0" marL="241300" marR="0" rtl="0" algn="l">
              <a:lnSpc>
                <a:spcPct val="100000"/>
              </a:lnSpc>
              <a:spcBef>
                <a:spcPts val="0"/>
              </a:spcBef>
              <a:spcAft>
                <a:spcPts val="0"/>
              </a:spcAft>
              <a:buNone/>
            </a:pPr>
            <a:r>
              <a:rPr b="1" lang="en" sz="1000">
                <a:solidFill>
                  <a:schemeClr val="dk1"/>
                </a:solidFill>
                <a:latin typeface="Trebuchet MS"/>
                <a:ea typeface="Trebuchet MS"/>
                <a:cs typeface="Trebuchet MS"/>
                <a:sym typeface="Trebuchet MS"/>
              </a:rPr>
              <a:t>Dynamic Tensor  Memory</a:t>
            </a:r>
            <a:endParaRPr sz="1000">
              <a:solidFill>
                <a:schemeClr val="dk1"/>
              </a:solidFill>
              <a:latin typeface="Trebuchet MS"/>
              <a:ea typeface="Trebuchet MS"/>
              <a:cs typeface="Trebuchet MS"/>
              <a:sym typeface="Trebuchet MS"/>
            </a:endParaRPr>
          </a:p>
        </p:txBody>
      </p:sp>
      <p:pic>
        <p:nvPicPr>
          <p:cNvPr id="513" name="Google Shape;513;p37"/>
          <p:cNvPicPr preferRelativeResize="0"/>
          <p:nvPr/>
        </p:nvPicPr>
        <p:blipFill rotWithShape="1">
          <a:blip r:embed="rId8">
            <a:alphaModFix/>
          </a:blip>
          <a:srcRect b="0" l="0" r="0" t="0"/>
          <a:stretch/>
        </p:blipFill>
        <p:spPr>
          <a:xfrm>
            <a:off x="3058159" y="1883410"/>
            <a:ext cx="576580" cy="576580"/>
          </a:xfrm>
          <a:prstGeom prst="rect">
            <a:avLst/>
          </a:prstGeom>
          <a:noFill/>
          <a:ln>
            <a:noFill/>
          </a:ln>
        </p:spPr>
      </p:pic>
      <p:sp>
        <p:nvSpPr>
          <p:cNvPr id="514" name="Google Shape;514;p37"/>
          <p:cNvSpPr txBox="1"/>
          <p:nvPr/>
        </p:nvSpPr>
        <p:spPr>
          <a:xfrm>
            <a:off x="2695574" y="2494598"/>
            <a:ext cx="1250421" cy="325967"/>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b="1" lang="en" sz="1000">
                <a:solidFill>
                  <a:srgbClr val="333333"/>
                </a:solidFill>
                <a:latin typeface="Trebuchet MS"/>
                <a:ea typeface="Trebuchet MS"/>
                <a:cs typeface="Trebuchet MS"/>
                <a:sym typeface="Trebuchet MS"/>
              </a:rPr>
              <a:t>Weights &amp; Activation  Precision Calibration</a:t>
            </a:r>
            <a:endParaRPr sz="1000">
              <a:solidFill>
                <a:schemeClr val="dk1"/>
              </a:solidFill>
              <a:latin typeface="Trebuchet MS"/>
              <a:ea typeface="Trebuchet MS"/>
              <a:cs typeface="Trebuchet MS"/>
              <a:sym typeface="Trebuchet MS"/>
            </a:endParaRPr>
          </a:p>
        </p:txBody>
      </p:sp>
      <p:pic>
        <p:nvPicPr>
          <p:cNvPr id="515" name="Google Shape;515;p37"/>
          <p:cNvPicPr preferRelativeResize="0"/>
          <p:nvPr/>
        </p:nvPicPr>
        <p:blipFill rotWithShape="1">
          <a:blip r:embed="rId9">
            <a:alphaModFix/>
          </a:blip>
          <a:srcRect b="0" l="0" r="0" t="0"/>
          <a:stretch/>
        </p:blipFill>
        <p:spPr>
          <a:xfrm>
            <a:off x="1535430" y="885189"/>
            <a:ext cx="1043939" cy="3989070"/>
          </a:xfrm>
          <a:prstGeom prst="rect">
            <a:avLst/>
          </a:prstGeom>
          <a:noFill/>
          <a:ln>
            <a:noFill/>
          </a:ln>
        </p:spPr>
      </p:pic>
      <p:grpSp>
        <p:nvGrpSpPr>
          <p:cNvPr id="516" name="Google Shape;516;p37"/>
          <p:cNvGrpSpPr/>
          <p:nvPr/>
        </p:nvGrpSpPr>
        <p:grpSpPr>
          <a:xfrm>
            <a:off x="4486909" y="2590800"/>
            <a:ext cx="4462568" cy="926677"/>
            <a:chOff x="5384291" y="3108960"/>
            <a:chExt cx="5355082" cy="1112012"/>
          </a:xfrm>
        </p:grpSpPr>
        <p:pic>
          <p:nvPicPr>
            <p:cNvPr id="517" name="Google Shape;517;p37"/>
            <p:cNvPicPr preferRelativeResize="0"/>
            <p:nvPr/>
          </p:nvPicPr>
          <p:blipFill rotWithShape="1">
            <a:blip r:embed="rId10">
              <a:alphaModFix/>
            </a:blip>
            <a:srcRect b="0" l="0" r="0" t="0"/>
            <a:stretch/>
          </p:blipFill>
          <p:spPr>
            <a:xfrm>
              <a:off x="5384291" y="3108960"/>
              <a:ext cx="5144678" cy="1103376"/>
            </a:xfrm>
            <a:prstGeom prst="rect">
              <a:avLst/>
            </a:prstGeom>
            <a:noFill/>
            <a:ln>
              <a:noFill/>
            </a:ln>
          </p:spPr>
        </p:pic>
        <p:sp>
          <p:nvSpPr>
            <p:cNvPr id="518" name="Google Shape;518;p37"/>
            <p:cNvSpPr/>
            <p:nvPr/>
          </p:nvSpPr>
          <p:spPr>
            <a:xfrm>
              <a:off x="5385053" y="3109722"/>
              <a:ext cx="5354320" cy="1111250"/>
            </a:xfrm>
            <a:custGeom>
              <a:rect b="b" l="l" r="r" t="t"/>
              <a:pathLst>
                <a:path extrusionOk="0" h="1111250" w="5354320">
                  <a:moveTo>
                    <a:pt x="0" y="1110995"/>
                  </a:moveTo>
                  <a:lnTo>
                    <a:pt x="5353811" y="1110995"/>
                  </a:lnTo>
                  <a:lnTo>
                    <a:pt x="5353811" y="0"/>
                  </a:lnTo>
                  <a:lnTo>
                    <a:pt x="0" y="0"/>
                  </a:lnTo>
                  <a:lnTo>
                    <a:pt x="0" y="1110995"/>
                  </a:lnTo>
                  <a:close/>
                </a:path>
              </a:pathLst>
            </a:custGeom>
            <a:noFill/>
            <a:ln cap="flat" cmpd="sng" w="381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grpSp>
        <p:nvGrpSpPr>
          <p:cNvPr id="519" name="Google Shape;519;p37"/>
          <p:cNvGrpSpPr/>
          <p:nvPr/>
        </p:nvGrpSpPr>
        <p:grpSpPr>
          <a:xfrm>
            <a:off x="5549899" y="633"/>
            <a:ext cx="3594100" cy="947208"/>
            <a:chOff x="6659879" y="760"/>
            <a:chExt cx="4312920" cy="1136650"/>
          </a:xfrm>
        </p:grpSpPr>
        <p:pic>
          <p:nvPicPr>
            <p:cNvPr id="520" name="Google Shape;520;p37"/>
            <p:cNvPicPr preferRelativeResize="0"/>
            <p:nvPr/>
          </p:nvPicPr>
          <p:blipFill rotWithShape="1">
            <a:blip r:embed="rId11">
              <a:alphaModFix/>
            </a:blip>
            <a:srcRect b="0" l="0" r="0" t="0"/>
            <a:stretch/>
          </p:blipFill>
          <p:spPr>
            <a:xfrm>
              <a:off x="6742203" y="114146"/>
              <a:ext cx="4024782" cy="908605"/>
            </a:xfrm>
            <a:prstGeom prst="rect">
              <a:avLst/>
            </a:prstGeom>
            <a:noFill/>
            <a:ln>
              <a:noFill/>
            </a:ln>
          </p:spPr>
        </p:pic>
        <p:sp>
          <p:nvSpPr>
            <p:cNvPr id="521" name="Google Shape;521;p37"/>
            <p:cNvSpPr/>
            <p:nvPr/>
          </p:nvSpPr>
          <p:spPr>
            <a:xfrm>
              <a:off x="6659879" y="760"/>
              <a:ext cx="4312920" cy="1136650"/>
            </a:xfrm>
            <a:custGeom>
              <a:rect b="b" l="l" r="r" t="t"/>
              <a:pathLst>
                <a:path extrusionOk="0" h="1136650" w="4312920">
                  <a:moveTo>
                    <a:pt x="0" y="1136143"/>
                  </a:moveTo>
                  <a:lnTo>
                    <a:pt x="4312920" y="1136143"/>
                  </a:lnTo>
                </a:path>
                <a:path extrusionOk="0" h="1136650" w="4312920">
                  <a:moveTo>
                    <a:pt x="0" y="0"/>
                  </a:moveTo>
                  <a:lnTo>
                    <a:pt x="0" y="1136143"/>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22" name="Google Shape;522;p37"/>
            <p:cNvSpPr/>
            <p:nvPr/>
          </p:nvSpPr>
          <p:spPr>
            <a:xfrm>
              <a:off x="8391905" y="243077"/>
              <a:ext cx="876300" cy="820419"/>
            </a:xfrm>
            <a:custGeom>
              <a:rect b="b" l="l" r="r" t="t"/>
              <a:pathLst>
                <a:path extrusionOk="0" h="820419" w="876300">
                  <a:moveTo>
                    <a:pt x="0" y="136651"/>
                  </a:moveTo>
                  <a:lnTo>
                    <a:pt x="6969" y="93472"/>
                  </a:lnTo>
                  <a:lnTo>
                    <a:pt x="26375" y="55961"/>
                  </a:lnTo>
                  <a:lnTo>
                    <a:pt x="55961" y="26375"/>
                  </a:lnTo>
                  <a:lnTo>
                    <a:pt x="93472" y="6969"/>
                  </a:lnTo>
                  <a:lnTo>
                    <a:pt x="136651" y="0"/>
                  </a:lnTo>
                  <a:lnTo>
                    <a:pt x="739648" y="0"/>
                  </a:lnTo>
                  <a:lnTo>
                    <a:pt x="782827" y="6969"/>
                  </a:lnTo>
                  <a:lnTo>
                    <a:pt x="820338" y="26375"/>
                  </a:lnTo>
                  <a:lnTo>
                    <a:pt x="849924" y="55961"/>
                  </a:lnTo>
                  <a:lnTo>
                    <a:pt x="869330" y="93471"/>
                  </a:lnTo>
                  <a:lnTo>
                    <a:pt x="876300" y="136651"/>
                  </a:lnTo>
                  <a:lnTo>
                    <a:pt x="876300" y="683260"/>
                  </a:lnTo>
                  <a:lnTo>
                    <a:pt x="869330" y="726439"/>
                  </a:lnTo>
                  <a:lnTo>
                    <a:pt x="849924" y="763950"/>
                  </a:lnTo>
                  <a:lnTo>
                    <a:pt x="820338" y="793536"/>
                  </a:lnTo>
                  <a:lnTo>
                    <a:pt x="782827" y="812942"/>
                  </a:lnTo>
                  <a:lnTo>
                    <a:pt x="739648" y="819912"/>
                  </a:lnTo>
                  <a:lnTo>
                    <a:pt x="136651" y="819912"/>
                  </a:lnTo>
                  <a:lnTo>
                    <a:pt x="93472" y="812942"/>
                  </a:lnTo>
                  <a:lnTo>
                    <a:pt x="55961" y="793536"/>
                  </a:lnTo>
                  <a:lnTo>
                    <a:pt x="26375" y="763950"/>
                  </a:lnTo>
                  <a:lnTo>
                    <a:pt x="6969" y="726440"/>
                  </a:lnTo>
                  <a:lnTo>
                    <a:pt x="0" y="683260"/>
                  </a:lnTo>
                  <a:lnTo>
                    <a:pt x="0" y="136651"/>
                  </a:lnTo>
                  <a:close/>
                </a:path>
              </a:pathLst>
            </a:custGeom>
            <a:noFill/>
            <a:ln cap="flat" cmpd="sng" w="259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523" name="Google Shape;523;p37"/>
          <p:cNvSpPr txBox="1"/>
          <p:nvPr/>
        </p:nvSpPr>
        <p:spPr>
          <a:xfrm>
            <a:off x="4640157" y="1954636"/>
            <a:ext cx="3702050" cy="478367"/>
          </a:xfrm>
          <a:prstGeom prst="rect">
            <a:avLst/>
          </a:prstGeom>
          <a:noFill/>
          <a:ln>
            <a:noFill/>
          </a:ln>
        </p:spPr>
        <p:txBody>
          <a:bodyPr anchorCtr="0" anchor="t" bIns="0" lIns="0" spcFirstLastPara="1" rIns="0" wrap="square" tIns="10575">
            <a:spAutoFit/>
          </a:bodyPr>
          <a:lstStyle/>
          <a:p>
            <a:pPr indent="-247650" lvl="0" marL="254000" marR="0" rtl="0" algn="l">
              <a:lnSpc>
                <a:spcPct val="100000"/>
              </a:lnSpc>
              <a:spcBef>
                <a:spcPts val="0"/>
              </a:spcBef>
              <a:spcAft>
                <a:spcPts val="0"/>
              </a:spcAft>
              <a:buClr>
                <a:schemeClr val="dk1"/>
              </a:buClr>
              <a:buSzPts val="1500"/>
              <a:buFont typeface="Noto Sans Symbols"/>
              <a:buChar char="⮚"/>
            </a:pPr>
            <a:r>
              <a:rPr lang="en" sz="1500">
                <a:solidFill>
                  <a:schemeClr val="dk1"/>
                </a:solidFill>
                <a:latin typeface="Trebuchet MS"/>
                <a:ea typeface="Trebuchet MS"/>
                <a:cs typeface="Trebuchet MS"/>
                <a:sym typeface="Trebuchet MS"/>
              </a:rPr>
              <a:t>Optimizations are completely automatic</a:t>
            </a:r>
            <a:endParaRPr sz="1500">
              <a:solidFill>
                <a:schemeClr val="dk1"/>
              </a:solidFill>
              <a:latin typeface="Trebuchet MS"/>
              <a:ea typeface="Trebuchet MS"/>
              <a:cs typeface="Trebuchet MS"/>
              <a:sym typeface="Trebuchet MS"/>
            </a:endParaRPr>
          </a:p>
          <a:p>
            <a:pPr indent="-247650" lvl="0" marL="254000" marR="0" rtl="0" algn="l">
              <a:lnSpc>
                <a:spcPct val="100000"/>
              </a:lnSpc>
              <a:spcBef>
                <a:spcPts val="0"/>
              </a:spcBef>
              <a:spcAft>
                <a:spcPts val="0"/>
              </a:spcAft>
              <a:buClr>
                <a:schemeClr val="dk1"/>
              </a:buClr>
              <a:buSzPts val="1500"/>
              <a:buFont typeface="Noto Sans Symbols"/>
              <a:buChar char="⮚"/>
            </a:pPr>
            <a:r>
              <a:rPr lang="en" sz="1500">
                <a:solidFill>
                  <a:schemeClr val="dk1"/>
                </a:solidFill>
                <a:latin typeface="Trebuchet MS"/>
                <a:ea typeface="Trebuchet MS"/>
                <a:cs typeface="Trebuchet MS"/>
                <a:sym typeface="Trebuchet MS"/>
              </a:rPr>
              <a:t>Performed with a single function call</a:t>
            </a:r>
            <a:endParaRPr sz="1500">
              <a:solidFill>
                <a:schemeClr val="dk1"/>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7" name="Shape 527"/>
        <p:cNvGrpSpPr/>
        <p:nvPr/>
      </p:nvGrpSpPr>
      <p:grpSpPr>
        <a:xfrm>
          <a:off x="0" y="0"/>
          <a:ext cx="0" cy="0"/>
          <a:chOff x="0" y="0"/>
          <a:chExt cx="0" cy="0"/>
        </a:xfrm>
      </p:grpSpPr>
      <p:sp>
        <p:nvSpPr>
          <p:cNvPr id="528" name="Google Shape;528;p38"/>
          <p:cNvSpPr txBox="1"/>
          <p:nvPr/>
        </p:nvSpPr>
        <p:spPr>
          <a:xfrm>
            <a:off x="8298497" y="4869772"/>
            <a:ext cx="115358"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12</a:t>
            </a:r>
            <a:endParaRPr sz="700">
              <a:solidFill>
                <a:schemeClr val="dk1"/>
              </a:solidFill>
              <a:latin typeface="Trebuchet MS"/>
              <a:ea typeface="Trebuchet MS"/>
              <a:cs typeface="Trebuchet MS"/>
              <a:sym typeface="Trebuchet MS"/>
            </a:endParaRPr>
          </a:p>
        </p:txBody>
      </p:sp>
      <p:grpSp>
        <p:nvGrpSpPr>
          <p:cNvPr id="529" name="Google Shape;529;p38"/>
          <p:cNvGrpSpPr/>
          <p:nvPr/>
        </p:nvGrpSpPr>
        <p:grpSpPr>
          <a:xfrm>
            <a:off x="8462009" y="4888230"/>
            <a:ext cx="485564" cy="90170"/>
            <a:chOff x="10154411" y="5865876"/>
            <a:chExt cx="582677" cy="108204"/>
          </a:xfrm>
        </p:grpSpPr>
        <p:sp>
          <p:nvSpPr>
            <p:cNvPr id="530" name="Google Shape;530;p38"/>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531" name="Google Shape;531;p38"/>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532" name="Google Shape;532;p38"/>
          <p:cNvSpPr txBox="1"/>
          <p:nvPr/>
        </p:nvSpPr>
        <p:spPr>
          <a:xfrm>
            <a:off x="830664" y="1418167"/>
            <a:ext cx="2619375" cy="325967"/>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2000">
                <a:solidFill>
                  <a:schemeClr val="dk1"/>
                </a:solidFill>
                <a:latin typeface="Trebuchet MS"/>
                <a:ea typeface="Trebuchet MS"/>
                <a:cs typeface="Trebuchet MS"/>
                <a:sym typeface="Trebuchet MS"/>
              </a:rPr>
              <a:t>Un-Optimized Network</a:t>
            </a:r>
            <a:endParaRPr sz="2000">
              <a:solidFill>
                <a:schemeClr val="dk1"/>
              </a:solidFill>
              <a:latin typeface="Trebuchet MS"/>
              <a:ea typeface="Trebuchet MS"/>
              <a:cs typeface="Trebuchet MS"/>
              <a:sym typeface="Trebuchet MS"/>
            </a:endParaRPr>
          </a:p>
        </p:txBody>
      </p:sp>
      <p:sp>
        <p:nvSpPr>
          <p:cNvPr id="533" name="Google Shape;533;p38"/>
          <p:cNvSpPr txBox="1"/>
          <p:nvPr/>
        </p:nvSpPr>
        <p:spPr>
          <a:xfrm>
            <a:off x="1421129" y="2143759"/>
            <a:ext cx="836083" cy="182033"/>
          </a:xfrm>
          <a:prstGeom prst="rect">
            <a:avLst/>
          </a:prstGeom>
          <a:solidFill>
            <a:srgbClr val="76B800"/>
          </a:solidFill>
          <a:ln>
            <a:noFill/>
          </a:ln>
        </p:spPr>
        <p:txBody>
          <a:bodyPr anchorCtr="0" anchor="t" bIns="0" lIns="0" spcFirstLastPara="1" rIns="0" wrap="square" tIns="0">
            <a:spAutoFit/>
          </a:bodyPr>
          <a:lstStyle/>
          <a:p>
            <a:pPr indent="0" lvl="0" marL="190500" marR="0" rtl="0" algn="l">
              <a:lnSpc>
                <a:spcPct val="118571"/>
              </a:lnSpc>
              <a:spcBef>
                <a:spcPts val="0"/>
              </a:spcBef>
              <a:spcAft>
                <a:spcPts val="0"/>
              </a:spcAft>
              <a:buNone/>
            </a:pPr>
            <a:r>
              <a:rPr lang="en" sz="1200">
                <a:solidFill>
                  <a:srgbClr val="FFFFFF"/>
                </a:solidFill>
                <a:latin typeface="Trebuchet MS"/>
                <a:ea typeface="Trebuchet MS"/>
                <a:cs typeface="Trebuchet MS"/>
                <a:sym typeface="Trebuchet MS"/>
              </a:rPr>
              <a:t>concat</a:t>
            </a:r>
            <a:endParaRPr sz="1200">
              <a:solidFill>
                <a:schemeClr val="dk1"/>
              </a:solidFill>
              <a:latin typeface="Trebuchet MS"/>
              <a:ea typeface="Trebuchet MS"/>
              <a:cs typeface="Trebuchet MS"/>
              <a:sym typeface="Trebuchet MS"/>
            </a:endParaRPr>
          </a:p>
        </p:txBody>
      </p:sp>
      <p:sp>
        <p:nvSpPr>
          <p:cNvPr id="534" name="Google Shape;534;p38"/>
          <p:cNvSpPr txBox="1"/>
          <p:nvPr/>
        </p:nvSpPr>
        <p:spPr>
          <a:xfrm>
            <a:off x="3352799" y="3102610"/>
            <a:ext cx="836083" cy="402695"/>
          </a:xfrm>
          <a:prstGeom prst="rect">
            <a:avLst/>
          </a:prstGeom>
          <a:solidFill>
            <a:srgbClr val="76B800"/>
          </a:solidFill>
          <a:ln>
            <a:noFill/>
          </a:ln>
        </p:spPr>
        <p:txBody>
          <a:bodyPr anchorCtr="0" anchor="t" bIns="0" lIns="0" spcFirstLastPara="1" rIns="0" wrap="square" tIns="108475">
            <a:spAutoFit/>
          </a:bodyPr>
          <a:lstStyle/>
          <a:p>
            <a:pPr indent="0" lvl="0" marL="1143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max pool</a:t>
            </a:r>
            <a:endParaRPr sz="1200">
              <a:solidFill>
                <a:schemeClr val="dk1"/>
              </a:solidFill>
              <a:latin typeface="Trebuchet MS"/>
              <a:ea typeface="Trebuchet MS"/>
              <a:cs typeface="Trebuchet MS"/>
              <a:sym typeface="Trebuchet MS"/>
            </a:endParaRPr>
          </a:p>
        </p:txBody>
      </p:sp>
      <p:sp>
        <p:nvSpPr>
          <p:cNvPr id="535" name="Google Shape;535;p38"/>
          <p:cNvSpPr txBox="1"/>
          <p:nvPr/>
        </p:nvSpPr>
        <p:spPr>
          <a:xfrm>
            <a:off x="1606550" y="3810000"/>
            <a:ext cx="836083" cy="177800"/>
          </a:xfrm>
          <a:prstGeom prst="rect">
            <a:avLst/>
          </a:prstGeom>
          <a:solidFill>
            <a:srgbClr val="76B800"/>
          </a:solidFill>
          <a:ln>
            <a:noFill/>
          </a:ln>
        </p:spPr>
        <p:txBody>
          <a:bodyPr anchorCtr="0" anchor="t" bIns="0" lIns="0" spcFirstLastPara="1" rIns="0" wrap="square" tIns="0">
            <a:spAutoFit/>
          </a:bodyPr>
          <a:lstStyle/>
          <a:p>
            <a:pPr indent="0" lvl="0" marL="241300" marR="0" rtl="0" algn="l">
              <a:lnSpc>
                <a:spcPct val="117499"/>
              </a:lnSpc>
              <a:spcBef>
                <a:spcPts val="0"/>
              </a:spcBef>
              <a:spcAft>
                <a:spcPts val="0"/>
              </a:spcAft>
              <a:buNone/>
            </a:pPr>
            <a:r>
              <a:rPr lang="en" sz="1200">
                <a:solidFill>
                  <a:srgbClr val="FFFFFF"/>
                </a:solidFill>
                <a:latin typeface="Trebuchet MS"/>
                <a:ea typeface="Trebuchet MS"/>
                <a:cs typeface="Trebuchet MS"/>
                <a:sym typeface="Trebuchet MS"/>
              </a:rPr>
              <a:t>input</a:t>
            </a:r>
            <a:endParaRPr sz="1200">
              <a:solidFill>
                <a:schemeClr val="dk1"/>
              </a:solidFill>
              <a:latin typeface="Trebuchet MS"/>
              <a:ea typeface="Trebuchet MS"/>
              <a:cs typeface="Trebuchet MS"/>
              <a:sym typeface="Trebuchet MS"/>
            </a:endParaRPr>
          </a:p>
        </p:txBody>
      </p:sp>
      <p:pic>
        <p:nvPicPr>
          <p:cNvPr id="536" name="Google Shape;536;p38"/>
          <p:cNvPicPr preferRelativeResize="0"/>
          <p:nvPr/>
        </p:nvPicPr>
        <p:blipFill rotWithShape="1">
          <a:blip r:embed="rId4">
            <a:alphaModFix/>
          </a:blip>
          <a:srcRect b="0" l="0" r="0" t="0"/>
          <a:stretch/>
        </p:blipFill>
        <p:spPr>
          <a:xfrm>
            <a:off x="3739303" y="2973070"/>
            <a:ext cx="63500" cy="129540"/>
          </a:xfrm>
          <a:prstGeom prst="rect">
            <a:avLst/>
          </a:prstGeom>
          <a:noFill/>
          <a:ln>
            <a:noFill/>
          </a:ln>
        </p:spPr>
      </p:pic>
      <p:sp>
        <p:nvSpPr>
          <p:cNvPr id="537" name="Google Shape;537;p38"/>
          <p:cNvSpPr/>
          <p:nvPr/>
        </p:nvSpPr>
        <p:spPr>
          <a:xfrm>
            <a:off x="525801" y="3023657"/>
            <a:ext cx="3245378" cy="787400"/>
          </a:xfrm>
          <a:custGeom>
            <a:rect b="b" l="l" r="r" t="t"/>
            <a:pathLst>
              <a:path extrusionOk="0" h="944879" w="3894454">
                <a:moveTo>
                  <a:pt x="3894302" y="577850"/>
                </a:moveTo>
                <a:lnTo>
                  <a:pt x="3846360" y="604951"/>
                </a:lnTo>
                <a:lnTo>
                  <a:pt x="3846360" y="637235"/>
                </a:lnTo>
                <a:lnTo>
                  <a:pt x="3846296" y="637374"/>
                </a:lnTo>
                <a:lnTo>
                  <a:pt x="3846360" y="637235"/>
                </a:lnTo>
                <a:lnTo>
                  <a:pt x="3846360" y="604951"/>
                </a:lnTo>
                <a:lnTo>
                  <a:pt x="3820134" y="619760"/>
                </a:lnTo>
                <a:lnTo>
                  <a:pt x="3846068" y="637209"/>
                </a:lnTo>
                <a:lnTo>
                  <a:pt x="3845725" y="637679"/>
                </a:lnTo>
                <a:lnTo>
                  <a:pt x="3811625" y="659003"/>
                </a:lnTo>
                <a:lnTo>
                  <a:pt x="3754348" y="685927"/>
                </a:lnTo>
                <a:lnTo>
                  <a:pt x="3698849" y="706628"/>
                </a:lnTo>
                <a:lnTo>
                  <a:pt x="3635603" y="726186"/>
                </a:lnTo>
                <a:lnTo>
                  <a:pt x="3565372" y="744601"/>
                </a:lnTo>
                <a:lnTo>
                  <a:pt x="3527907" y="753237"/>
                </a:lnTo>
                <a:lnTo>
                  <a:pt x="3488918" y="761492"/>
                </a:lnTo>
                <a:lnTo>
                  <a:pt x="3448659" y="769239"/>
                </a:lnTo>
                <a:lnTo>
                  <a:pt x="3407130" y="776605"/>
                </a:lnTo>
                <a:lnTo>
                  <a:pt x="3364458" y="783590"/>
                </a:lnTo>
                <a:lnTo>
                  <a:pt x="3320643" y="790067"/>
                </a:lnTo>
                <a:lnTo>
                  <a:pt x="3276066" y="795909"/>
                </a:lnTo>
                <a:lnTo>
                  <a:pt x="3230473" y="801370"/>
                </a:lnTo>
                <a:lnTo>
                  <a:pt x="3184118" y="806196"/>
                </a:lnTo>
                <a:lnTo>
                  <a:pt x="3137128" y="810514"/>
                </a:lnTo>
                <a:lnTo>
                  <a:pt x="3089503" y="814197"/>
                </a:lnTo>
                <a:lnTo>
                  <a:pt x="3041497" y="817372"/>
                </a:lnTo>
                <a:lnTo>
                  <a:pt x="2993110" y="819785"/>
                </a:lnTo>
                <a:lnTo>
                  <a:pt x="2944342" y="821563"/>
                </a:lnTo>
                <a:lnTo>
                  <a:pt x="2895447" y="822579"/>
                </a:lnTo>
                <a:lnTo>
                  <a:pt x="2748000" y="823341"/>
                </a:lnTo>
                <a:lnTo>
                  <a:pt x="2602458" y="826643"/>
                </a:lnTo>
                <a:lnTo>
                  <a:pt x="2554706" y="828421"/>
                </a:lnTo>
                <a:lnTo>
                  <a:pt x="2370556" y="837692"/>
                </a:lnTo>
                <a:lnTo>
                  <a:pt x="2283942" y="843788"/>
                </a:lnTo>
                <a:lnTo>
                  <a:pt x="2201900" y="850646"/>
                </a:lnTo>
                <a:lnTo>
                  <a:pt x="2088997" y="862330"/>
                </a:lnTo>
                <a:lnTo>
                  <a:pt x="2021687" y="870966"/>
                </a:lnTo>
                <a:lnTo>
                  <a:pt x="1961743" y="880110"/>
                </a:lnTo>
                <a:lnTo>
                  <a:pt x="1909673" y="889762"/>
                </a:lnTo>
                <a:lnTo>
                  <a:pt x="1866366" y="899807"/>
                </a:lnTo>
                <a:lnTo>
                  <a:pt x="1831695" y="910501"/>
                </a:lnTo>
                <a:lnTo>
                  <a:pt x="1835251" y="908189"/>
                </a:lnTo>
                <a:lnTo>
                  <a:pt x="1872589" y="889901"/>
                </a:lnTo>
                <a:lnTo>
                  <a:pt x="1921738" y="873252"/>
                </a:lnTo>
                <a:lnTo>
                  <a:pt x="1980158" y="859282"/>
                </a:lnTo>
                <a:lnTo>
                  <a:pt x="2045563" y="848233"/>
                </a:lnTo>
                <a:lnTo>
                  <a:pt x="2115413" y="841248"/>
                </a:lnTo>
                <a:lnTo>
                  <a:pt x="2223998" y="838073"/>
                </a:lnTo>
                <a:lnTo>
                  <a:pt x="2260320" y="836295"/>
                </a:lnTo>
                <a:lnTo>
                  <a:pt x="2331059" y="829183"/>
                </a:lnTo>
                <a:lnTo>
                  <a:pt x="2397226" y="818134"/>
                </a:lnTo>
                <a:lnTo>
                  <a:pt x="2456535" y="803783"/>
                </a:lnTo>
                <a:lnTo>
                  <a:pt x="2495397" y="791210"/>
                </a:lnTo>
                <a:lnTo>
                  <a:pt x="2518003" y="782066"/>
                </a:lnTo>
                <a:lnTo>
                  <a:pt x="2518511" y="781939"/>
                </a:lnTo>
                <a:lnTo>
                  <a:pt x="2519019" y="781685"/>
                </a:lnTo>
                <a:lnTo>
                  <a:pt x="2519400" y="781304"/>
                </a:lnTo>
                <a:lnTo>
                  <a:pt x="2524798" y="777189"/>
                </a:lnTo>
                <a:lnTo>
                  <a:pt x="2547594" y="801243"/>
                </a:lnTo>
                <a:lnTo>
                  <a:pt x="2562593" y="759714"/>
                </a:lnTo>
                <a:lnTo>
                  <a:pt x="2576550" y="721106"/>
                </a:lnTo>
                <a:lnTo>
                  <a:pt x="2495143" y="745871"/>
                </a:lnTo>
                <a:lnTo>
                  <a:pt x="2516009" y="767918"/>
                </a:lnTo>
                <a:lnTo>
                  <a:pt x="2512491" y="770636"/>
                </a:lnTo>
                <a:lnTo>
                  <a:pt x="2466568" y="787654"/>
                </a:lnTo>
                <a:lnTo>
                  <a:pt x="2425166" y="798957"/>
                </a:lnTo>
                <a:lnTo>
                  <a:pt x="2362936" y="811657"/>
                </a:lnTo>
                <a:lnTo>
                  <a:pt x="2294991" y="820547"/>
                </a:lnTo>
                <a:lnTo>
                  <a:pt x="2223744" y="825500"/>
                </a:lnTo>
                <a:lnTo>
                  <a:pt x="2150719" y="826770"/>
                </a:lnTo>
                <a:lnTo>
                  <a:pt x="2114397" y="828548"/>
                </a:lnTo>
                <a:lnTo>
                  <a:pt x="2043658" y="835660"/>
                </a:lnTo>
                <a:lnTo>
                  <a:pt x="1977491" y="846836"/>
                </a:lnTo>
                <a:lnTo>
                  <a:pt x="1918055" y="861187"/>
                </a:lnTo>
                <a:lnTo>
                  <a:pt x="1879320" y="873633"/>
                </a:lnTo>
                <a:lnTo>
                  <a:pt x="1836902" y="892429"/>
                </a:lnTo>
                <a:lnTo>
                  <a:pt x="1801977" y="919099"/>
                </a:lnTo>
                <a:lnTo>
                  <a:pt x="1799450" y="922540"/>
                </a:lnTo>
                <a:lnTo>
                  <a:pt x="1797659" y="919226"/>
                </a:lnTo>
                <a:lnTo>
                  <a:pt x="1764639" y="887603"/>
                </a:lnTo>
                <a:lnTo>
                  <a:pt x="1711934" y="861314"/>
                </a:lnTo>
                <a:lnTo>
                  <a:pt x="1667992" y="846963"/>
                </a:lnTo>
                <a:lnTo>
                  <a:pt x="1619351" y="835914"/>
                </a:lnTo>
                <a:lnTo>
                  <a:pt x="1567281" y="828929"/>
                </a:lnTo>
                <a:lnTo>
                  <a:pt x="1486890" y="825754"/>
                </a:lnTo>
                <a:lnTo>
                  <a:pt x="1460728" y="823976"/>
                </a:lnTo>
                <a:lnTo>
                  <a:pt x="1409674" y="816991"/>
                </a:lnTo>
                <a:lnTo>
                  <a:pt x="1362176" y="806323"/>
                </a:lnTo>
                <a:lnTo>
                  <a:pt x="1319504" y="792353"/>
                </a:lnTo>
                <a:lnTo>
                  <a:pt x="1286370" y="777240"/>
                </a:lnTo>
                <a:lnTo>
                  <a:pt x="1284592" y="776363"/>
                </a:lnTo>
                <a:lnTo>
                  <a:pt x="1284211" y="775970"/>
                </a:lnTo>
                <a:lnTo>
                  <a:pt x="1283703" y="775462"/>
                </a:lnTo>
                <a:lnTo>
                  <a:pt x="1294498" y="766064"/>
                </a:lnTo>
                <a:lnTo>
                  <a:pt x="1307058" y="755142"/>
                </a:lnTo>
                <a:lnTo>
                  <a:pt x="1228318" y="722630"/>
                </a:lnTo>
                <a:lnTo>
                  <a:pt x="1249527" y="805180"/>
                </a:lnTo>
                <a:lnTo>
                  <a:pt x="1274114" y="783805"/>
                </a:lnTo>
                <a:lnTo>
                  <a:pt x="1276959" y="786638"/>
                </a:lnTo>
                <a:lnTo>
                  <a:pt x="1277594" y="787019"/>
                </a:lnTo>
                <a:lnTo>
                  <a:pt x="1278102" y="787400"/>
                </a:lnTo>
                <a:lnTo>
                  <a:pt x="1295755" y="796163"/>
                </a:lnTo>
                <a:lnTo>
                  <a:pt x="1336395" y="811911"/>
                </a:lnTo>
                <a:lnTo>
                  <a:pt x="1382877" y="824484"/>
                </a:lnTo>
                <a:lnTo>
                  <a:pt x="1433423" y="833628"/>
                </a:lnTo>
                <a:lnTo>
                  <a:pt x="1486636" y="838454"/>
                </a:lnTo>
                <a:lnTo>
                  <a:pt x="1539595" y="839724"/>
                </a:lnTo>
                <a:lnTo>
                  <a:pt x="1565884" y="841502"/>
                </a:lnTo>
                <a:lnTo>
                  <a:pt x="1616811" y="848360"/>
                </a:lnTo>
                <a:lnTo>
                  <a:pt x="1664309" y="859155"/>
                </a:lnTo>
                <a:lnTo>
                  <a:pt x="1706981" y="872998"/>
                </a:lnTo>
                <a:lnTo>
                  <a:pt x="1742668" y="889381"/>
                </a:lnTo>
                <a:lnTo>
                  <a:pt x="1775053" y="911745"/>
                </a:lnTo>
                <a:lnTo>
                  <a:pt x="1785899" y="924369"/>
                </a:lnTo>
                <a:lnTo>
                  <a:pt x="1784959" y="923925"/>
                </a:lnTo>
                <a:lnTo>
                  <a:pt x="1780133" y="921893"/>
                </a:lnTo>
                <a:lnTo>
                  <a:pt x="1740382" y="910336"/>
                </a:lnTo>
                <a:lnTo>
                  <a:pt x="1682851" y="899668"/>
                </a:lnTo>
                <a:lnTo>
                  <a:pt x="1609572" y="889635"/>
                </a:lnTo>
                <a:lnTo>
                  <a:pt x="1552930" y="883412"/>
                </a:lnTo>
                <a:lnTo>
                  <a:pt x="1490827" y="877697"/>
                </a:lnTo>
                <a:lnTo>
                  <a:pt x="1423898" y="872363"/>
                </a:lnTo>
                <a:lnTo>
                  <a:pt x="1315821" y="865505"/>
                </a:lnTo>
                <a:lnTo>
                  <a:pt x="1200632" y="860171"/>
                </a:lnTo>
                <a:lnTo>
                  <a:pt x="1080236" y="856615"/>
                </a:lnTo>
                <a:lnTo>
                  <a:pt x="998067" y="855218"/>
                </a:lnTo>
                <a:lnTo>
                  <a:pt x="894816" y="854710"/>
                </a:lnTo>
                <a:lnTo>
                  <a:pt x="874496" y="853694"/>
                </a:lnTo>
                <a:lnTo>
                  <a:pt x="833602" y="850011"/>
                </a:lnTo>
                <a:lnTo>
                  <a:pt x="792835" y="844042"/>
                </a:lnTo>
                <a:lnTo>
                  <a:pt x="752322" y="835787"/>
                </a:lnTo>
                <a:lnTo>
                  <a:pt x="712063" y="825246"/>
                </a:lnTo>
                <a:lnTo>
                  <a:pt x="672312" y="812673"/>
                </a:lnTo>
                <a:lnTo>
                  <a:pt x="632942" y="798068"/>
                </a:lnTo>
                <a:lnTo>
                  <a:pt x="594156" y="781431"/>
                </a:lnTo>
                <a:lnTo>
                  <a:pt x="555942" y="763016"/>
                </a:lnTo>
                <a:lnTo>
                  <a:pt x="518591" y="742823"/>
                </a:lnTo>
                <a:lnTo>
                  <a:pt x="481876" y="720725"/>
                </a:lnTo>
                <a:lnTo>
                  <a:pt x="446100" y="697103"/>
                </a:lnTo>
                <a:lnTo>
                  <a:pt x="411365" y="671830"/>
                </a:lnTo>
                <a:lnTo>
                  <a:pt x="377571" y="645160"/>
                </a:lnTo>
                <a:lnTo>
                  <a:pt x="344919" y="617093"/>
                </a:lnTo>
                <a:lnTo>
                  <a:pt x="313499" y="587629"/>
                </a:lnTo>
                <a:lnTo>
                  <a:pt x="283298" y="556768"/>
                </a:lnTo>
                <a:lnTo>
                  <a:pt x="254520" y="525018"/>
                </a:lnTo>
                <a:lnTo>
                  <a:pt x="227177" y="491998"/>
                </a:lnTo>
                <a:lnTo>
                  <a:pt x="201345" y="457962"/>
                </a:lnTo>
                <a:lnTo>
                  <a:pt x="177114" y="423037"/>
                </a:lnTo>
                <a:lnTo>
                  <a:pt x="154609" y="387350"/>
                </a:lnTo>
                <a:lnTo>
                  <a:pt x="133794" y="350647"/>
                </a:lnTo>
                <a:lnTo>
                  <a:pt x="114884" y="313436"/>
                </a:lnTo>
                <a:lnTo>
                  <a:pt x="97967" y="275590"/>
                </a:lnTo>
                <a:lnTo>
                  <a:pt x="82943" y="237109"/>
                </a:lnTo>
                <a:lnTo>
                  <a:pt x="70104" y="198247"/>
                </a:lnTo>
                <a:lnTo>
                  <a:pt x="59448" y="159004"/>
                </a:lnTo>
                <a:lnTo>
                  <a:pt x="50965" y="119634"/>
                </a:lnTo>
                <a:lnTo>
                  <a:pt x="44843" y="79756"/>
                </a:lnTo>
                <a:lnTo>
                  <a:pt x="44526" y="75615"/>
                </a:lnTo>
                <a:lnTo>
                  <a:pt x="76060" y="73660"/>
                </a:lnTo>
                <a:lnTo>
                  <a:pt x="69799" y="62865"/>
                </a:lnTo>
                <a:lnTo>
                  <a:pt x="33413" y="0"/>
                </a:lnTo>
                <a:lnTo>
                  <a:pt x="0" y="78359"/>
                </a:lnTo>
                <a:lnTo>
                  <a:pt x="31864" y="76390"/>
                </a:lnTo>
                <a:lnTo>
                  <a:pt x="32258" y="81534"/>
                </a:lnTo>
                <a:lnTo>
                  <a:pt x="38519" y="122047"/>
                </a:lnTo>
                <a:lnTo>
                  <a:pt x="47180" y="162306"/>
                </a:lnTo>
                <a:lnTo>
                  <a:pt x="58051" y="202311"/>
                </a:lnTo>
                <a:lnTo>
                  <a:pt x="71120" y="241681"/>
                </a:lnTo>
                <a:lnTo>
                  <a:pt x="86385" y="280797"/>
                </a:lnTo>
                <a:lnTo>
                  <a:pt x="103568" y="319151"/>
                </a:lnTo>
                <a:lnTo>
                  <a:pt x="122758" y="356997"/>
                </a:lnTo>
                <a:lnTo>
                  <a:pt x="143852" y="394081"/>
                </a:lnTo>
                <a:lnTo>
                  <a:pt x="166687" y="430276"/>
                </a:lnTo>
                <a:lnTo>
                  <a:pt x="191223" y="465709"/>
                </a:lnTo>
                <a:lnTo>
                  <a:pt x="217398" y="500126"/>
                </a:lnTo>
                <a:lnTo>
                  <a:pt x="245110" y="533527"/>
                </a:lnTo>
                <a:lnTo>
                  <a:pt x="274243" y="565785"/>
                </a:lnTo>
                <a:lnTo>
                  <a:pt x="304812" y="596900"/>
                </a:lnTo>
                <a:lnTo>
                  <a:pt x="336638" y="626618"/>
                </a:lnTo>
                <a:lnTo>
                  <a:pt x="369709" y="655066"/>
                </a:lnTo>
                <a:lnTo>
                  <a:pt x="403923" y="682117"/>
                </a:lnTo>
                <a:lnTo>
                  <a:pt x="439102" y="707644"/>
                </a:lnTo>
                <a:lnTo>
                  <a:pt x="475335" y="731647"/>
                </a:lnTo>
                <a:lnTo>
                  <a:pt x="512533" y="753872"/>
                </a:lnTo>
                <a:lnTo>
                  <a:pt x="550430" y="774446"/>
                </a:lnTo>
                <a:lnTo>
                  <a:pt x="589178" y="793115"/>
                </a:lnTo>
                <a:lnTo>
                  <a:pt x="628497" y="809879"/>
                </a:lnTo>
                <a:lnTo>
                  <a:pt x="668375" y="824738"/>
                </a:lnTo>
                <a:lnTo>
                  <a:pt x="708888" y="837565"/>
                </a:lnTo>
                <a:lnTo>
                  <a:pt x="749655" y="848233"/>
                </a:lnTo>
                <a:lnTo>
                  <a:pt x="790930" y="856615"/>
                </a:lnTo>
                <a:lnTo>
                  <a:pt x="832205" y="862711"/>
                </a:lnTo>
                <a:lnTo>
                  <a:pt x="873861" y="866394"/>
                </a:lnTo>
                <a:lnTo>
                  <a:pt x="997927" y="867791"/>
                </a:lnTo>
                <a:lnTo>
                  <a:pt x="1079855" y="869315"/>
                </a:lnTo>
                <a:lnTo>
                  <a:pt x="1199997" y="872871"/>
                </a:lnTo>
                <a:lnTo>
                  <a:pt x="1315059" y="878205"/>
                </a:lnTo>
                <a:lnTo>
                  <a:pt x="1387830" y="882650"/>
                </a:lnTo>
                <a:lnTo>
                  <a:pt x="1489684" y="890282"/>
                </a:lnTo>
                <a:lnTo>
                  <a:pt x="1551660" y="895985"/>
                </a:lnTo>
                <a:lnTo>
                  <a:pt x="1607921" y="902220"/>
                </a:lnTo>
                <a:lnTo>
                  <a:pt x="1658213" y="908812"/>
                </a:lnTo>
                <a:lnTo>
                  <a:pt x="1701520" y="915682"/>
                </a:lnTo>
                <a:lnTo>
                  <a:pt x="1752193" y="926338"/>
                </a:lnTo>
                <a:lnTo>
                  <a:pt x="1788261" y="940054"/>
                </a:lnTo>
                <a:lnTo>
                  <a:pt x="1791093" y="942848"/>
                </a:lnTo>
                <a:lnTo>
                  <a:pt x="1791042" y="942594"/>
                </a:lnTo>
                <a:lnTo>
                  <a:pt x="1791157" y="942911"/>
                </a:lnTo>
                <a:lnTo>
                  <a:pt x="1791296" y="943076"/>
                </a:lnTo>
                <a:lnTo>
                  <a:pt x="1791169" y="942809"/>
                </a:lnTo>
                <a:lnTo>
                  <a:pt x="1790928" y="941959"/>
                </a:lnTo>
                <a:lnTo>
                  <a:pt x="1791220" y="942848"/>
                </a:lnTo>
                <a:lnTo>
                  <a:pt x="1791436" y="943229"/>
                </a:lnTo>
                <a:lnTo>
                  <a:pt x="1791233" y="942911"/>
                </a:lnTo>
                <a:lnTo>
                  <a:pt x="1791296" y="943076"/>
                </a:lnTo>
                <a:lnTo>
                  <a:pt x="1791093" y="942848"/>
                </a:lnTo>
                <a:lnTo>
                  <a:pt x="1791309" y="943864"/>
                </a:lnTo>
                <a:lnTo>
                  <a:pt x="1791538" y="943838"/>
                </a:lnTo>
                <a:lnTo>
                  <a:pt x="1794979" y="943317"/>
                </a:lnTo>
                <a:lnTo>
                  <a:pt x="1804644" y="944372"/>
                </a:lnTo>
                <a:lnTo>
                  <a:pt x="1804949" y="941209"/>
                </a:lnTo>
                <a:lnTo>
                  <a:pt x="1844141" y="919480"/>
                </a:lnTo>
                <a:lnTo>
                  <a:pt x="1889861" y="907034"/>
                </a:lnTo>
                <a:lnTo>
                  <a:pt x="1937105" y="897394"/>
                </a:lnTo>
                <a:lnTo>
                  <a:pt x="2023592" y="883551"/>
                </a:lnTo>
                <a:lnTo>
                  <a:pt x="2090521" y="874903"/>
                </a:lnTo>
                <a:lnTo>
                  <a:pt x="2164054" y="867029"/>
                </a:lnTo>
                <a:lnTo>
                  <a:pt x="2243429" y="859790"/>
                </a:lnTo>
                <a:lnTo>
                  <a:pt x="2327630" y="853313"/>
                </a:lnTo>
                <a:lnTo>
                  <a:pt x="2416149" y="847725"/>
                </a:lnTo>
                <a:lnTo>
                  <a:pt x="2508224" y="843026"/>
                </a:lnTo>
                <a:lnTo>
                  <a:pt x="2602966" y="839343"/>
                </a:lnTo>
                <a:lnTo>
                  <a:pt x="2748254" y="836041"/>
                </a:lnTo>
                <a:lnTo>
                  <a:pt x="2895447" y="835279"/>
                </a:lnTo>
                <a:lnTo>
                  <a:pt x="2944596" y="834263"/>
                </a:lnTo>
                <a:lnTo>
                  <a:pt x="3042132" y="830072"/>
                </a:lnTo>
                <a:lnTo>
                  <a:pt x="3090392" y="826897"/>
                </a:lnTo>
                <a:lnTo>
                  <a:pt x="3138144" y="823214"/>
                </a:lnTo>
                <a:lnTo>
                  <a:pt x="3185261" y="818896"/>
                </a:lnTo>
                <a:lnTo>
                  <a:pt x="3231743" y="813943"/>
                </a:lnTo>
                <a:lnTo>
                  <a:pt x="3277463" y="808609"/>
                </a:lnTo>
                <a:lnTo>
                  <a:pt x="3322421" y="802640"/>
                </a:lnTo>
                <a:lnTo>
                  <a:pt x="3366236" y="796163"/>
                </a:lnTo>
                <a:lnTo>
                  <a:pt x="3409289" y="789178"/>
                </a:lnTo>
                <a:lnTo>
                  <a:pt x="3450818" y="781685"/>
                </a:lnTo>
                <a:lnTo>
                  <a:pt x="3491331" y="773938"/>
                </a:lnTo>
                <a:lnTo>
                  <a:pt x="3530447" y="765556"/>
                </a:lnTo>
                <a:lnTo>
                  <a:pt x="3568166" y="756920"/>
                </a:lnTo>
                <a:lnTo>
                  <a:pt x="3638905" y="738505"/>
                </a:lnTo>
                <a:lnTo>
                  <a:pt x="3702786" y="718693"/>
                </a:lnTo>
                <a:lnTo>
                  <a:pt x="3759047" y="697738"/>
                </a:lnTo>
                <a:lnTo>
                  <a:pt x="3795877" y="681482"/>
                </a:lnTo>
                <a:lnTo>
                  <a:pt x="3837025" y="658749"/>
                </a:lnTo>
                <a:lnTo>
                  <a:pt x="3856621" y="644321"/>
                </a:lnTo>
                <a:lnTo>
                  <a:pt x="3883380" y="662305"/>
                </a:lnTo>
                <a:lnTo>
                  <a:pt x="3887978" y="626745"/>
                </a:lnTo>
                <a:lnTo>
                  <a:pt x="3894302" y="577850"/>
                </a:lnTo>
                <a:close/>
              </a:path>
            </a:pathLst>
          </a:custGeom>
          <a:solidFill>
            <a:srgbClr val="5050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nvGrpSpPr>
          <p:cNvPr id="538" name="Google Shape;538;p38"/>
          <p:cNvGrpSpPr/>
          <p:nvPr/>
        </p:nvGrpSpPr>
        <p:grpSpPr>
          <a:xfrm>
            <a:off x="549836" y="2314786"/>
            <a:ext cx="3226858" cy="290302"/>
            <a:chOff x="659803" y="2777743"/>
            <a:chExt cx="3872229" cy="348362"/>
          </a:xfrm>
        </p:grpSpPr>
        <p:sp>
          <p:nvSpPr>
            <p:cNvPr id="539" name="Google Shape;539;p38"/>
            <p:cNvSpPr/>
            <p:nvPr/>
          </p:nvSpPr>
          <p:spPr>
            <a:xfrm>
              <a:off x="659803" y="2777743"/>
              <a:ext cx="3872229" cy="226060"/>
            </a:xfrm>
            <a:custGeom>
              <a:rect b="b" l="l" r="r" t="t"/>
              <a:pathLst>
                <a:path extrusionOk="0" h="226060" w="3872229">
                  <a:moveTo>
                    <a:pt x="1546948" y="12700"/>
                  </a:moveTo>
                  <a:lnTo>
                    <a:pt x="1545869" y="12776"/>
                  </a:lnTo>
                  <a:lnTo>
                    <a:pt x="1460969" y="7620"/>
                  </a:lnTo>
                  <a:lnTo>
                    <a:pt x="1465529" y="18300"/>
                  </a:lnTo>
                  <a:lnTo>
                    <a:pt x="1461985" y="18542"/>
                  </a:lnTo>
                  <a:lnTo>
                    <a:pt x="1472882" y="37109"/>
                  </a:lnTo>
                  <a:lnTo>
                    <a:pt x="1419085" y="60096"/>
                  </a:lnTo>
                  <a:lnTo>
                    <a:pt x="1380959" y="67437"/>
                  </a:lnTo>
                  <a:lnTo>
                    <a:pt x="1331810" y="75450"/>
                  </a:lnTo>
                  <a:lnTo>
                    <a:pt x="1249133" y="86360"/>
                  </a:lnTo>
                  <a:lnTo>
                    <a:pt x="1188935" y="92710"/>
                  </a:lnTo>
                  <a:lnTo>
                    <a:pt x="1125435" y="98298"/>
                  </a:lnTo>
                  <a:lnTo>
                    <a:pt x="1059141" y="103124"/>
                  </a:lnTo>
                  <a:lnTo>
                    <a:pt x="990434" y="106934"/>
                  </a:lnTo>
                  <a:lnTo>
                    <a:pt x="920076" y="109855"/>
                  </a:lnTo>
                  <a:lnTo>
                    <a:pt x="848575" y="111633"/>
                  </a:lnTo>
                  <a:lnTo>
                    <a:pt x="704303" y="112788"/>
                  </a:lnTo>
                  <a:lnTo>
                    <a:pt x="632548" y="114554"/>
                  </a:lnTo>
                  <a:lnTo>
                    <a:pt x="562089" y="117487"/>
                  </a:lnTo>
                  <a:lnTo>
                    <a:pt x="493242" y="121285"/>
                  </a:lnTo>
                  <a:lnTo>
                    <a:pt x="394398" y="128778"/>
                  </a:lnTo>
                  <a:lnTo>
                    <a:pt x="332295" y="134874"/>
                  </a:lnTo>
                  <a:lnTo>
                    <a:pt x="273773" y="141605"/>
                  </a:lnTo>
                  <a:lnTo>
                    <a:pt x="219430" y="149098"/>
                  </a:lnTo>
                  <a:lnTo>
                    <a:pt x="169900" y="157099"/>
                  </a:lnTo>
                  <a:lnTo>
                    <a:pt x="125653" y="165608"/>
                  </a:lnTo>
                  <a:lnTo>
                    <a:pt x="87376" y="174752"/>
                  </a:lnTo>
                  <a:lnTo>
                    <a:pt x="41783" y="188976"/>
                  </a:lnTo>
                  <a:lnTo>
                    <a:pt x="12547" y="204089"/>
                  </a:lnTo>
                  <a:lnTo>
                    <a:pt x="12255" y="204216"/>
                  </a:lnTo>
                  <a:lnTo>
                    <a:pt x="11722" y="204724"/>
                  </a:lnTo>
                  <a:lnTo>
                    <a:pt x="6286" y="209677"/>
                  </a:lnTo>
                  <a:lnTo>
                    <a:pt x="5892" y="210058"/>
                  </a:lnTo>
                  <a:lnTo>
                    <a:pt x="0" y="222885"/>
                  </a:lnTo>
                  <a:lnTo>
                    <a:pt x="12369" y="225679"/>
                  </a:lnTo>
                  <a:lnTo>
                    <a:pt x="13042" y="222758"/>
                  </a:lnTo>
                  <a:lnTo>
                    <a:pt x="13258" y="221805"/>
                  </a:lnTo>
                  <a:lnTo>
                    <a:pt x="13957" y="220726"/>
                  </a:lnTo>
                  <a:lnTo>
                    <a:pt x="15036" y="219075"/>
                  </a:lnTo>
                  <a:lnTo>
                    <a:pt x="15328" y="218630"/>
                  </a:lnTo>
                  <a:lnTo>
                    <a:pt x="16230" y="217805"/>
                  </a:lnTo>
                  <a:lnTo>
                    <a:pt x="19570" y="214757"/>
                  </a:lnTo>
                  <a:lnTo>
                    <a:pt x="19875" y="214477"/>
                  </a:lnTo>
                  <a:lnTo>
                    <a:pt x="59550" y="196088"/>
                  </a:lnTo>
                  <a:lnTo>
                    <a:pt x="108762" y="182499"/>
                  </a:lnTo>
                  <a:lnTo>
                    <a:pt x="149644" y="173863"/>
                  </a:lnTo>
                  <a:lnTo>
                    <a:pt x="196227" y="165608"/>
                  </a:lnTo>
                  <a:lnTo>
                    <a:pt x="247878" y="157861"/>
                  </a:lnTo>
                  <a:lnTo>
                    <a:pt x="304038" y="150749"/>
                  </a:lnTo>
                  <a:lnTo>
                    <a:pt x="395592" y="141478"/>
                  </a:lnTo>
                  <a:lnTo>
                    <a:pt x="460641" y="136144"/>
                  </a:lnTo>
                  <a:lnTo>
                    <a:pt x="562800" y="130048"/>
                  </a:lnTo>
                  <a:lnTo>
                    <a:pt x="633056" y="127254"/>
                  </a:lnTo>
                  <a:lnTo>
                    <a:pt x="704684" y="125488"/>
                  </a:lnTo>
                  <a:lnTo>
                    <a:pt x="848702" y="124333"/>
                  </a:lnTo>
                  <a:lnTo>
                    <a:pt x="920457" y="122428"/>
                  </a:lnTo>
                  <a:lnTo>
                    <a:pt x="990930" y="119634"/>
                  </a:lnTo>
                  <a:lnTo>
                    <a:pt x="1059776" y="115824"/>
                  </a:lnTo>
                  <a:lnTo>
                    <a:pt x="1126451" y="110998"/>
                  </a:lnTo>
                  <a:lnTo>
                    <a:pt x="1250530" y="98933"/>
                  </a:lnTo>
                  <a:lnTo>
                    <a:pt x="1307045" y="91821"/>
                  </a:lnTo>
                  <a:lnTo>
                    <a:pt x="1358988" y="84074"/>
                  </a:lnTo>
                  <a:lnTo>
                    <a:pt x="1365669" y="82918"/>
                  </a:lnTo>
                  <a:lnTo>
                    <a:pt x="1192364" y="156972"/>
                  </a:lnTo>
                  <a:lnTo>
                    <a:pt x="1197444" y="168656"/>
                  </a:lnTo>
                  <a:lnTo>
                    <a:pt x="1422933" y="72263"/>
                  </a:lnTo>
                  <a:lnTo>
                    <a:pt x="1427314" y="71374"/>
                  </a:lnTo>
                  <a:lnTo>
                    <a:pt x="1447253" y="66929"/>
                  </a:lnTo>
                  <a:lnTo>
                    <a:pt x="1465541" y="62357"/>
                  </a:lnTo>
                  <a:lnTo>
                    <a:pt x="1482356" y="57683"/>
                  </a:lnTo>
                  <a:lnTo>
                    <a:pt x="1490941" y="77724"/>
                  </a:lnTo>
                  <a:lnTo>
                    <a:pt x="1494370" y="73660"/>
                  </a:lnTo>
                  <a:lnTo>
                    <a:pt x="1500593" y="84213"/>
                  </a:lnTo>
                  <a:lnTo>
                    <a:pt x="1529575" y="39497"/>
                  </a:lnTo>
                  <a:lnTo>
                    <a:pt x="1546948" y="12700"/>
                  </a:lnTo>
                  <a:close/>
                </a:path>
                <a:path extrusionOk="0" h="226060" w="3872229">
                  <a:moveTo>
                    <a:pt x="3860381" y="164973"/>
                  </a:moveTo>
                  <a:lnTo>
                    <a:pt x="3860025" y="164249"/>
                  </a:lnTo>
                  <a:lnTo>
                    <a:pt x="3859492" y="163779"/>
                  </a:lnTo>
                  <a:lnTo>
                    <a:pt x="3859619" y="164338"/>
                  </a:lnTo>
                  <a:lnTo>
                    <a:pt x="3859834" y="164299"/>
                  </a:lnTo>
                  <a:lnTo>
                    <a:pt x="3860381" y="164973"/>
                  </a:lnTo>
                  <a:close/>
                </a:path>
                <a:path extrusionOk="0" h="226060" w="3872229">
                  <a:moveTo>
                    <a:pt x="3872065" y="161544"/>
                  </a:moveTo>
                  <a:lnTo>
                    <a:pt x="3871684" y="159766"/>
                  </a:lnTo>
                  <a:lnTo>
                    <a:pt x="3871430" y="159004"/>
                  </a:lnTo>
                  <a:lnTo>
                    <a:pt x="3871049" y="158115"/>
                  </a:lnTo>
                  <a:lnTo>
                    <a:pt x="3870541" y="157480"/>
                  </a:lnTo>
                  <a:lnTo>
                    <a:pt x="3869271" y="155575"/>
                  </a:lnTo>
                  <a:lnTo>
                    <a:pt x="3868255" y="154559"/>
                  </a:lnTo>
                  <a:lnTo>
                    <a:pt x="3866223" y="152908"/>
                  </a:lnTo>
                  <a:lnTo>
                    <a:pt x="3865715" y="152400"/>
                  </a:lnTo>
                  <a:lnTo>
                    <a:pt x="3865461" y="152273"/>
                  </a:lnTo>
                  <a:lnTo>
                    <a:pt x="3862413" y="150495"/>
                  </a:lnTo>
                  <a:lnTo>
                    <a:pt x="3858095" y="148336"/>
                  </a:lnTo>
                  <a:lnTo>
                    <a:pt x="3818725" y="137541"/>
                  </a:lnTo>
                  <a:lnTo>
                    <a:pt x="3778720" y="130683"/>
                  </a:lnTo>
                  <a:lnTo>
                    <a:pt x="3728428" y="124079"/>
                  </a:lnTo>
                  <a:lnTo>
                    <a:pt x="3684613" y="119380"/>
                  </a:lnTo>
                  <a:lnTo>
                    <a:pt x="3618192" y="113284"/>
                  </a:lnTo>
                  <a:lnTo>
                    <a:pt x="3543897" y="107569"/>
                  </a:lnTo>
                  <a:lnTo>
                    <a:pt x="3419056" y="99822"/>
                  </a:lnTo>
                  <a:lnTo>
                    <a:pt x="3232493" y="91186"/>
                  </a:lnTo>
                  <a:lnTo>
                    <a:pt x="3028785" y="84975"/>
                  </a:lnTo>
                  <a:lnTo>
                    <a:pt x="2706332" y="81038"/>
                  </a:lnTo>
                  <a:lnTo>
                    <a:pt x="2597874" y="81038"/>
                  </a:lnTo>
                  <a:lnTo>
                    <a:pt x="2332190" y="76581"/>
                  </a:lnTo>
                  <a:lnTo>
                    <a:pt x="2180806" y="71755"/>
                  </a:lnTo>
                  <a:lnTo>
                    <a:pt x="1951316" y="60706"/>
                  </a:lnTo>
                  <a:lnTo>
                    <a:pt x="1831682" y="52578"/>
                  </a:lnTo>
                  <a:lnTo>
                    <a:pt x="1714334" y="42164"/>
                  </a:lnTo>
                  <a:lnTo>
                    <a:pt x="1659597" y="35687"/>
                  </a:lnTo>
                  <a:lnTo>
                    <a:pt x="1627593" y="31127"/>
                  </a:lnTo>
                  <a:lnTo>
                    <a:pt x="1627593" y="44069"/>
                  </a:lnTo>
                  <a:lnTo>
                    <a:pt x="1626997" y="43853"/>
                  </a:lnTo>
                  <a:lnTo>
                    <a:pt x="1627593" y="44069"/>
                  </a:lnTo>
                  <a:lnTo>
                    <a:pt x="1627593" y="31127"/>
                  </a:lnTo>
                  <a:lnTo>
                    <a:pt x="1625053" y="30734"/>
                  </a:lnTo>
                  <a:lnTo>
                    <a:pt x="1623542" y="30314"/>
                  </a:lnTo>
                  <a:lnTo>
                    <a:pt x="1632165" y="13462"/>
                  </a:lnTo>
                  <a:lnTo>
                    <a:pt x="1626781" y="13423"/>
                  </a:lnTo>
                  <a:lnTo>
                    <a:pt x="1631149" y="0"/>
                  </a:lnTo>
                  <a:lnTo>
                    <a:pt x="1546948" y="12700"/>
                  </a:lnTo>
                  <a:lnTo>
                    <a:pt x="1597494" y="81280"/>
                  </a:lnTo>
                  <a:lnTo>
                    <a:pt x="1603908" y="68732"/>
                  </a:lnTo>
                  <a:lnTo>
                    <a:pt x="1607654" y="72402"/>
                  </a:lnTo>
                  <a:lnTo>
                    <a:pt x="1614106" y="52476"/>
                  </a:lnTo>
                  <a:lnTo>
                    <a:pt x="1623021" y="55880"/>
                  </a:lnTo>
                  <a:lnTo>
                    <a:pt x="1623402" y="56007"/>
                  </a:lnTo>
                  <a:lnTo>
                    <a:pt x="1623656" y="56134"/>
                  </a:lnTo>
                  <a:lnTo>
                    <a:pt x="1623910" y="56134"/>
                  </a:lnTo>
                  <a:lnTo>
                    <a:pt x="1637880" y="59182"/>
                  </a:lnTo>
                  <a:lnTo>
                    <a:pt x="1702142" y="70751"/>
                  </a:lnTo>
                  <a:lnTo>
                    <a:pt x="1778088" y="80391"/>
                  </a:lnTo>
                  <a:lnTo>
                    <a:pt x="1819490" y="84328"/>
                  </a:lnTo>
                  <a:lnTo>
                    <a:pt x="1862543" y="87757"/>
                  </a:lnTo>
                  <a:lnTo>
                    <a:pt x="1907247" y="90424"/>
                  </a:lnTo>
                  <a:lnTo>
                    <a:pt x="1953094" y="92456"/>
                  </a:lnTo>
                  <a:lnTo>
                    <a:pt x="1999576" y="93738"/>
                  </a:lnTo>
                  <a:lnTo>
                    <a:pt x="2093048" y="94627"/>
                  </a:lnTo>
                  <a:lnTo>
                    <a:pt x="2139277" y="95885"/>
                  </a:lnTo>
                  <a:lnTo>
                    <a:pt x="2184870" y="97917"/>
                  </a:lnTo>
                  <a:lnTo>
                    <a:pt x="2229447" y="100711"/>
                  </a:lnTo>
                  <a:lnTo>
                    <a:pt x="2272373" y="104025"/>
                  </a:lnTo>
                  <a:lnTo>
                    <a:pt x="2313521" y="107962"/>
                  </a:lnTo>
                  <a:lnTo>
                    <a:pt x="2352510" y="112522"/>
                  </a:lnTo>
                  <a:lnTo>
                    <a:pt x="2405977" y="120269"/>
                  </a:lnTo>
                  <a:lnTo>
                    <a:pt x="2452332" y="128905"/>
                  </a:lnTo>
                  <a:lnTo>
                    <a:pt x="2490305" y="138188"/>
                  </a:lnTo>
                  <a:lnTo>
                    <a:pt x="2530945" y="154051"/>
                  </a:lnTo>
                  <a:lnTo>
                    <a:pt x="2539708" y="164211"/>
                  </a:lnTo>
                  <a:lnTo>
                    <a:pt x="2546820" y="162687"/>
                  </a:lnTo>
                  <a:lnTo>
                    <a:pt x="2552154" y="161544"/>
                  </a:lnTo>
                  <a:lnTo>
                    <a:pt x="2551988" y="160782"/>
                  </a:lnTo>
                  <a:lnTo>
                    <a:pt x="2551900" y="160401"/>
                  </a:lnTo>
                  <a:lnTo>
                    <a:pt x="2551633" y="159131"/>
                  </a:lnTo>
                  <a:lnTo>
                    <a:pt x="2551265" y="157353"/>
                  </a:lnTo>
                  <a:lnTo>
                    <a:pt x="2551112" y="156972"/>
                  </a:lnTo>
                  <a:lnTo>
                    <a:pt x="2551011" y="156718"/>
                  </a:lnTo>
                  <a:lnTo>
                    <a:pt x="2550630" y="156083"/>
                  </a:lnTo>
                  <a:lnTo>
                    <a:pt x="2548471" y="152654"/>
                  </a:lnTo>
                  <a:lnTo>
                    <a:pt x="2547963" y="151638"/>
                  </a:lnTo>
                  <a:lnTo>
                    <a:pt x="2547455" y="151257"/>
                  </a:lnTo>
                  <a:lnTo>
                    <a:pt x="2544026" y="147828"/>
                  </a:lnTo>
                  <a:lnTo>
                    <a:pt x="2543772" y="147701"/>
                  </a:lnTo>
                  <a:lnTo>
                    <a:pt x="2543518" y="147447"/>
                  </a:lnTo>
                  <a:lnTo>
                    <a:pt x="2543264" y="147320"/>
                  </a:lnTo>
                  <a:lnTo>
                    <a:pt x="2538438" y="143764"/>
                  </a:lnTo>
                  <a:lnTo>
                    <a:pt x="2494115" y="125984"/>
                  </a:lnTo>
                  <a:lnTo>
                    <a:pt x="2455126" y="116459"/>
                  </a:lnTo>
                  <a:lnTo>
                    <a:pt x="2408136" y="107823"/>
                  </a:lnTo>
                  <a:lnTo>
                    <a:pt x="2354161" y="99949"/>
                  </a:lnTo>
                  <a:lnTo>
                    <a:pt x="2314918" y="95389"/>
                  </a:lnTo>
                  <a:lnTo>
                    <a:pt x="2273516" y="91325"/>
                  </a:lnTo>
                  <a:lnTo>
                    <a:pt x="2230336" y="88011"/>
                  </a:lnTo>
                  <a:lnTo>
                    <a:pt x="2185759" y="85217"/>
                  </a:lnTo>
                  <a:lnTo>
                    <a:pt x="2139912" y="83185"/>
                  </a:lnTo>
                  <a:lnTo>
                    <a:pt x="2093429" y="82042"/>
                  </a:lnTo>
                  <a:lnTo>
                    <a:pt x="1999703" y="81038"/>
                  </a:lnTo>
                  <a:lnTo>
                    <a:pt x="1953475" y="79756"/>
                  </a:lnTo>
                  <a:lnTo>
                    <a:pt x="1907882" y="77863"/>
                  </a:lnTo>
                  <a:lnTo>
                    <a:pt x="1863432" y="75057"/>
                  </a:lnTo>
                  <a:lnTo>
                    <a:pt x="1820379" y="71755"/>
                  </a:lnTo>
                  <a:lnTo>
                    <a:pt x="1779358" y="67691"/>
                  </a:lnTo>
                  <a:lnTo>
                    <a:pt x="1740242" y="63119"/>
                  </a:lnTo>
                  <a:lnTo>
                    <a:pt x="1670519" y="52578"/>
                  </a:lnTo>
                  <a:lnTo>
                    <a:pt x="1628406" y="44069"/>
                  </a:lnTo>
                  <a:lnTo>
                    <a:pt x="1628063" y="44005"/>
                  </a:lnTo>
                  <a:lnTo>
                    <a:pt x="1634070" y="44831"/>
                  </a:lnTo>
                  <a:lnTo>
                    <a:pt x="1645754" y="46609"/>
                  </a:lnTo>
                  <a:lnTo>
                    <a:pt x="1670900" y="49911"/>
                  </a:lnTo>
                  <a:lnTo>
                    <a:pt x="1713064" y="54737"/>
                  </a:lnTo>
                  <a:lnTo>
                    <a:pt x="1760435" y="59309"/>
                  </a:lnTo>
                  <a:lnTo>
                    <a:pt x="1830793" y="65278"/>
                  </a:lnTo>
                  <a:lnTo>
                    <a:pt x="1908898" y="70751"/>
                  </a:lnTo>
                  <a:lnTo>
                    <a:pt x="1993734" y="75819"/>
                  </a:lnTo>
                  <a:lnTo>
                    <a:pt x="2131784" y="82423"/>
                  </a:lnTo>
                  <a:lnTo>
                    <a:pt x="2331809" y="89281"/>
                  </a:lnTo>
                  <a:lnTo>
                    <a:pt x="2597874" y="93738"/>
                  </a:lnTo>
                  <a:lnTo>
                    <a:pt x="2814790" y="94234"/>
                  </a:lnTo>
                  <a:lnTo>
                    <a:pt x="3028531" y="97675"/>
                  </a:lnTo>
                  <a:lnTo>
                    <a:pt x="3280372" y="105791"/>
                  </a:lnTo>
                  <a:lnTo>
                    <a:pt x="3461474" y="114935"/>
                  </a:lnTo>
                  <a:lnTo>
                    <a:pt x="3580981" y="123075"/>
                  </a:lnTo>
                  <a:lnTo>
                    <a:pt x="3683216" y="131953"/>
                  </a:lnTo>
                  <a:lnTo>
                    <a:pt x="3740366" y="138303"/>
                  </a:lnTo>
                  <a:lnTo>
                    <a:pt x="3765258" y="141732"/>
                  </a:lnTo>
                  <a:lnTo>
                    <a:pt x="3776688" y="143256"/>
                  </a:lnTo>
                  <a:lnTo>
                    <a:pt x="3787610" y="145034"/>
                  </a:lnTo>
                  <a:lnTo>
                    <a:pt x="3797770" y="146558"/>
                  </a:lnTo>
                  <a:lnTo>
                    <a:pt x="3816058" y="149987"/>
                  </a:lnTo>
                  <a:lnTo>
                    <a:pt x="3855809" y="161290"/>
                  </a:lnTo>
                  <a:lnTo>
                    <a:pt x="3859517" y="163880"/>
                  </a:lnTo>
                  <a:lnTo>
                    <a:pt x="3859403" y="163703"/>
                  </a:lnTo>
                  <a:lnTo>
                    <a:pt x="3860000" y="164211"/>
                  </a:lnTo>
                  <a:lnTo>
                    <a:pt x="3867531" y="162560"/>
                  </a:lnTo>
                  <a:lnTo>
                    <a:pt x="3868102" y="162433"/>
                  </a:lnTo>
                  <a:lnTo>
                    <a:pt x="3872065" y="161544"/>
                  </a:lnTo>
                  <a:close/>
                </a:path>
              </a:pathLst>
            </a:custGeom>
            <a:solidFill>
              <a:srgbClr val="5050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40" name="Google Shape;540;p38"/>
            <p:cNvSpPr/>
            <p:nvPr/>
          </p:nvSpPr>
          <p:spPr>
            <a:xfrm>
              <a:off x="1353311" y="2941320"/>
              <a:ext cx="1003300" cy="184785"/>
            </a:xfrm>
            <a:custGeom>
              <a:rect b="b" l="l" r="r" t="t"/>
              <a:pathLst>
                <a:path extrusionOk="0" h="184785" w="1003300">
                  <a:moveTo>
                    <a:pt x="1002791" y="0"/>
                  </a:moveTo>
                  <a:lnTo>
                    <a:pt x="0" y="0"/>
                  </a:lnTo>
                  <a:lnTo>
                    <a:pt x="0" y="184404"/>
                  </a:lnTo>
                  <a:lnTo>
                    <a:pt x="1002791" y="184404"/>
                  </a:lnTo>
                  <a:lnTo>
                    <a:pt x="1002791"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541" name="Google Shape;541;p38"/>
          <p:cNvSpPr txBox="1"/>
          <p:nvPr/>
        </p:nvSpPr>
        <p:spPr>
          <a:xfrm>
            <a:off x="1421129" y="1865629"/>
            <a:ext cx="836083" cy="182033"/>
          </a:xfrm>
          <a:prstGeom prst="rect">
            <a:avLst/>
          </a:prstGeom>
          <a:solidFill>
            <a:srgbClr val="76B800"/>
          </a:solidFill>
          <a:ln>
            <a:noFill/>
          </a:ln>
        </p:spPr>
        <p:txBody>
          <a:bodyPr anchorCtr="0" anchor="t" bIns="0" lIns="0" spcFirstLastPara="1" rIns="0" wrap="square" tIns="0">
            <a:spAutoFit/>
          </a:bodyPr>
          <a:lstStyle/>
          <a:p>
            <a:pPr indent="0" lvl="0" marL="76200" marR="0" rtl="0" algn="l">
              <a:lnSpc>
                <a:spcPct val="118571"/>
              </a:lnSpc>
              <a:spcBef>
                <a:spcPts val="0"/>
              </a:spcBef>
              <a:spcAft>
                <a:spcPts val="0"/>
              </a:spcAft>
              <a:buNone/>
            </a:pPr>
            <a:r>
              <a:rPr lang="en" sz="1200">
                <a:solidFill>
                  <a:srgbClr val="FFFFFF"/>
                </a:solidFill>
                <a:latin typeface="Trebuchet MS"/>
                <a:ea typeface="Trebuchet MS"/>
                <a:cs typeface="Trebuchet MS"/>
                <a:sym typeface="Trebuchet MS"/>
              </a:rPr>
              <a:t>next input</a:t>
            </a:r>
            <a:endParaRPr sz="1200">
              <a:solidFill>
                <a:schemeClr val="dk1"/>
              </a:solidFill>
              <a:latin typeface="Trebuchet MS"/>
              <a:ea typeface="Trebuchet MS"/>
              <a:cs typeface="Trebuchet MS"/>
              <a:sym typeface="Trebuchet MS"/>
            </a:endParaRPr>
          </a:p>
        </p:txBody>
      </p:sp>
      <p:sp>
        <p:nvSpPr>
          <p:cNvPr id="542" name="Google Shape;542;p38"/>
          <p:cNvSpPr txBox="1"/>
          <p:nvPr/>
        </p:nvSpPr>
        <p:spPr>
          <a:xfrm>
            <a:off x="1130300" y="2819399"/>
            <a:ext cx="836083" cy="153988"/>
          </a:xfrm>
          <a:prstGeom prst="rect">
            <a:avLst/>
          </a:prstGeom>
          <a:solidFill>
            <a:srgbClr val="76B800"/>
          </a:solidFill>
          <a:ln>
            <a:noFill/>
          </a:ln>
        </p:spPr>
        <p:txBody>
          <a:bodyPr anchorCtr="0" anchor="t" bIns="0" lIns="0" spcFirstLastPara="1" rIns="0" wrap="square" tIns="0">
            <a:spAutoFit/>
          </a:bodyPr>
          <a:lstStyle/>
          <a:p>
            <a:pPr indent="0" lvl="0" marL="114300" marR="0" rtl="0" algn="l">
              <a:lnSpc>
                <a:spcPct val="103571"/>
              </a:lnSpc>
              <a:spcBef>
                <a:spcPts val="0"/>
              </a:spcBef>
              <a:spcAft>
                <a:spcPts val="0"/>
              </a:spcAft>
              <a:buNone/>
            </a:pPr>
            <a:r>
              <a:rPr lang="en" sz="1200">
                <a:solidFill>
                  <a:srgbClr val="FFFFFF"/>
                </a:solidFill>
                <a:latin typeface="Trebuchet MS"/>
                <a:ea typeface="Trebuchet MS"/>
                <a:cs typeface="Trebuchet MS"/>
                <a:sym typeface="Trebuchet MS"/>
              </a:rPr>
              <a:t>3x3 conv.</a:t>
            </a:r>
            <a:endParaRPr sz="1200">
              <a:solidFill>
                <a:schemeClr val="dk1"/>
              </a:solidFill>
              <a:latin typeface="Trebuchet MS"/>
              <a:ea typeface="Trebuchet MS"/>
              <a:cs typeface="Trebuchet MS"/>
              <a:sym typeface="Trebuchet MS"/>
            </a:endParaRPr>
          </a:p>
        </p:txBody>
      </p:sp>
      <p:sp>
        <p:nvSpPr>
          <p:cNvPr id="543" name="Google Shape;543;p38"/>
          <p:cNvSpPr txBox="1"/>
          <p:nvPr/>
        </p:nvSpPr>
        <p:spPr>
          <a:xfrm>
            <a:off x="1130300" y="2423795"/>
            <a:ext cx="836083" cy="199496"/>
          </a:xfrm>
          <a:prstGeom prst="rect">
            <a:avLst/>
          </a:prstGeom>
          <a:noFill/>
          <a:ln>
            <a:noFill/>
          </a:ln>
        </p:spPr>
        <p:txBody>
          <a:bodyPr anchorCtr="0" anchor="t" bIns="0" lIns="0" spcFirstLastPara="1" rIns="0" wrap="square" tIns="10575">
            <a:spAutoFit/>
          </a:bodyPr>
          <a:lstStyle/>
          <a:p>
            <a:pPr indent="0" lvl="0" marL="0" marR="0" rtl="0" algn="ctr">
              <a:lnSpc>
                <a:spcPct val="100000"/>
              </a:lnSpc>
              <a:spcBef>
                <a:spcPts val="0"/>
              </a:spcBef>
              <a:spcAft>
                <a:spcPts val="0"/>
              </a:spcAft>
              <a:buNone/>
            </a:pPr>
            <a:r>
              <a:rPr lang="en" sz="1200">
                <a:solidFill>
                  <a:srgbClr val="FFFFFF"/>
                </a:solidFill>
                <a:latin typeface="Trebuchet MS"/>
                <a:ea typeface="Trebuchet MS"/>
                <a:cs typeface="Trebuchet MS"/>
                <a:sym typeface="Trebuchet MS"/>
              </a:rPr>
              <a:t>relu</a:t>
            </a:r>
            <a:endParaRPr sz="1200">
              <a:solidFill>
                <a:schemeClr val="dk1"/>
              </a:solidFill>
              <a:latin typeface="Trebuchet MS"/>
              <a:ea typeface="Trebuchet MS"/>
              <a:cs typeface="Trebuchet MS"/>
              <a:sym typeface="Trebuchet MS"/>
            </a:endParaRPr>
          </a:p>
        </p:txBody>
      </p:sp>
      <p:sp>
        <p:nvSpPr>
          <p:cNvPr id="544" name="Google Shape;544;p38"/>
          <p:cNvSpPr txBox="1"/>
          <p:nvPr/>
        </p:nvSpPr>
        <p:spPr>
          <a:xfrm>
            <a:off x="1130300" y="2635250"/>
            <a:ext cx="836083" cy="153988"/>
          </a:xfrm>
          <a:prstGeom prst="rect">
            <a:avLst/>
          </a:prstGeom>
          <a:solidFill>
            <a:srgbClr val="76B800"/>
          </a:solidFill>
          <a:ln>
            <a:noFill/>
          </a:ln>
        </p:spPr>
        <p:txBody>
          <a:bodyPr anchorCtr="0" anchor="t" bIns="0" lIns="0" spcFirstLastPara="1" rIns="0" wrap="square" tIns="0">
            <a:spAutoFit/>
          </a:bodyPr>
          <a:lstStyle/>
          <a:p>
            <a:pPr indent="0" lvl="0" marL="0" marR="0" rtl="0" algn="ctr">
              <a:lnSpc>
                <a:spcPct val="103571"/>
              </a:lnSpc>
              <a:spcBef>
                <a:spcPts val="0"/>
              </a:spcBef>
              <a:spcAft>
                <a:spcPts val="0"/>
              </a:spcAft>
              <a:buNone/>
            </a:pPr>
            <a:r>
              <a:rPr lang="en" sz="1200">
                <a:solidFill>
                  <a:srgbClr val="FFFFFF"/>
                </a:solidFill>
                <a:latin typeface="Trebuchet MS"/>
                <a:ea typeface="Trebuchet MS"/>
                <a:cs typeface="Trebuchet MS"/>
                <a:sym typeface="Trebuchet MS"/>
              </a:rPr>
              <a:t>bias</a:t>
            </a:r>
            <a:endParaRPr sz="1200">
              <a:solidFill>
                <a:schemeClr val="dk1"/>
              </a:solidFill>
              <a:latin typeface="Trebuchet MS"/>
              <a:ea typeface="Trebuchet MS"/>
              <a:cs typeface="Trebuchet MS"/>
              <a:sym typeface="Trebuchet MS"/>
            </a:endParaRPr>
          </a:p>
        </p:txBody>
      </p:sp>
      <p:sp>
        <p:nvSpPr>
          <p:cNvPr id="545" name="Google Shape;545;p38"/>
          <p:cNvSpPr txBox="1"/>
          <p:nvPr/>
        </p:nvSpPr>
        <p:spPr>
          <a:xfrm>
            <a:off x="1131569" y="3473450"/>
            <a:ext cx="836083" cy="152400"/>
          </a:xfrm>
          <a:prstGeom prst="rect">
            <a:avLst/>
          </a:prstGeom>
          <a:solidFill>
            <a:srgbClr val="76B800"/>
          </a:solidFill>
          <a:ln>
            <a:noFill/>
          </a:ln>
        </p:spPr>
        <p:txBody>
          <a:bodyPr anchorCtr="0" anchor="t" bIns="0" lIns="0" spcFirstLastPara="1" rIns="0" wrap="square" tIns="0">
            <a:spAutoFit/>
          </a:bodyPr>
          <a:lstStyle/>
          <a:p>
            <a:pPr indent="0" lvl="0" marL="114300" marR="0" rtl="0" algn="l">
              <a:lnSpc>
                <a:spcPct val="102857"/>
              </a:lnSpc>
              <a:spcBef>
                <a:spcPts val="0"/>
              </a:spcBef>
              <a:spcAft>
                <a:spcPts val="0"/>
              </a:spcAft>
              <a:buNone/>
            </a:pPr>
            <a:r>
              <a:rPr lang="en" sz="1200">
                <a:solidFill>
                  <a:srgbClr val="FFFFFF"/>
                </a:solidFill>
                <a:latin typeface="Trebuchet MS"/>
                <a:ea typeface="Trebuchet MS"/>
                <a:cs typeface="Trebuchet MS"/>
                <a:sym typeface="Trebuchet MS"/>
              </a:rPr>
              <a:t>1x1 conv.</a:t>
            </a:r>
            <a:endParaRPr sz="1200">
              <a:solidFill>
                <a:schemeClr val="dk1"/>
              </a:solidFill>
              <a:latin typeface="Trebuchet MS"/>
              <a:ea typeface="Trebuchet MS"/>
              <a:cs typeface="Trebuchet MS"/>
              <a:sym typeface="Trebuchet MS"/>
            </a:endParaRPr>
          </a:p>
        </p:txBody>
      </p:sp>
      <p:sp>
        <p:nvSpPr>
          <p:cNvPr id="546" name="Google Shape;546;p38"/>
          <p:cNvSpPr txBox="1"/>
          <p:nvPr/>
        </p:nvSpPr>
        <p:spPr>
          <a:xfrm>
            <a:off x="1131569" y="3103879"/>
            <a:ext cx="836083" cy="153988"/>
          </a:xfrm>
          <a:prstGeom prst="rect">
            <a:avLst/>
          </a:prstGeom>
          <a:solidFill>
            <a:srgbClr val="76B800"/>
          </a:solidFill>
          <a:ln>
            <a:noFill/>
          </a:ln>
        </p:spPr>
        <p:txBody>
          <a:bodyPr anchorCtr="0" anchor="t" bIns="0" lIns="0" spcFirstLastPara="1" rIns="0" wrap="square" tIns="0">
            <a:spAutoFit/>
          </a:bodyPr>
          <a:lstStyle/>
          <a:p>
            <a:pPr indent="0" lvl="0" marL="0" marR="0" rtl="0" algn="ctr">
              <a:lnSpc>
                <a:spcPct val="103571"/>
              </a:lnSpc>
              <a:spcBef>
                <a:spcPts val="0"/>
              </a:spcBef>
              <a:spcAft>
                <a:spcPts val="0"/>
              </a:spcAft>
              <a:buNone/>
            </a:pPr>
            <a:r>
              <a:rPr lang="en" sz="1200">
                <a:solidFill>
                  <a:srgbClr val="FFFFFF"/>
                </a:solidFill>
                <a:latin typeface="Trebuchet MS"/>
                <a:ea typeface="Trebuchet MS"/>
                <a:cs typeface="Trebuchet MS"/>
                <a:sym typeface="Trebuchet MS"/>
              </a:rPr>
              <a:t>relu</a:t>
            </a:r>
            <a:endParaRPr sz="1200">
              <a:solidFill>
                <a:schemeClr val="dk1"/>
              </a:solidFill>
              <a:latin typeface="Trebuchet MS"/>
              <a:ea typeface="Trebuchet MS"/>
              <a:cs typeface="Trebuchet MS"/>
              <a:sym typeface="Trebuchet MS"/>
            </a:endParaRPr>
          </a:p>
        </p:txBody>
      </p:sp>
      <p:sp>
        <p:nvSpPr>
          <p:cNvPr id="547" name="Google Shape;547;p38"/>
          <p:cNvSpPr txBox="1"/>
          <p:nvPr/>
        </p:nvSpPr>
        <p:spPr>
          <a:xfrm>
            <a:off x="1131569" y="3289299"/>
            <a:ext cx="836083" cy="152400"/>
          </a:xfrm>
          <a:prstGeom prst="rect">
            <a:avLst/>
          </a:prstGeom>
          <a:solidFill>
            <a:srgbClr val="76B800"/>
          </a:solidFill>
          <a:ln>
            <a:noFill/>
          </a:ln>
        </p:spPr>
        <p:txBody>
          <a:bodyPr anchorCtr="0" anchor="t" bIns="0" lIns="0" spcFirstLastPara="1" rIns="0" wrap="square" tIns="0">
            <a:spAutoFit/>
          </a:bodyPr>
          <a:lstStyle/>
          <a:p>
            <a:pPr indent="0" lvl="0" marL="0" marR="0" rtl="0" algn="ctr">
              <a:lnSpc>
                <a:spcPct val="102857"/>
              </a:lnSpc>
              <a:spcBef>
                <a:spcPts val="0"/>
              </a:spcBef>
              <a:spcAft>
                <a:spcPts val="0"/>
              </a:spcAft>
              <a:buNone/>
            </a:pPr>
            <a:r>
              <a:rPr lang="en" sz="1200">
                <a:solidFill>
                  <a:srgbClr val="FFFFFF"/>
                </a:solidFill>
                <a:latin typeface="Trebuchet MS"/>
                <a:ea typeface="Trebuchet MS"/>
                <a:cs typeface="Trebuchet MS"/>
                <a:sym typeface="Trebuchet MS"/>
              </a:rPr>
              <a:t>bias</a:t>
            </a:r>
            <a:endParaRPr sz="1200">
              <a:solidFill>
                <a:schemeClr val="dk1"/>
              </a:solidFill>
              <a:latin typeface="Trebuchet MS"/>
              <a:ea typeface="Trebuchet MS"/>
              <a:cs typeface="Trebuchet MS"/>
              <a:sym typeface="Trebuchet MS"/>
            </a:endParaRPr>
          </a:p>
        </p:txBody>
      </p:sp>
      <p:sp>
        <p:nvSpPr>
          <p:cNvPr id="548" name="Google Shape;548;p38"/>
          <p:cNvSpPr/>
          <p:nvPr/>
        </p:nvSpPr>
        <p:spPr>
          <a:xfrm>
            <a:off x="2255519" y="3470909"/>
            <a:ext cx="836083" cy="153988"/>
          </a:xfrm>
          <a:custGeom>
            <a:rect b="b" l="l" r="r" t="t"/>
            <a:pathLst>
              <a:path extrusionOk="0" h="184785" w="1003300">
                <a:moveTo>
                  <a:pt x="1002791" y="0"/>
                </a:moveTo>
                <a:lnTo>
                  <a:pt x="0" y="0"/>
                </a:lnTo>
                <a:lnTo>
                  <a:pt x="0" y="184404"/>
                </a:lnTo>
                <a:lnTo>
                  <a:pt x="1002791" y="184404"/>
                </a:lnTo>
                <a:lnTo>
                  <a:pt x="1002791"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49" name="Google Shape;549;p38"/>
          <p:cNvSpPr txBox="1"/>
          <p:nvPr/>
        </p:nvSpPr>
        <p:spPr>
          <a:xfrm>
            <a:off x="2255519" y="3443816"/>
            <a:ext cx="836083" cy="199496"/>
          </a:xfrm>
          <a:prstGeom prst="rect">
            <a:avLst/>
          </a:prstGeom>
          <a:noFill/>
          <a:ln>
            <a:noFill/>
          </a:ln>
        </p:spPr>
        <p:txBody>
          <a:bodyPr anchorCtr="0" anchor="t" bIns="0" lIns="0" spcFirstLastPara="1" rIns="0" wrap="square" tIns="10575">
            <a:spAutoFit/>
          </a:bodyPr>
          <a:lstStyle/>
          <a:p>
            <a:pPr indent="0" lvl="0" marL="1143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1x1 conv.</a:t>
            </a:r>
            <a:endParaRPr sz="1200">
              <a:solidFill>
                <a:schemeClr val="dk1"/>
              </a:solidFill>
              <a:latin typeface="Trebuchet MS"/>
              <a:ea typeface="Trebuchet MS"/>
              <a:cs typeface="Trebuchet MS"/>
              <a:sym typeface="Trebuchet MS"/>
            </a:endParaRPr>
          </a:p>
        </p:txBody>
      </p:sp>
      <p:sp>
        <p:nvSpPr>
          <p:cNvPr id="550" name="Google Shape;550;p38"/>
          <p:cNvSpPr txBox="1"/>
          <p:nvPr/>
        </p:nvSpPr>
        <p:spPr>
          <a:xfrm>
            <a:off x="2255519" y="3102610"/>
            <a:ext cx="836083" cy="152400"/>
          </a:xfrm>
          <a:prstGeom prst="rect">
            <a:avLst/>
          </a:prstGeom>
          <a:solidFill>
            <a:srgbClr val="76B800"/>
          </a:solidFill>
          <a:ln>
            <a:noFill/>
          </a:ln>
        </p:spPr>
        <p:txBody>
          <a:bodyPr anchorCtr="0" anchor="t" bIns="0" lIns="0" spcFirstLastPara="1" rIns="0" wrap="square" tIns="0">
            <a:spAutoFit/>
          </a:bodyPr>
          <a:lstStyle/>
          <a:p>
            <a:pPr indent="0" lvl="0" marL="0" marR="0" rtl="0" algn="ctr">
              <a:lnSpc>
                <a:spcPct val="102857"/>
              </a:lnSpc>
              <a:spcBef>
                <a:spcPts val="0"/>
              </a:spcBef>
              <a:spcAft>
                <a:spcPts val="0"/>
              </a:spcAft>
              <a:buNone/>
            </a:pPr>
            <a:r>
              <a:rPr lang="en" sz="1200">
                <a:solidFill>
                  <a:srgbClr val="FFFFFF"/>
                </a:solidFill>
                <a:latin typeface="Trebuchet MS"/>
                <a:ea typeface="Trebuchet MS"/>
                <a:cs typeface="Trebuchet MS"/>
                <a:sym typeface="Trebuchet MS"/>
              </a:rPr>
              <a:t>relu</a:t>
            </a:r>
            <a:endParaRPr sz="1200">
              <a:solidFill>
                <a:schemeClr val="dk1"/>
              </a:solidFill>
              <a:latin typeface="Trebuchet MS"/>
              <a:ea typeface="Trebuchet MS"/>
              <a:cs typeface="Trebuchet MS"/>
              <a:sym typeface="Trebuchet MS"/>
            </a:endParaRPr>
          </a:p>
        </p:txBody>
      </p:sp>
      <p:sp>
        <p:nvSpPr>
          <p:cNvPr id="551" name="Google Shape;551;p38"/>
          <p:cNvSpPr txBox="1"/>
          <p:nvPr/>
        </p:nvSpPr>
        <p:spPr>
          <a:xfrm>
            <a:off x="2255519" y="3286759"/>
            <a:ext cx="836083" cy="153988"/>
          </a:xfrm>
          <a:prstGeom prst="rect">
            <a:avLst/>
          </a:prstGeom>
          <a:solidFill>
            <a:srgbClr val="76B800"/>
          </a:solidFill>
          <a:ln>
            <a:noFill/>
          </a:ln>
        </p:spPr>
        <p:txBody>
          <a:bodyPr anchorCtr="0" anchor="t" bIns="0" lIns="0" spcFirstLastPara="1" rIns="0" wrap="square" tIns="0">
            <a:spAutoFit/>
          </a:bodyPr>
          <a:lstStyle/>
          <a:p>
            <a:pPr indent="0" lvl="0" marL="0" marR="0" rtl="0" algn="ctr">
              <a:lnSpc>
                <a:spcPct val="103571"/>
              </a:lnSpc>
              <a:spcBef>
                <a:spcPts val="0"/>
              </a:spcBef>
              <a:spcAft>
                <a:spcPts val="0"/>
              </a:spcAft>
              <a:buNone/>
            </a:pPr>
            <a:r>
              <a:rPr lang="en" sz="1200">
                <a:solidFill>
                  <a:srgbClr val="FFFFFF"/>
                </a:solidFill>
                <a:latin typeface="Trebuchet MS"/>
                <a:ea typeface="Trebuchet MS"/>
                <a:cs typeface="Trebuchet MS"/>
                <a:sym typeface="Trebuchet MS"/>
              </a:rPr>
              <a:t>bias</a:t>
            </a:r>
            <a:endParaRPr sz="1200">
              <a:solidFill>
                <a:schemeClr val="dk1"/>
              </a:solidFill>
              <a:latin typeface="Trebuchet MS"/>
              <a:ea typeface="Trebuchet MS"/>
              <a:cs typeface="Trebuchet MS"/>
              <a:sym typeface="Trebuchet MS"/>
            </a:endParaRPr>
          </a:p>
        </p:txBody>
      </p:sp>
      <p:sp>
        <p:nvSpPr>
          <p:cNvPr id="552" name="Google Shape;552;p38"/>
          <p:cNvSpPr txBox="1"/>
          <p:nvPr/>
        </p:nvSpPr>
        <p:spPr>
          <a:xfrm>
            <a:off x="3354070" y="2819399"/>
            <a:ext cx="836083" cy="153988"/>
          </a:xfrm>
          <a:prstGeom prst="rect">
            <a:avLst/>
          </a:prstGeom>
          <a:solidFill>
            <a:srgbClr val="76B800"/>
          </a:solidFill>
          <a:ln>
            <a:noFill/>
          </a:ln>
        </p:spPr>
        <p:txBody>
          <a:bodyPr anchorCtr="0" anchor="t" bIns="0" lIns="0" spcFirstLastPara="1" rIns="0" wrap="square" tIns="0">
            <a:spAutoFit/>
          </a:bodyPr>
          <a:lstStyle/>
          <a:p>
            <a:pPr indent="0" lvl="0" marL="114300" marR="0" rtl="0" algn="l">
              <a:lnSpc>
                <a:spcPct val="103571"/>
              </a:lnSpc>
              <a:spcBef>
                <a:spcPts val="0"/>
              </a:spcBef>
              <a:spcAft>
                <a:spcPts val="0"/>
              </a:spcAft>
              <a:buNone/>
            </a:pPr>
            <a:r>
              <a:rPr lang="en" sz="1200">
                <a:solidFill>
                  <a:srgbClr val="FFFFFF"/>
                </a:solidFill>
                <a:latin typeface="Trebuchet MS"/>
                <a:ea typeface="Trebuchet MS"/>
                <a:cs typeface="Trebuchet MS"/>
                <a:sym typeface="Trebuchet MS"/>
              </a:rPr>
              <a:t>1x1 conv.</a:t>
            </a:r>
            <a:endParaRPr sz="1200">
              <a:solidFill>
                <a:schemeClr val="dk1"/>
              </a:solidFill>
              <a:latin typeface="Trebuchet MS"/>
              <a:ea typeface="Trebuchet MS"/>
              <a:cs typeface="Trebuchet MS"/>
              <a:sym typeface="Trebuchet MS"/>
            </a:endParaRPr>
          </a:p>
        </p:txBody>
      </p:sp>
      <p:sp>
        <p:nvSpPr>
          <p:cNvPr id="553" name="Google Shape;553;p38"/>
          <p:cNvSpPr txBox="1"/>
          <p:nvPr/>
        </p:nvSpPr>
        <p:spPr>
          <a:xfrm>
            <a:off x="3354070" y="2451100"/>
            <a:ext cx="836083" cy="153988"/>
          </a:xfrm>
          <a:prstGeom prst="rect">
            <a:avLst/>
          </a:prstGeom>
          <a:solidFill>
            <a:srgbClr val="76B800"/>
          </a:solidFill>
          <a:ln>
            <a:noFill/>
          </a:ln>
        </p:spPr>
        <p:txBody>
          <a:bodyPr anchorCtr="0" anchor="t" bIns="0" lIns="0" spcFirstLastPara="1" rIns="0" wrap="square" tIns="0">
            <a:spAutoFit/>
          </a:bodyPr>
          <a:lstStyle/>
          <a:p>
            <a:pPr indent="0" lvl="0" marL="0" marR="0" rtl="0" algn="ctr">
              <a:lnSpc>
                <a:spcPct val="103571"/>
              </a:lnSpc>
              <a:spcBef>
                <a:spcPts val="0"/>
              </a:spcBef>
              <a:spcAft>
                <a:spcPts val="0"/>
              </a:spcAft>
              <a:buNone/>
            </a:pPr>
            <a:r>
              <a:rPr lang="en" sz="1200">
                <a:solidFill>
                  <a:srgbClr val="FFFFFF"/>
                </a:solidFill>
                <a:latin typeface="Trebuchet MS"/>
                <a:ea typeface="Trebuchet MS"/>
                <a:cs typeface="Trebuchet MS"/>
                <a:sym typeface="Trebuchet MS"/>
              </a:rPr>
              <a:t>relu</a:t>
            </a:r>
            <a:endParaRPr sz="1200">
              <a:solidFill>
                <a:schemeClr val="dk1"/>
              </a:solidFill>
              <a:latin typeface="Trebuchet MS"/>
              <a:ea typeface="Trebuchet MS"/>
              <a:cs typeface="Trebuchet MS"/>
              <a:sym typeface="Trebuchet MS"/>
            </a:endParaRPr>
          </a:p>
        </p:txBody>
      </p:sp>
      <p:sp>
        <p:nvSpPr>
          <p:cNvPr id="554" name="Google Shape;554;p38"/>
          <p:cNvSpPr txBox="1"/>
          <p:nvPr/>
        </p:nvSpPr>
        <p:spPr>
          <a:xfrm>
            <a:off x="3354070" y="2635250"/>
            <a:ext cx="836083" cy="153988"/>
          </a:xfrm>
          <a:prstGeom prst="rect">
            <a:avLst/>
          </a:prstGeom>
          <a:solidFill>
            <a:srgbClr val="76B800"/>
          </a:solidFill>
          <a:ln>
            <a:noFill/>
          </a:ln>
        </p:spPr>
        <p:txBody>
          <a:bodyPr anchorCtr="0" anchor="t" bIns="0" lIns="0" spcFirstLastPara="1" rIns="0" wrap="square" tIns="0">
            <a:spAutoFit/>
          </a:bodyPr>
          <a:lstStyle/>
          <a:p>
            <a:pPr indent="0" lvl="0" marL="0" marR="0" rtl="0" algn="ctr">
              <a:lnSpc>
                <a:spcPct val="103571"/>
              </a:lnSpc>
              <a:spcBef>
                <a:spcPts val="0"/>
              </a:spcBef>
              <a:spcAft>
                <a:spcPts val="0"/>
              </a:spcAft>
              <a:buNone/>
            </a:pPr>
            <a:r>
              <a:rPr lang="en" sz="1200">
                <a:solidFill>
                  <a:srgbClr val="FFFFFF"/>
                </a:solidFill>
                <a:latin typeface="Trebuchet MS"/>
                <a:ea typeface="Trebuchet MS"/>
                <a:cs typeface="Trebuchet MS"/>
                <a:sym typeface="Trebuchet MS"/>
              </a:rPr>
              <a:t>bias</a:t>
            </a:r>
            <a:endParaRPr sz="1200">
              <a:solidFill>
                <a:schemeClr val="dk1"/>
              </a:solidFill>
              <a:latin typeface="Trebuchet MS"/>
              <a:ea typeface="Trebuchet MS"/>
              <a:cs typeface="Trebuchet MS"/>
              <a:sym typeface="Trebuchet MS"/>
            </a:endParaRPr>
          </a:p>
        </p:txBody>
      </p:sp>
      <p:grpSp>
        <p:nvGrpSpPr>
          <p:cNvPr id="555" name="Google Shape;555;p38"/>
          <p:cNvGrpSpPr/>
          <p:nvPr/>
        </p:nvGrpSpPr>
        <p:grpSpPr>
          <a:xfrm>
            <a:off x="1514793" y="2973070"/>
            <a:ext cx="63500" cy="499851"/>
            <a:chOff x="1817751" y="3567684"/>
            <a:chExt cx="76200" cy="599821"/>
          </a:xfrm>
        </p:grpSpPr>
        <p:pic>
          <p:nvPicPr>
            <p:cNvPr id="556" name="Google Shape;556;p38"/>
            <p:cNvPicPr preferRelativeResize="0"/>
            <p:nvPr/>
          </p:nvPicPr>
          <p:blipFill rotWithShape="1">
            <a:blip r:embed="rId5">
              <a:alphaModFix/>
            </a:blip>
            <a:srcRect b="0" l="0" r="0" t="0"/>
            <a:stretch/>
          </p:blipFill>
          <p:spPr>
            <a:xfrm>
              <a:off x="1817751" y="3567684"/>
              <a:ext cx="76200" cy="157988"/>
            </a:xfrm>
            <a:prstGeom prst="rect">
              <a:avLst/>
            </a:prstGeom>
            <a:noFill/>
            <a:ln>
              <a:noFill/>
            </a:ln>
          </p:spPr>
        </p:pic>
        <p:sp>
          <p:nvSpPr>
            <p:cNvPr id="557" name="Google Shape;557;p38"/>
            <p:cNvSpPr/>
            <p:nvPr/>
          </p:nvSpPr>
          <p:spPr>
            <a:xfrm>
              <a:off x="1854708" y="3909060"/>
              <a:ext cx="0" cy="37465"/>
            </a:xfrm>
            <a:custGeom>
              <a:rect b="b" l="l" r="r" t="t"/>
              <a:pathLst>
                <a:path extrusionOk="0" h="37464" w="120000">
                  <a:moveTo>
                    <a:pt x="0" y="0"/>
                  </a:moveTo>
                  <a:lnTo>
                    <a:pt x="0" y="37337"/>
                  </a:lnTo>
                </a:path>
              </a:pathLst>
            </a:custGeom>
            <a:noFill/>
            <a:ln cap="flat" cmpd="sng" w="9525">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58" name="Google Shape;558;p38"/>
            <p:cNvSpPr/>
            <p:nvPr/>
          </p:nvSpPr>
          <p:spPr>
            <a:xfrm>
              <a:off x="1854708" y="4130040"/>
              <a:ext cx="3810" cy="37465"/>
            </a:xfrm>
            <a:custGeom>
              <a:rect b="b" l="l" r="r" t="t"/>
              <a:pathLst>
                <a:path extrusionOk="0" h="37464" w="3810">
                  <a:moveTo>
                    <a:pt x="1905" y="-4572"/>
                  </a:moveTo>
                  <a:lnTo>
                    <a:pt x="1905" y="41910"/>
                  </a:lnTo>
                </a:path>
              </a:pathLst>
            </a:custGeom>
            <a:noFill/>
            <a:ln cap="flat" cmpd="sng" w="12950">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559" name="Google Shape;559;p38"/>
          <p:cNvSpPr txBox="1"/>
          <p:nvPr/>
        </p:nvSpPr>
        <p:spPr>
          <a:xfrm>
            <a:off x="1606550" y="4067809"/>
            <a:ext cx="836083" cy="177800"/>
          </a:xfrm>
          <a:prstGeom prst="rect">
            <a:avLst/>
          </a:prstGeom>
          <a:solidFill>
            <a:srgbClr val="76B800"/>
          </a:solidFill>
          <a:ln>
            <a:noFill/>
          </a:ln>
        </p:spPr>
        <p:txBody>
          <a:bodyPr anchorCtr="0" anchor="t" bIns="0" lIns="0" spcFirstLastPara="1" rIns="0" wrap="square" tIns="0">
            <a:spAutoFit/>
          </a:bodyPr>
          <a:lstStyle/>
          <a:p>
            <a:pPr indent="0" lvl="0" marL="190500" marR="0" rtl="0" algn="l">
              <a:lnSpc>
                <a:spcPct val="117857"/>
              </a:lnSpc>
              <a:spcBef>
                <a:spcPts val="0"/>
              </a:spcBef>
              <a:spcAft>
                <a:spcPts val="0"/>
              </a:spcAft>
              <a:buNone/>
            </a:pPr>
            <a:r>
              <a:rPr lang="en" sz="1200">
                <a:solidFill>
                  <a:srgbClr val="FFFFFF"/>
                </a:solidFill>
                <a:latin typeface="Trebuchet MS"/>
                <a:ea typeface="Trebuchet MS"/>
                <a:cs typeface="Trebuchet MS"/>
                <a:sym typeface="Trebuchet MS"/>
              </a:rPr>
              <a:t>concat</a:t>
            </a:r>
            <a:endParaRPr sz="1200">
              <a:solidFill>
                <a:schemeClr val="dk1"/>
              </a:solidFill>
              <a:latin typeface="Trebuchet MS"/>
              <a:ea typeface="Trebuchet MS"/>
              <a:cs typeface="Trebuchet MS"/>
              <a:sym typeface="Trebuchet MS"/>
            </a:endParaRPr>
          </a:p>
        </p:txBody>
      </p:sp>
      <p:pic>
        <p:nvPicPr>
          <p:cNvPr id="560" name="Google Shape;560;p38"/>
          <p:cNvPicPr preferRelativeResize="0"/>
          <p:nvPr/>
        </p:nvPicPr>
        <p:blipFill rotWithShape="1">
          <a:blip r:embed="rId6">
            <a:alphaModFix/>
          </a:blip>
          <a:srcRect b="0" l="0" r="0" t="0"/>
          <a:stretch/>
        </p:blipFill>
        <p:spPr>
          <a:xfrm>
            <a:off x="1992629" y="3987799"/>
            <a:ext cx="63500" cy="80010"/>
          </a:xfrm>
          <a:prstGeom prst="rect">
            <a:avLst/>
          </a:prstGeom>
          <a:noFill/>
          <a:ln>
            <a:noFill/>
          </a:ln>
        </p:spPr>
      </p:pic>
      <p:pic>
        <p:nvPicPr>
          <p:cNvPr id="561" name="Google Shape;561;p38"/>
          <p:cNvPicPr preferRelativeResize="0"/>
          <p:nvPr/>
        </p:nvPicPr>
        <p:blipFill rotWithShape="1">
          <a:blip r:embed="rId7">
            <a:alphaModFix/>
          </a:blip>
          <a:srcRect b="0" l="0" r="0" t="0"/>
          <a:stretch/>
        </p:blipFill>
        <p:spPr>
          <a:xfrm>
            <a:off x="1807209" y="2047240"/>
            <a:ext cx="63500" cy="95779"/>
          </a:xfrm>
          <a:prstGeom prst="rect">
            <a:avLst/>
          </a:prstGeom>
          <a:noFill/>
          <a:ln>
            <a:noFill/>
          </a:ln>
        </p:spPr>
      </p:pic>
      <p:sp>
        <p:nvSpPr>
          <p:cNvPr id="562" name="Google Shape;562;p38"/>
          <p:cNvSpPr txBox="1"/>
          <p:nvPr/>
        </p:nvSpPr>
        <p:spPr>
          <a:xfrm>
            <a:off x="135890" y="2870200"/>
            <a:ext cx="836083" cy="153988"/>
          </a:xfrm>
          <a:prstGeom prst="rect">
            <a:avLst/>
          </a:prstGeom>
          <a:solidFill>
            <a:srgbClr val="76B800"/>
          </a:solidFill>
          <a:ln>
            <a:noFill/>
          </a:ln>
        </p:spPr>
        <p:txBody>
          <a:bodyPr anchorCtr="0" anchor="t" bIns="0" lIns="0" spcFirstLastPara="1" rIns="0" wrap="square" tIns="0">
            <a:spAutoFit/>
          </a:bodyPr>
          <a:lstStyle/>
          <a:p>
            <a:pPr indent="0" lvl="0" marL="114300" marR="0" rtl="0" algn="l">
              <a:lnSpc>
                <a:spcPct val="103571"/>
              </a:lnSpc>
              <a:spcBef>
                <a:spcPts val="0"/>
              </a:spcBef>
              <a:spcAft>
                <a:spcPts val="0"/>
              </a:spcAft>
              <a:buNone/>
            </a:pPr>
            <a:r>
              <a:rPr lang="en" sz="1200">
                <a:solidFill>
                  <a:srgbClr val="FFFFFF"/>
                </a:solidFill>
                <a:latin typeface="Trebuchet MS"/>
                <a:ea typeface="Trebuchet MS"/>
                <a:cs typeface="Trebuchet MS"/>
                <a:sym typeface="Trebuchet MS"/>
              </a:rPr>
              <a:t>1x1 conv.</a:t>
            </a:r>
            <a:endParaRPr sz="1200">
              <a:solidFill>
                <a:schemeClr val="dk1"/>
              </a:solidFill>
              <a:latin typeface="Trebuchet MS"/>
              <a:ea typeface="Trebuchet MS"/>
              <a:cs typeface="Trebuchet MS"/>
              <a:sym typeface="Trebuchet MS"/>
            </a:endParaRPr>
          </a:p>
        </p:txBody>
      </p:sp>
      <p:sp>
        <p:nvSpPr>
          <p:cNvPr id="563" name="Google Shape;563;p38"/>
          <p:cNvSpPr txBox="1"/>
          <p:nvPr/>
        </p:nvSpPr>
        <p:spPr>
          <a:xfrm>
            <a:off x="135890" y="2501899"/>
            <a:ext cx="836083" cy="153988"/>
          </a:xfrm>
          <a:prstGeom prst="rect">
            <a:avLst/>
          </a:prstGeom>
          <a:solidFill>
            <a:srgbClr val="76B800"/>
          </a:solidFill>
          <a:ln>
            <a:noFill/>
          </a:ln>
        </p:spPr>
        <p:txBody>
          <a:bodyPr anchorCtr="0" anchor="t" bIns="0" lIns="0" spcFirstLastPara="1" rIns="0" wrap="square" tIns="0">
            <a:spAutoFit/>
          </a:bodyPr>
          <a:lstStyle/>
          <a:p>
            <a:pPr indent="0" lvl="0" marL="0" marR="0" rtl="0" algn="ctr">
              <a:lnSpc>
                <a:spcPct val="103571"/>
              </a:lnSpc>
              <a:spcBef>
                <a:spcPts val="0"/>
              </a:spcBef>
              <a:spcAft>
                <a:spcPts val="0"/>
              </a:spcAft>
              <a:buNone/>
            </a:pPr>
            <a:r>
              <a:rPr lang="en" sz="1200">
                <a:solidFill>
                  <a:srgbClr val="FFFFFF"/>
                </a:solidFill>
                <a:latin typeface="Trebuchet MS"/>
                <a:ea typeface="Trebuchet MS"/>
                <a:cs typeface="Trebuchet MS"/>
                <a:sym typeface="Trebuchet MS"/>
              </a:rPr>
              <a:t>relu</a:t>
            </a:r>
            <a:endParaRPr sz="1200">
              <a:solidFill>
                <a:schemeClr val="dk1"/>
              </a:solidFill>
              <a:latin typeface="Trebuchet MS"/>
              <a:ea typeface="Trebuchet MS"/>
              <a:cs typeface="Trebuchet MS"/>
              <a:sym typeface="Trebuchet MS"/>
            </a:endParaRPr>
          </a:p>
        </p:txBody>
      </p:sp>
      <p:sp>
        <p:nvSpPr>
          <p:cNvPr id="564" name="Google Shape;564;p38"/>
          <p:cNvSpPr txBox="1"/>
          <p:nvPr/>
        </p:nvSpPr>
        <p:spPr>
          <a:xfrm>
            <a:off x="135890" y="2686050"/>
            <a:ext cx="836083" cy="153988"/>
          </a:xfrm>
          <a:prstGeom prst="rect">
            <a:avLst/>
          </a:prstGeom>
          <a:solidFill>
            <a:srgbClr val="76B800"/>
          </a:solidFill>
          <a:ln>
            <a:noFill/>
          </a:ln>
        </p:spPr>
        <p:txBody>
          <a:bodyPr anchorCtr="0" anchor="t" bIns="0" lIns="0" spcFirstLastPara="1" rIns="0" wrap="square" tIns="0">
            <a:spAutoFit/>
          </a:bodyPr>
          <a:lstStyle/>
          <a:p>
            <a:pPr indent="0" lvl="0" marL="0" marR="0" rtl="0" algn="ctr">
              <a:lnSpc>
                <a:spcPct val="103571"/>
              </a:lnSpc>
              <a:spcBef>
                <a:spcPts val="0"/>
              </a:spcBef>
              <a:spcAft>
                <a:spcPts val="0"/>
              </a:spcAft>
              <a:buNone/>
            </a:pPr>
            <a:r>
              <a:rPr lang="en" sz="1200">
                <a:solidFill>
                  <a:srgbClr val="FFFFFF"/>
                </a:solidFill>
                <a:latin typeface="Trebuchet MS"/>
                <a:ea typeface="Trebuchet MS"/>
                <a:cs typeface="Trebuchet MS"/>
                <a:sym typeface="Trebuchet MS"/>
              </a:rPr>
              <a:t>bias</a:t>
            </a:r>
            <a:endParaRPr sz="1200">
              <a:solidFill>
                <a:schemeClr val="dk1"/>
              </a:solidFill>
              <a:latin typeface="Trebuchet MS"/>
              <a:ea typeface="Trebuchet MS"/>
              <a:cs typeface="Trebuchet MS"/>
              <a:sym typeface="Trebuchet MS"/>
            </a:endParaRPr>
          </a:p>
        </p:txBody>
      </p:sp>
      <p:sp>
        <p:nvSpPr>
          <p:cNvPr id="565" name="Google Shape;565;p38"/>
          <p:cNvSpPr/>
          <p:nvPr/>
        </p:nvSpPr>
        <p:spPr>
          <a:xfrm>
            <a:off x="553719" y="2839720"/>
            <a:ext cx="529" cy="31221"/>
          </a:xfrm>
          <a:custGeom>
            <a:rect b="b" l="l" r="r" t="t"/>
            <a:pathLst>
              <a:path extrusionOk="0" h="37464" w="634">
                <a:moveTo>
                  <a:pt x="190" y="-4572"/>
                </a:moveTo>
                <a:lnTo>
                  <a:pt x="190" y="41910"/>
                </a:lnTo>
              </a:path>
            </a:pathLst>
          </a:custGeom>
          <a:noFill/>
          <a:ln cap="flat" cmpd="sng" w="9525">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66" name="Google Shape;566;p38"/>
          <p:cNvSpPr/>
          <p:nvPr/>
        </p:nvSpPr>
        <p:spPr>
          <a:xfrm>
            <a:off x="554989" y="2655569"/>
            <a:ext cx="0" cy="31221"/>
          </a:xfrm>
          <a:custGeom>
            <a:rect b="b" l="l" r="r" t="t"/>
            <a:pathLst>
              <a:path extrusionOk="0" h="37464" w="120000">
                <a:moveTo>
                  <a:pt x="0" y="0"/>
                </a:moveTo>
                <a:lnTo>
                  <a:pt x="0" y="37338"/>
                </a:lnTo>
              </a:path>
            </a:pathLst>
          </a:custGeom>
          <a:noFill/>
          <a:ln cap="flat" cmpd="sng" w="9525">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67" name="Google Shape;567;p38"/>
          <p:cNvSpPr/>
          <p:nvPr/>
        </p:nvSpPr>
        <p:spPr>
          <a:xfrm>
            <a:off x="1545589" y="2604769"/>
            <a:ext cx="0" cy="31221"/>
          </a:xfrm>
          <a:custGeom>
            <a:rect b="b" l="l" r="r" t="t"/>
            <a:pathLst>
              <a:path extrusionOk="0" h="37464" w="120000">
                <a:moveTo>
                  <a:pt x="0" y="0"/>
                </a:moveTo>
                <a:lnTo>
                  <a:pt x="0" y="37337"/>
                </a:lnTo>
              </a:path>
            </a:pathLst>
          </a:custGeom>
          <a:noFill/>
          <a:ln cap="flat" cmpd="sng" w="9525">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68" name="Google Shape;568;p38"/>
          <p:cNvSpPr/>
          <p:nvPr/>
        </p:nvSpPr>
        <p:spPr>
          <a:xfrm>
            <a:off x="1545589" y="2788919"/>
            <a:ext cx="1588" cy="31221"/>
          </a:xfrm>
          <a:custGeom>
            <a:rect b="b" l="l" r="r" t="t"/>
            <a:pathLst>
              <a:path extrusionOk="0" h="37464" w="1905">
                <a:moveTo>
                  <a:pt x="889" y="-4571"/>
                </a:moveTo>
                <a:lnTo>
                  <a:pt x="889" y="41910"/>
                </a:lnTo>
              </a:path>
            </a:pathLst>
          </a:custGeom>
          <a:noFill/>
          <a:ln cap="flat" cmpd="sng" w="10900">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69" name="Google Shape;569;p38"/>
          <p:cNvSpPr txBox="1"/>
          <p:nvPr/>
        </p:nvSpPr>
        <p:spPr>
          <a:xfrm>
            <a:off x="2255519" y="2819399"/>
            <a:ext cx="836083" cy="153988"/>
          </a:xfrm>
          <a:prstGeom prst="rect">
            <a:avLst/>
          </a:prstGeom>
          <a:solidFill>
            <a:srgbClr val="76B800"/>
          </a:solidFill>
          <a:ln>
            <a:noFill/>
          </a:ln>
        </p:spPr>
        <p:txBody>
          <a:bodyPr anchorCtr="0" anchor="t" bIns="0" lIns="0" spcFirstLastPara="1" rIns="0" wrap="square" tIns="0">
            <a:spAutoFit/>
          </a:bodyPr>
          <a:lstStyle/>
          <a:p>
            <a:pPr indent="0" lvl="0" marL="114300" marR="0" rtl="0" algn="l">
              <a:lnSpc>
                <a:spcPct val="103571"/>
              </a:lnSpc>
              <a:spcBef>
                <a:spcPts val="0"/>
              </a:spcBef>
              <a:spcAft>
                <a:spcPts val="0"/>
              </a:spcAft>
              <a:buNone/>
            </a:pPr>
            <a:r>
              <a:rPr lang="en" sz="1200">
                <a:solidFill>
                  <a:srgbClr val="FFFFFF"/>
                </a:solidFill>
                <a:latin typeface="Trebuchet MS"/>
                <a:ea typeface="Trebuchet MS"/>
                <a:cs typeface="Trebuchet MS"/>
                <a:sym typeface="Trebuchet MS"/>
              </a:rPr>
              <a:t>5x5 conv.</a:t>
            </a:r>
            <a:endParaRPr sz="1200">
              <a:solidFill>
                <a:schemeClr val="dk1"/>
              </a:solidFill>
              <a:latin typeface="Trebuchet MS"/>
              <a:ea typeface="Trebuchet MS"/>
              <a:cs typeface="Trebuchet MS"/>
              <a:sym typeface="Trebuchet MS"/>
            </a:endParaRPr>
          </a:p>
        </p:txBody>
      </p:sp>
      <p:sp>
        <p:nvSpPr>
          <p:cNvPr id="570" name="Google Shape;570;p38"/>
          <p:cNvSpPr txBox="1"/>
          <p:nvPr/>
        </p:nvSpPr>
        <p:spPr>
          <a:xfrm>
            <a:off x="2255519" y="2451100"/>
            <a:ext cx="836083" cy="153988"/>
          </a:xfrm>
          <a:prstGeom prst="rect">
            <a:avLst/>
          </a:prstGeom>
          <a:solidFill>
            <a:srgbClr val="76B800"/>
          </a:solidFill>
          <a:ln>
            <a:noFill/>
          </a:ln>
        </p:spPr>
        <p:txBody>
          <a:bodyPr anchorCtr="0" anchor="t" bIns="0" lIns="0" spcFirstLastPara="1" rIns="0" wrap="square" tIns="0">
            <a:spAutoFit/>
          </a:bodyPr>
          <a:lstStyle/>
          <a:p>
            <a:pPr indent="0" lvl="0" marL="0" marR="0" rtl="0" algn="ctr">
              <a:lnSpc>
                <a:spcPct val="103571"/>
              </a:lnSpc>
              <a:spcBef>
                <a:spcPts val="0"/>
              </a:spcBef>
              <a:spcAft>
                <a:spcPts val="0"/>
              </a:spcAft>
              <a:buNone/>
            </a:pPr>
            <a:r>
              <a:rPr lang="en" sz="1200">
                <a:solidFill>
                  <a:srgbClr val="FFFFFF"/>
                </a:solidFill>
                <a:latin typeface="Trebuchet MS"/>
                <a:ea typeface="Trebuchet MS"/>
                <a:cs typeface="Trebuchet MS"/>
                <a:sym typeface="Trebuchet MS"/>
              </a:rPr>
              <a:t>relu</a:t>
            </a:r>
            <a:endParaRPr sz="1200">
              <a:solidFill>
                <a:schemeClr val="dk1"/>
              </a:solidFill>
              <a:latin typeface="Trebuchet MS"/>
              <a:ea typeface="Trebuchet MS"/>
              <a:cs typeface="Trebuchet MS"/>
              <a:sym typeface="Trebuchet MS"/>
            </a:endParaRPr>
          </a:p>
        </p:txBody>
      </p:sp>
      <p:sp>
        <p:nvSpPr>
          <p:cNvPr id="571" name="Google Shape;571;p38"/>
          <p:cNvSpPr txBox="1"/>
          <p:nvPr/>
        </p:nvSpPr>
        <p:spPr>
          <a:xfrm>
            <a:off x="2255519" y="2635250"/>
            <a:ext cx="836083" cy="153988"/>
          </a:xfrm>
          <a:prstGeom prst="rect">
            <a:avLst/>
          </a:prstGeom>
          <a:solidFill>
            <a:srgbClr val="76B800"/>
          </a:solidFill>
          <a:ln>
            <a:noFill/>
          </a:ln>
        </p:spPr>
        <p:txBody>
          <a:bodyPr anchorCtr="0" anchor="t" bIns="0" lIns="0" spcFirstLastPara="1" rIns="0" wrap="square" tIns="0">
            <a:spAutoFit/>
          </a:bodyPr>
          <a:lstStyle/>
          <a:p>
            <a:pPr indent="0" lvl="0" marL="0" marR="0" rtl="0" algn="ctr">
              <a:lnSpc>
                <a:spcPct val="103571"/>
              </a:lnSpc>
              <a:spcBef>
                <a:spcPts val="0"/>
              </a:spcBef>
              <a:spcAft>
                <a:spcPts val="0"/>
              </a:spcAft>
              <a:buNone/>
            </a:pPr>
            <a:r>
              <a:rPr lang="en" sz="1200">
                <a:solidFill>
                  <a:srgbClr val="FFFFFF"/>
                </a:solidFill>
                <a:latin typeface="Trebuchet MS"/>
                <a:ea typeface="Trebuchet MS"/>
                <a:cs typeface="Trebuchet MS"/>
                <a:sym typeface="Trebuchet MS"/>
              </a:rPr>
              <a:t>bias</a:t>
            </a:r>
            <a:endParaRPr sz="1200">
              <a:solidFill>
                <a:schemeClr val="dk1"/>
              </a:solidFill>
              <a:latin typeface="Trebuchet MS"/>
              <a:ea typeface="Trebuchet MS"/>
              <a:cs typeface="Trebuchet MS"/>
              <a:sym typeface="Trebuchet MS"/>
            </a:endParaRPr>
          </a:p>
        </p:txBody>
      </p:sp>
      <p:sp>
        <p:nvSpPr>
          <p:cNvPr id="572" name="Google Shape;572;p38"/>
          <p:cNvSpPr/>
          <p:nvPr/>
        </p:nvSpPr>
        <p:spPr>
          <a:xfrm>
            <a:off x="2670810" y="2788919"/>
            <a:ext cx="2117" cy="31221"/>
          </a:xfrm>
          <a:custGeom>
            <a:rect b="b" l="l" r="r" t="t"/>
            <a:pathLst>
              <a:path extrusionOk="0" h="37464" w="2539">
                <a:moveTo>
                  <a:pt x="1079" y="-4571"/>
                </a:moveTo>
                <a:lnTo>
                  <a:pt x="1079" y="41910"/>
                </a:lnTo>
              </a:path>
            </a:pathLst>
          </a:custGeom>
          <a:noFill/>
          <a:ln cap="flat" cmpd="sng" w="11300">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73" name="Google Shape;573;p38"/>
          <p:cNvSpPr/>
          <p:nvPr/>
        </p:nvSpPr>
        <p:spPr>
          <a:xfrm>
            <a:off x="2670810" y="2604769"/>
            <a:ext cx="1100138" cy="31221"/>
          </a:xfrm>
          <a:custGeom>
            <a:rect b="b" l="l" r="r" t="t"/>
            <a:pathLst>
              <a:path extrusionOk="0" h="37464" w="1320164">
                <a:moveTo>
                  <a:pt x="0" y="0"/>
                </a:moveTo>
                <a:lnTo>
                  <a:pt x="0" y="37337"/>
                </a:lnTo>
              </a:path>
              <a:path extrusionOk="0" h="37464" w="1320164">
                <a:moveTo>
                  <a:pt x="1319783" y="0"/>
                </a:moveTo>
                <a:lnTo>
                  <a:pt x="1319783" y="37337"/>
                </a:lnTo>
              </a:path>
            </a:pathLst>
          </a:custGeom>
          <a:noFill/>
          <a:ln cap="flat" cmpd="sng" w="9525">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74" name="Google Shape;574;p38"/>
          <p:cNvSpPr/>
          <p:nvPr/>
        </p:nvSpPr>
        <p:spPr>
          <a:xfrm>
            <a:off x="3770629" y="2788919"/>
            <a:ext cx="1058" cy="31221"/>
          </a:xfrm>
          <a:custGeom>
            <a:rect b="b" l="l" r="r" t="t"/>
            <a:pathLst>
              <a:path extrusionOk="0" h="37464" w="1270">
                <a:moveTo>
                  <a:pt x="508" y="-4571"/>
                </a:moveTo>
                <a:lnTo>
                  <a:pt x="508" y="41910"/>
                </a:lnTo>
              </a:path>
            </a:pathLst>
          </a:custGeom>
          <a:noFill/>
          <a:ln cap="flat" cmpd="sng" w="10150">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nvGrpSpPr>
          <p:cNvPr id="575" name="Google Shape;575;p38"/>
          <p:cNvGrpSpPr/>
          <p:nvPr/>
        </p:nvGrpSpPr>
        <p:grpSpPr>
          <a:xfrm>
            <a:off x="2641600" y="2973070"/>
            <a:ext cx="63500" cy="498898"/>
            <a:chOff x="3169920" y="3567684"/>
            <a:chExt cx="76200" cy="598678"/>
          </a:xfrm>
        </p:grpSpPr>
        <p:sp>
          <p:nvSpPr>
            <p:cNvPr id="576" name="Google Shape;576;p38"/>
            <p:cNvSpPr/>
            <p:nvPr/>
          </p:nvSpPr>
          <p:spPr>
            <a:xfrm>
              <a:off x="3208020" y="3906012"/>
              <a:ext cx="0" cy="260350"/>
            </a:xfrm>
            <a:custGeom>
              <a:rect b="b" l="l" r="r" t="t"/>
              <a:pathLst>
                <a:path extrusionOk="0" h="260350" w="120000">
                  <a:moveTo>
                    <a:pt x="0" y="0"/>
                  </a:moveTo>
                  <a:lnTo>
                    <a:pt x="0" y="37337"/>
                  </a:lnTo>
                </a:path>
                <a:path extrusionOk="0" h="260350" w="120000">
                  <a:moveTo>
                    <a:pt x="0" y="222504"/>
                  </a:moveTo>
                  <a:lnTo>
                    <a:pt x="0" y="259842"/>
                  </a:lnTo>
                </a:path>
              </a:pathLst>
            </a:custGeom>
            <a:noFill/>
            <a:ln cap="flat" cmpd="sng" w="9525">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577" name="Google Shape;577;p38"/>
            <p:cNvPicPr preferRelativeResize="0"/>
            <p:nvPr/>
          </p:nvPicPr>
          <p:blipFill rotWithShape="1">
            <a:blip r:embed="rId8">
              <a:alphaModFix/>
            </a:blip>
            <a:srcRect b="0" l="0" r="0" t="0"/>
            <a:stretch/>
          </p:blipFill>
          <p:spPr>
            <a:xfrm>
              <a:off x="3169920" y="3567684"/>
              <a:ext cx="76200" cy="155448"/>
            </a:xfrm>
            <a:prstGeom prst="rect">
              <a:avLst/>
            </a:prstGeom>
            <a:noFill/>
            <a:ln>
              <a:noFill/>
            </a:ln>
          </p:spPr>
        </p:pic>
      </p:grpSp>
      <p:sp>
        <p:nvSpPr>
          <p:cNvPr id="578" name="Google Shape;578;p38"/>
          <p:cNvSpPr txBox="1"/>
          <p:nvPr>
            <p:ph type="title"/>
          </p:nvPr>
        </p:nvSpPr>
        <p:spPr>
          <a:xfrm>
            <a:off x="988398" y="317881"/>
            <a:ext cx="4474104" cy="478896"/>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LAYER &amp; TENSOR FUSION</a:t>
            </a:r>
            <a:endParaRPr sz="3000"/>
          </a:p>
        </p:txBody>
      </p:sp>
      <p:pic>
        <p:nvPicPr>
          <p:cNvPr id="579" name="Google Shape;579;p38"/>
          <p:cNvPicPr preferRelativeResize="0"/>
          <p:nvPr/>
        </p:nvPicPr>
        <p:blipFill rotWithShape="1">
          <a:blip r:embed="rId9">
            <a:alphaModFix/>
          </a:blip>
          <a:srcRect b="0" l="0" r="0" t="0"/>
          <a:stretch/>
        </p:blipFill>
        <p:spPr>
          <a:xfrm>
            <a:off x="5764529" y="1962149"/>
            <a:ext cx="3060700" cy="2123440"/>
          </a:xfrm>
          <a:prstGeom prst="rect">
            <a:avLst/>
          </a:prstGeom>
          <a:noFill/>
          <a:ln>
            <a:noFill/>
          </a:ln>
        </p:spPr>
      </p:pic>
      <p:sp>
        <p:nvSpPr>
          <p:cNvPr id="580" name="Google Shape;580;p38"/>
          <p:cNvSpPr txBox="1"/>
          <p:nvPr/>
        </p:nvSpPr>
        <p:spPr>
          <a:xfrm>
            <a:off x="8094557" y="3297977"/>
            <a:ext cx="627063"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max pool</a:t>
            </a:r>
            <a:endParaRPr sz="1200">
              <a:solidFill>
                <a:schemeClr val="dk1"/>
              </a:solidFill>
              <a:latin typeface="Trebuchet MS"/>
              <a:ea typeface="Trebuchet MS"/>
              <a:cs typeface="Trebuchet MS"/>
              <a:sym typeface="Trebuchet MS"/>
            </a:endParaRPr>
          </a:p>
        </p:txBody>
      </p:sp>
      <p:sp>
        <p:nvSpPr>
          <p:cNvPr id="581" name="Google Shape;581;p38"/>
          <p:cNvSpPr txBox="1"/>
          <p:nvPr/>
        </p:nvSpPr>
        <p:spPr>
          <a:xfrm>
            <a:off x="6478376" y="3892655"/>
            <a:ext cx="367242"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input</a:t>
            </a:r>
            <a:endParaRPr sz="1200">
              <a:solidFill>
                <a:schemeClr val="dk1"/>
              </a:solidFill>
              <a:latin typeface="Trebuchet MS"/>
              <a:ea typeface="Trebuchet MS"/>
              <a:cs typeface="Trebuchet MS"/>
              <a:sym typeface="Trebuchet MS"/>
            </a:endParaRPr>
          </a:p>
        </p:txBody>
      </p:sp>
      <p:sp>
        <p:nvSpPr>
          <p:cNvPr id="582" name="Google Shape;582;p38"/>
          <p:cNvSpPr txBox="1"/>
          <p:nvPr/>
        </p:nvSpPr>
        <p:spPr>
          <a:xfrm>
            <a:off x="5904865" y="2718434"/>
            <a:ext cx="556154"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3x3 CBR</a:t>
            </a:r>
            <a:endParaRPr sz="1200">
              <a:solidFill>
                <a:schemeClr val="dk1"/>
              </a:solidFill>
              <a:latin typeface="Trebuchet MS"/>
              <a:ea typeface="Trebuchet MS"/>
              <a:cs typeface="Trebuchet MS"/>
              <a:sym typeface="Trebuchet MS"/>
            </a:endParaRPr>
          </a:p>
        </p:txBody>
      </p:sp>
      <p:sp>
        <p:nvSpPr>
          <p:cNvPr id="583" name="Google Shape;583;p38"/>
          <p:cNvSpPr txBox="1"/>
          <p:nvPr/>
        </p:nvSpPr>
        <p:spPr>
          <a:xfrm>
            <a:off x="7031777" y="2715366"/>
            <a:ext cx="556154"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5x5 CBR</a:t>
            </a:r>
            <a:endParaRPr sz="1200">
              <a:solidFill>
                <a:schemeClr val="dk1"/>
              </a:solidFill>
              <a:latin typeface="Trebuchet MS"/>
              <a:ea typeface="Trebuchet MS"/>
              <a:cs typeface="Trebuchet MS"/>
              <a:sym typeface="Trebuchet MS"/>
            </a:endParaRPr>
          </a:p>
        </p:txBody>
      </p:sp>
      <p:sp>
        <p:nvSpPr>
          <p:cNvPr id="584" name="Google Shape;584;p38"/>
          <p:cNvSpPr txBox="1"/>
          <p:nvPr/>
        </p:nvSpPr>
        <p:spPr>
          <a:xfrm>
            <a:off x="8128634" y="2705735"/>
            <a:ext cx="556154"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1x1 CBR</a:t>
            </a:r>
            <a:endParaRPr sz="1200">
              <a:solidFill>
                <a:schemeClr val="dk1"/>
              </a:solidFill>
              <a:latin typeface="Trebuchet MS"/>
              <a:ea typeface="Trebuchet MS"/>
              <a:cs typeface="Trebuchet MS"/>
              <a:sym typeface="Trebuchet MS"/>
            </a:endParaRPr>
          </a:p>
        </p:txBody>
      </p:sp>
      <p:sp>
        <p:nvSpPr>
          <p:cNvPr id="585" name="Google Shape;585;p38"/>
          <p:cNvSpPr txBox="1"/>
          <p:nvPr/>
        </p:nvSpPr>
        <p:spPr>
          <a:xfrm>
            <a:off x="4772659" y="3200399"/>
            <a:ext cx="2954337" cy="520700"/>
          </a:xfrm>
          <a:prstGeom prst="rect">
            <a:avLst/>
          </a:prstGeom>
          <a:solidFill>
            <a:srgbClr val="76B800"/>
          </a:solidFill>
          <a:ln>
            <a:noFill/>
          </a:ln>
        </p:spPr>
        <p:txBody>
          <a:bodyPr anchorCtr="0" anchor="t" bIns="0" lIns="0" spcFirstLastPara="1" rIns="0" wrap="square" tIns="3175">
            <a:spAutoFit/>
          </a:bodyPr>
          <a:lstStyle/>
          <a:p>
            <a:pPr indent="0" lvl="0" marL="0" marR="0" rtl="0" algn="l">
              <a:lnSpc>
                <a:spcPct val="100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sz="1200">
                <a:solidFill>
                  <a:srgbClr val="FFFFFF"/>
                </a:solidFill>
                <a:latin typeface="Trebuchet MS"/>
                <a:ea typeface="Trebuchet MS"/>
                <a:cs typeface="Trebuchet MS"/>
                <a:sym typeface="Trebuchet MS"/>
              </a:rPr>
              <a:t>1x1 CBR</a:t>
            </a:r>
            <a:endParaRPr sz="1200">
              <a:solidFill>
                <a:schemeClr val="dk1"/>
              </a:solidFill>
              <a:latin typeface="Trebuchet MS"/>
              <a:ea typeface="Trebuchet MS"/>
              <a:cs typeface="Trebuchet MS"/>
              <a:sym typeface="Trebuchet MS"/>
            </a:endParaRPr>
          </a:p>
        </p:txBody>
      </p:sp>
      <p:sp>
        <p:nvSpPr>
          <p:cNvPr id="586" name="Google Shape;586;p38"/>
          <p:cNvSpPr/>
          <p:nvPr/>
        </p:nvSpPr>
        <p:spPr>
          <a:xfrm>
            <a:off x="5037349" y="2023321"/>
            <a:ext cx="2271713" cy="1177925"/>
          </a:xfrm>
          <a:custGeom>
            <a:rect b="b" l="l" r="r" t="t"/>
            <a:pathLst>
              <a:path extrusionOk="0" h="1413510" w="2726054">
                <a:moveTo>
                  <a:pt x="2725674" y="1267714"/>
                </a:moveTo>
                <a:lnTo>
                  <a:pt x="2640711" y="1262634"/>
                </a:lnTo>
                <a:lnTo>
                  <a:pt x="2652661" y="1290599"/>
                </a:lnTo>
                <a:lnTo>
                  <a:pt x="2641219" y="1294130"/>
                </a:lnTo>
                <a:lnTo>
                  <a:pt x="2588768" y="1302893"/>
                </a:lnTo>
                <a:lnTo>
                  <a:pt x="2548255" y="1308354"/>
                </a:lnTo>
                <a:lnTo>
                  <a:pt x="2503678" y="1313434"/>
                </a:lnTo>
                <a:lnTo>
                  <a:pt x="2455672" y="1318006"/>
                </a:lnTo>
                <a:lnTo>
                  <a:pt x="2378075" y="1323975"/>
                </a:lnTo>
                <a:lnTo>
                  <a:pt x="2266696" y="1329817"/>
                </a:lnTo>
                <a:lnTo>
                  <a:pt x="2208657" y="1331722"/>
                </a:lnTo>
                <a:lnTo>
                  <a:pt x="2149729" y="1332992"/>
                </a:lnTo>
                <a:lnTo>
                  <a:pt x="2030603" y="1333754"/>
                </a:lnTo>
                <a:lnTo>
                  <a:pt x="1971548" y="1335024"/>
                </a:lnTo>
                <a:lnTo>
                  <a:pt x="1913255" y="1336929"/>
                </a:lnTo>
                <a:lnTo>
                  <a:pt x="1856613" y="1339596"/>
                </a:lnTo>
                <a:lnTo>
                  <a:pt x="1801622" y="1342771"/>
                </a:lnTo>
                <a:lnTo>
                  <a:pt x="1749044" y="1346581"/>
                </a:lnTo>
                <a:lnTo>
                  <a:pt x="1699260" y="1351026"/>
                </a:lnTo>
                <a:lnTo>
                  <a:pt x="1652651" y="1355852"/>
                </a:lnTo>
                <a:lnTo>
                  <a:pt x="1609725" y="1361186"/>
                </a:lnTo>
                <a:lnTo>
                  <a:pt x="1570990" y="1366774"/>
                </a:lnTo>
                <a:lnTo>
                  <a:pt x="1521714" y="1375918"/>
                </a:lnTo>
                <a:lnTo>
                  <a:pt x="1484122" y="1385697"/>
                </a:lnTo>
                <a:lnTo>
                  <a:pt x="1459865" y="1395984"/>
                </a:lnTo>
                <a:lnTo>
                  <a:pt x="1459357" y="1396238"/>
                </a:lnTo>
                <a:lnTo>
                  <a:pt x="1459103" y="1396492"/>
                </a:lnTo>
                <a:lnTo>
                  <a:pt x="1455928" y="1398854"/>
                </a:lnTo>
                <a:lnTo>
                  <a:pt x="1455293" y="1397889"/>
                </a:lnTo>
                <a:lnTo>
                  <a:pt x="1454912" y="1397508"/>
                </a:lnTo>
                <a:lnTo>
                  <a:pt x="1449832" y="1392936"/>
                </a:lnTo>
                <a:lnTo>
                  <a:pt x="1449578" y="1392682"/>
                </a:lnTo>
                <a:lnTo>
                  <a:pt x="1449324" y="1392555"/>
                </a:lnTo>
                <a:lnTo>
                  <a:pt x="1408811" y="1373505"/>
                </a:lnTo>
                <a:lnTo>
                  <a:pt x="1361186" y="1360297"/>
                </a:lnTo>
                <a:lnTo>
                  <a:pt x="1322451" y="1352042"/>
                </a:lnTo>
                <a:lnTo>
                  <a:pt x="1278255" y="1344168"/>
                </a:lnTo>
                <a:lnTo>
                  <a:pt x="1203325" y="1333373"/>
                </a:lnTo>
                <a:lnTo>
                  <a:pt x="1148334" y="1327023"/>
                </a:lnTo>
                <a:lnTo>
                  <a:pt x="1059434" y="1318768"/>
                </a:lnTo>
                <a:lnTo>
                  <a:pt x="996823" y="1314323"/>
                </a:lnTo>
                <a:lnTo>
                  <a:pt x="932180" y="1310767"/>
                </a:lnTo>
                <a:lnTo>
                  <a:pt x="865886" y="1307973"/>
                </a:lnTo>
                <a:lnTo>
                  <a:pt x="798449" y="1306322"/>
                </a:lnTo>
                <a:lnTo>
                  <a:pt x="730504" y="1305814"/>
                </a:lnTo>
                <a:lnTo>
                  <a:pt x="696722" y="1304798"/>
                </a:lnTo>
                <a:lnTo>
                  <a:pt x="629793" y="1297559"/>
                </a:lnTo>
                <a:lnTo>
                  <a:pt x="563626" y="1283843"/>
                </a:lnTo>
                <a:lnTo>
                  <a:pt x="498729" y="1263650"/>
                </a:lnTo>
                <a:lnTo>
                  <a:pt x="435610" y="1237742"/>
                </a:lnTo>
                <a:lnTo>
                  <a:pt x="374777" y="1206373"/>
                </a:lnTo>
                <a:lnTo>
                  <a:pt x="316992" y="1170305"/>
                </a:lnTo>
                <a:lnTo>
                  <a:pt x="262509" y="1129792"/>
                </a:lnTo>
                <a:lnTo>
                  <a:pt x="211963" y="1085215"/>
                </a:lnTo>
                <a:lnTo>
                  <a:pt x="165989" y="1037336"/>
                </a:lnTo>
                <a:lnTo>
                  <a:pt x="124968" y="986282"/>
                </a:lnTo>
                <a:lnTo>
                  <a:pt x="89662" y="932815"/>
                </a:lnTo>
                <a:lnTo>
                  <a:pt x="60198" y="877316"/>
                </a:lnTo>
                <a:lnTo>
                  <a:pt x="37465" y="820293"/>
                </a:lnTo>
                <a:lnTo>
                  <a:pt x="21717" y="762127"/>
                </a:lnTo>
                <a:lnTo>
                  <a:pt x="13716" y="703453"/>
                </a:lnTo>
                <a:lnTo>
                  <a:pt x="12700" y="673989"/>
                </a:lnTo>
                <a:lnTo>
                  <a:pt x="13081" y="659511"/>
                </a:lnTo>
                <a:lnTo>
                  <a:pt x="19431" y="615696"/>
                </a:lnTo>
                <a:lnTo>
                  <a:pt x="33274" y="572262"/>
                </a:lnTo>
                <a:lnTo>
                  <a:pt x="54102" y="528955"/>
                </a:lnTo>
                <a:lnTo>
                  <a:pt x="81788" y="486156"/>
                </a:lnTo>
                <a:lnTo>
                  <a:pt x="115697" y="444119"/>
                </a:lnTo>
                <a:lnTo>
                  <a:pt x="155702" y="403098"/>
                </a:lnTo>
                <a:lnTo>
                  <a:pt x="185547" y="376301"/>
                </a:lnTo>
                <a:lnTo>
                  <a:pt x="217678" y="350139"/>
                </a:lnTo>
                <a:lnTo>
                  <a:pt x="270383" y="312166"/>
                </a:lnTo>
                <a:lnTo>
                  <a:pt x="308229" y="287655"/>
                </a:lnTo>
                <a:lnTo>
                  <a:pt x="347980" y="264033"/>
                </a:lnTo>
                <a:lnTo>
                  <a:pt x="389636" y="241300"/>
                </a:lnTo>
                <a:lnTo>
                  <a:pt x="433070" y="219329"/>
                </a:lnTo>
                <a:lnTo>
                  <a:pt x="478155" y="198501"/>
                </a:lnTo>
                <a:lnTo>
                  <a:pt x="525005" y="178689"/>
                </a:lnTo>
                <a:lnTo>
                  <a:pt x="573024" y="160020"/>
                </a:lnTo>
                <a:lnTo>
                  <a:pt x="622554" y="142367"/>
                </a:lnTo>
                <a:lnTo>
                  <a:pt x="673354" y="126111"/>
                </a:lnTo>
                <a:lnTo>
                  <a:pt x="725170" y="110998"/>
                </a:lnTo>
                <a:lnTo>
                  <a:pt x="777875" y="97282"/>
                </a:lnTo>
                <a:lnTo>
                  <a:pt x="831596" y="84836"/>
                </a:lnTo>
                <a:lnTo>
                  <a:pt x="886079" y="74041"/>
                </a:lnTo>
                <a:lnTo>
                  <a:pt x="941324" y="64643"/>
                </a:lnTo>
                <a:lnTo>
                  <a:pt x="997077" y="56896"/>
                </a:lnTo>
                <a:lnTo>
                  <a:pt x="1053211" y="50673"/>
                </a:lnTo>
                <a:lnTo>
                  <a:pt x="1109726" y="46228"/>
                </a:lnTo>
                <a:lnTo>
                  <a:pt x="1147165" y="44716"/>
                </a:lnTo>
                <a:lnTo>
                  <a:pt x="1147953" y="76200"/>
                </a:lnTo>
                <a:lnTo>
                  <a:pt x="1223137" y="36195"/>
                </a:lnTo>
                <a:lnTo>
                  <a:pt x="1213116" y="31496"/>
                </a:lnTo>
                <a:lnTo>
                  <a:pt x="1146048" y="0"/>
                </a:lnTo>
                <a:lnTo>
                  <a:pt x="1146848" y="32042"/>
                </a:lnTo>
                <a:lnTo>
                  <a:pt x="1108710" y="33655"/>
                </a:lnTo>
                <a:lnTo>
                  <a:pt x="1051814" y="38100"/>
                </a:lnTo>
                <a:lnTo>
                  <a:pt x="995299" y="44323"/>
                </a:lnTo>
                <a:lnTo>
                  <a:pt x="939165" y="52197"/>
                </a:lnTo>
                <a:lnTo>
                  <a:pt x="883666" y="61595"/>
                </a:lnTo>
                <a:lnTo>
                  <a:pt x="828802" y="72517"/>
                </a:lnTo>
                <a:lnTo>
                  <a:pt x="774700" y="84963"/>
                </a:lnTo>
                <a:lnTo>
                  <a:pt x="721614" y="98806"/>
                </a:lnTo>
                <a:lnTo>
                  <a:pt x="669417" y="114046"/>
                </a:lnTo>
                <a:lnTo>
                  <a:pt x="618236" y="130429"/>
                </a:lnTo>
                <a:lnTo>
                  <a:pt x="568452" y="148082"/>
                </a:lnTo>
                <a:lnTo>
                  <a:pt x="519925" y="167005"/>
                </a:lnTo>
                <a:lnTo>
                  <a:pt x="472821" y="186944"/>
                </a:lnTo>
                <a:lnTo>
                  <a:pt x="427482" y="208026"/>
                </a:lnTo>
                <a:lnTo>
                  <a:pt x="383540" y="230124"/>
                </a:lnTo>
                <a:lnTo>
                  <a:pt x="341503" y="253111"/>
                </a:lnTo>
                <a:lnTo>
                  <a:pt x="301244" y="276987"/>
                </a:lnTo>
                <a:lnTo>
                  <a:pt x="263017" y="301752"/>
                </a:lnTo>
                <a:lnTo>
                  <a:pt x="227076" y="327152"/>
                </a:lnTo>
                <a:lnTo>
                  <a:pt x="193294" y="353441"/>
                </a:lnTo>
                <a:lnTo>
                  <a:pt x="161671" y="380238"/>
                </a:lnTo>
                <a:lnTo>
                  <a:pt x="132588" y="407797"/>
                </a:lnTo>
                <a:lnTo>
                  <a:pt x="106045" y="435864"/>
                </a:lnTo>
                <a:lnTo>
                  <a:pt x="71247" y="478917"/>
                </a:lnTo>
                <a:lnTo>
                  <a:pt x="42926" y="522986"/>
                </a:lnTo>
                <a:lnTo>
                  <a:pt x="21463" y="567817"/>
                </a:lnTo>
                <a:lnTo>
                  <a:pt x="7112" y="613283"/>
                </a:lnTo>
                <a:lnTo>
                  <a:pt x="508" y="659003"/>
                </a:lnTo>
                <a:lnTo>
                  <a:pt x="0" y="674497"/>
                </a:lnTo>
                <a:lnTo>
                  <a:pt x="1016" y="704723"/>
                </a:lnTo>
                <a:lnTo>
                  <a:pt x="9398" y="765175"/>
                </a:lnTo>
                <a:lnTo>
                  <a:pt x="25527" y="824738"/>
                </a:lnTo>
                <a:lnTo>
                  <a:pt x="48768" y="882904"/>
                </a:lnTo>
                <a:lnTo>
                  <a:pt x="78867" y="939673"/>
                </a:lnTo>
                <a:lnTo>
                  <a:pt x="114935" y="994029"/>
                </a:lnTo>
                <a:lnTo>
                  <a:pt x="156591" y="1045845"/>
                </a:lnTo>
                <a:lnTo>
                  <a:pt x="203327" y="1094613"/>
                </a:lnTo>
                <a:lnTo>
                  <a:pt x="254762" y="1139698"/>
                </a:lnTo>
                <a:lnTo>
                  <a:pt x="310007" y="1180973"/>
                </a:lnTo>
                <a:lnTo>
                  <a:pt x="368808" y="1217549"/>
                </a:lnTo>
                <a:lnTo>
                  <a:pt x="430530" y="1249299"/>
                </a:lnTo>
                <a:lnTo>
                  <a:pt x="494652" y="1275588"/>
                </a:lnTo>
                <a:lnTo>
                  <a:pt x="560705" y="1296162"/>
                </a:lnTo>
                <a:lnTo>
                  <a:pt x="628142" y="1310259"/>
                </a:lnTo>
                <a:lnTo>
                  <a:pt x="696468" y="1317498"/>
                </a:lnTo>
                <a:lnTo>
                  <a:pt x="798195" y="1319022"/>
                </a:lnTo>
                <a:lnTo>
                  <a:pt x="865251" y="1320673"/>
                </a:lnTo>
                <a:lnTo>
                  <a:pt x="931545" y="1323340"/>
                </a:lnTo>
                <a:lnTo>
                  <a:pt x="1027430" y="1329055"/>
                </a:lnTo>
                <a:lnTo>
                  <a:pt x="1088644" y="1334008"/>
                </a:lnTo>
                <a:lnTo>
                  <a:pt x="1146937" y="1339596"/>
                </a:lnTo>
                <a:lnTo>
                  <a:pt x="1227582" y="1349375"/>
                </a:lnTo>
                <a:lnTo>
                  <a:pt x="1276096" y="1356741"/>
                </a:lnTo>
                <a:lnTo>
                  <a:pt x="1319911" y="1364361"/>
                </a:lnTo>
                <a:lnTo>
                  <a:pt x="1358265" y="1372616"/>
                </a:lnTo>
                <a:lnTo>
                  <a:pt x="1404493" y="1385443"/>
                </a:lnTo>
                <a:lnTo>
                  <a:pt x="1441818" y="1402803"/>
                </a:lnTo>
                <a:lnTo>
                  <a:pt x="1448562" y="1412875"/>
                </a:lnTo>
                <a:lnTo>
                  <a:pt x="1454518" y="1411605"/>
                </a:lnTo>
                <a:lnTo>
                  <a:pt x="1460881" y="1413383"/>
                </a:lnTo>
                <a:lnTo>
                  <a:pt x="1461223" y="1412240"/>
                </a:lnTo>
                <a:lnTo>
                  <a:pt x="1461541" y="1411224"/>
                </a:lnTo>
                <a:lnTo>
                  <a:pt x="1462430" y="1410081"/>
                </a:lnTo>
                <a:lnTo>
                  <a:pt x="1462532" y="1409954"/>
                </a:lnTo>
                <a:lnTo>
                  <a:pt x="1463014" y="1409331"/>
                </a:lnTo>
                <a:lnTo>
                  <a:pt x="1498854" y="1394460"/>
                </a:lnTo>
                <a:lnTo>
                  <a:pt x="1539494" y="1385189"/>
                </a:lnTo>
                <a:lnTo>
                  <a:pt x="1591818" y="1376426"/>
                </a:lnTo>
                <a:lnTo>
                  <a:pt x="1632331" y="1371092"/>
                </a:lnTo>
                <a:lnTo>
                  <a:pt x="1676781" y="1366012"/>
                </a:lnTo>
                <a:lnTo>
                  <a:pt x="1750060" y="1359281"/>
                </a:lnTo>
                <a:lnTo>
                  <a:pt x="1857248" y="1352296"/>
                </a:lnTo>
                <a:lnTo>
                  <a:pt x="1913890" y="1349629"/>
                </a:lnTo>
                <a:lnTo>
                  <a:pt x="1972056" y="1347724"/>
                </a:lnTo>
                <a:lnTo>
                  <a:pt x="2030857" y="1346454"/>
                </a:lnTo>
                <a:lnTo>
                  <a:pt x="2149856" y="1345692"/>
                </a:lnTo>
                <a:lnTo>
                  <a:pt x="2208911" y="1344422"/>
                </a:lnTo>
                <a:lnTo>
                  <a:pt x="2267077" y="1342517"/>
                </a:lnTo>
                <a:lnTo>
                  <a:pt x="2351659" y="1338326"/>
                </a:lnTo>
                <a:lnTo>
                  <a:pt x="2431542" y="1332738"/>
                </a:lnTo>
                <a:lnTo>
                  <a:pt x="2481326" y="1328420"/>
                </a:lnTo>
                <a:lnTo>
                  <a:pt x="2527808" y="1323594"/>
                </a:lnTo>
                <a:lnTo>
                  <a:pt x="2570734" y="1318260"/>
                </a:lnTo>
                <a:lnTo>
                  <a:pt x="2609469" y="1312545"/>
                </a:lnTo>
                <a:lnTo>
                  <a:pt x="2657665" y="1302308"/>
                </a:lnTo>
                <a:lnTo>
                  <a:pt x="2670683" y="1332738"/>
                </a:lnTo>
                <a:lnTo>
                  <a:pt x="2709659" y="1286637"/>
                </a:lnTo>
                <a:lnTo>
                  <a:pt x="2725674" y="1267714"/>
                </a:lnTo>
                <a:close/>
              </a:path>
            </a:pathLst>
          </a:custGeom>
          <a:solidFill>
            <a:srgbClr val="5050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87" name="Google Shape;587;p38"/>
          <p:cNvSpPr txBox="1"/>
          <p:nvPr/>
        </p:nvSpPr>
        <p:spPr>
          <a:xfrm>
            <a:off x="5076295" y="1418167"/>
            <a:ext cx="3357033" cy="731308"/>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2000">
                <a:solidFill>
                  <a:srgbClr val="76B800"/>
                </a:solidFill>
                <a:latin typeface="Trebuchet MS"/>
                <a:ea typeface="Trebuchet MS"/>
                <a:cs typeface="Trebuchet MS"/>
                <a:sym typeface="Trebuchet MS"/>
              </a:rPr>
              <a:t>TensorRT Optimized Network</a:t>
            </a:r>
            <a:endParaRPr sz="2000">
              <a:solidFill>
                <a:schemeClr val="dk1"/>
              </a:solidFill>
              <a:latin typeface="Trebuchet MS"/>
              <a:ea typeface="Trebuchet MS"/>
              <a:cs typeface="Trebuchet MS"/>
              <a:sym typeface="Trebuchet MS"/>
            </a:endParaRPr>
          </a:p>
          <a:p>
            <a:pPr indent="0" lvl="0" marL="1054100" marR="0" rtl="0" algn="l">
              <a:lnSpc>
                <a:spcPct val="100000"/>
              </a:lnSpc>
              <a:spcBef>
                <a:spcPts val="1800"/>
              </a:spcBef>
              <a:spcAft>
                <a:spcPts val="0"/>
              </a:spcAft>
              <a:buNone/>
            </a:pPr>
            <a:r>
              <a:rPr lang="en" sz="1200">
                <a:solidFill>
                  <a:srgbClr val="FFFFFF"/>
                </a:solidFill>
                <a:latin typeface="Trebuchet MS"/>
                <a:ea typeface="Trebuchet MS"/>
                <a:cs typeface="Trebuchet MS"/>
                <a:sym typeface="Trebuchet MS"/>
              </a:rPr>
              <a:t>next input</a:t>
            </a:r>
            <a:endParaRPr sz="1200">
              <a:solidFill>
                <a:schemeClr val="dk1"/>
              </a:solidFill>
              <a:latin typeface="Trebuchet MS"/>
              <a:ea typeface="Trebuchet MS"/>
              <a:cs typeface="Trebuchet MS"/>
              <a:sym typeface="Trebuchet MS"/>
            </a:endParaRPr>
          </a:p>
        </p:txBody>
      </p:sp>
      <p:grpSp>
        <p:nvGrpSpPr>
          <p:cNvPr id="588" name="Google Shape;588;p38"/>
          <p:cNvGrpSpPr/>
          <p:nvPr/>
        </p:nvGrpSpPr>
        <p:grpSpPr>
          <a:xfrm>
            <a:off x="5549899" y="633"/>
            <a:ext cx="3594100" cy="947208"/>
            <a:chOff x="6659879" y="760"/>
            <a:chExt cx="4312920" cy="1136650"/>
          </a:xfrm>
        </p:grpSpPr>
        <p:pic>
          <p:nvPicPr>
            <p:cNvPr id="589" name="Google Shape;589;p38"/>
            <p:cNvPicPr preferRelativeResize="0"/>
            <p:nvPr/>
          </p:nvPicPr>
          <p:blipFill rotWithShape="1">
            <a:blip r:embed="rId10">
              <a:alphaModFix/>
            </a:blip>
            <a:srcRect b="0" l="0" r="0" t="0"/>
            <a:stretch/>
          </p:blipFill>
          <p:spPr>
            <a:xfrm>
              <a:off x="6742203" y="114146"/>
              <a:ext cx="4024782" cy="908605"/>
            </a:xfrm>
            <a:prstGeom prst="rect">
              <a:avLst/>
            </a:prstGeom>
            <a:noFill/>
            <a:ln>
              <a:noFill/>
            </a:ln>
          </p:spPr>
        </p:pic>
        <p:sp>
          <p:nvSpPr>
            <p:cNvPr id="590" name="Google Shape;590;p38"/>
            <p:cNvSpPr/>
            <p:nvPr/>
          </p:nvSpPr>
          <p:spPr>
            <a:xfrm>
              <a:off x="6659879" y="760"/>
              <a:ext cx="4312920" cy="1136650"/>
            </a:xfrm>
            <a:custGeom>
              <a:rect b="b" l="l" r="r" t="t"/>
              <a:pathLst>
                <a:path extrusionOk="0" h="1136650" w="4312920">
                  <a:moveTo>
                    <a:pt x="0" y="1136143"/>
                  </a:moveTo>
                  <a:lnTo>
                    <a:pt x="4312920" y="1136143"/>
                  </a:lnTo>
                </a:path>
                <a:path extrusionOk="0" h="1136650" w="4312920">
                  <a:moveTo>
                    <a:pt x="0" y="0"/>
                  </a:moveTo>
                  <a:lnTo>
                    <a:pt x="0" y="1136143"/>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591" name="Google Shape;591;p38"/>
            <p:cNvSpPr/>
            <p:nvPr/>
          </p:nvSpPr>
          <p:spPr>
            <a:xfrm>
              <a:off x="8391905" y="243077"/>
              <a:ext cx="876300" cy="820419"/>
            </a:xfrm>
            <a:custGeom>
              <a:rect b="b" l="l" r="r" t="t"/>
              <a:pathLst>
                <a:path extrusionOk="0" h="820419" w="876300">
                  <a:moveTo>
                    <a:pt x="0" y="136651"/>
                  </a:moveTo>
                  <a:lnTo>
                    <a:pt x="6969" y="93472"/>
                  </a:lnTo>
                  <a:lnTo>
                    <a:pt x="26375" y="55961"/>
                  </a:lnTo>
                  <a:lnTo>
                    <a:pt x="55961" y="26375"/>
                  </a:lnTo>
                  <a:lnTo>
                    <a:pt x="93472" y="6969"/>
                  </a:lnTo>
                  <a:lnTo>
                    <a:pt x="136651" y="0"/>
                  </a:lnTo>
                  <a:lnTo>
                    <a:pt x="739648" y="0"/>
                  </a:lnTo>
                  <a:lnTo>
                    <a:pt x="782827" y="6969"/>
                  </a:lnTo>
                  <a:lnTo>
                    <a:pt x="820338" y="26375"/>
                  </a:lnTo>
                  <a:lnTo>
                    <a:pt x="849924" y="55961"/>
                  </a:lnTo>
                  <a:lnTo>
                    <a:pt x="869330" y="93471"/>
                  </a:lnTo>
                  <a:lnTo>
                    <a:pt x="876300" y="136651"/>
                  </a:lnTo>
                  <a:lnTo>
                    <a:pt x="876300" y="683260"/>
                  </a:lnTo>
                  <a:lnTo>
                    <a:pt x="869330" y="726439"/>
                  </a:lnTo>
                  <a:lnTo>
                    <a:pt x="849924" y="763950"/>
                  </a:lnTo>
                  <a:lnTo>
                    <a:pt x="820338" y="793536"/>
                  </a:lnTo>
                  <a:lnTo>
                    <a:pt x="782827" y="812942"/>
                  </a:lnTo>
                  <a:lnTo>
                    <a:pt x="739648" y="819912"/>
                  </a:lnTo>
                  <a:lnTo>
                    <a:pt x="136651" y="819912"/>
                  </a:lnTo>
                  <a:lnTo>
                    <a:pt x="93472" y="812942"/>
                  </a:lnTo>
                  <a:lnTo>
                    <a:pt x="55961" y="793536"/>
                  </a:lnTo>
                  <a:lnTo>
                    <a:pt x="26375" y="763950"/>
                  </a:lnTo>
                  <a:lnTo>
                    <a:pt x="6969" y="726440"/>
                  </a:lnTo>
                  <a:lnTo>
                    <a:pt x="0" y="683260"/>
                  </a:lnTo>
                  <a:lnTo>
                    <a:pt x="0" y="136651"/>
                  </a:lnTo>
                  <a:close/>
                </a:path>
              </a:pathLst>
            </a:custGeom>
            <a:noFill/>
            <a:ln cap="flat" cmpd="sng" w="259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pic>
        <p:nvPicPr>
          <p:cNvPr id="592" name="Google Shape;592;p38"/>
          <p:cNvPicPr preferRelativeResize="0"/>
          <p:nvPr/>
        </p:nvPicPr>
        <p:blipFill rotWithShape="1">
          <a:blip r:embed="rId11">
            <a:alphaModFix/>
          </a:blip>
          <a:srcRect b="0" l="0" r="0" t="0"/>
          <a:stretch/>
        </p:blipFill>
        <p:spPr>
          <a:xfrm>
            <a:off x="109219" y="182880"/>
            <a:ext cx="762000" cy="762000"/>
          </a:xfrm>
          <a:prstGeom prst="rect">
            <a:avLst/>
          </a:prstGeom>
          <a:noFill/>
          <a:ln>
            <a:noFill/>
          </a:ln>
        </p:spPr>
      </p:pic>
      <p:sp>
        <p:nvSpPr>
          <p:cNvPr id="593" name="Google Shape;593;p38"/>
          <p:cNvSpPr/>
          <p:nvPr/>
        </p:nvSpPr>
        <p:spPr>
          <a:xfrm>
            <a:off x="4519929" y="1122680"/>
            <a:ext cx="0" cy="3407304"/>
          </a:xfrm>
          <a:custGeom>
            <a:rect b="b" l="l" r="r" t="t"/>
            <a:pathLst>
              <a:path extrusionOk="0" h="4088765" w="120000">
                <a:moveTo>
                  <a:pt x="0" y="0"/>
                </a:moveTo>
                <a:lnTo>
                  <a:pt x="0" y="4088155"/>
                </a:lnTo>
              </a:path>
            </a:pathLst>
          </a:custGeom>
          <a:noFill/>
          <a:ln cap="flat" cmpd="sng" w="9525">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7" name="Shape 597"/>
        <p:cNvGrpSpPr/>
        <p:nvPr/>
      </p:nvGrpSpPr>
      <p:grpSpPr>
        <a:xfrm>
          <a:off x="0" y="0"/>
          <a:ext cx="0" cy="0"/>
          <a:chOff x="0" y="0"/>
          <a:chExt cx="0" cy="0"/>
        </a:xfrm>
      </p:grpSpPr>
      <p:sp>
        <p:nvSpPr>
          <p:cNvPr id="598" name="Google Shape;598;p39"/>
          <p:cNvSpPr txBox="1"/>
          <p:nvPr/>
        </p:nvSpPr>
        <p:spPr>
          <a:xfrm>
            <a:off x="8298497" y="4869772"/>
            <a:ext cx="115358"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13</a:t>
            </a:r>
            <a:endParaRPr sz="700">
              <a:solidFill>
                <a:schemeClr val="dk1"/>
              </a:solidFill>
              <a:latin typeface="Trebuchet MS"/>
              <a:ea typeface="Trebuchet MS"/>
              <a:cs typeface="Trebuchet MS"/>
              <a:sym typeface="Trebuchet MS"/>
            </a:endParaRPr>
          </a:p>
        </p:txBody>
      </p:sp>
      <p:grpSp>
        <p:nvGrpSpPr>
          <p:cNvPr id="599" name="Google Shape;599;p39"/>
          <p:cNvGrpSpPr/>
          <p:nvPr/>
        </p:nvGrpSpPr>
        <p:grpSpPr>
          <a:xfrm>
            <a:off x="8462009" y="4888230"/>
            <a:ext cx="485564" cy="90170"/>
            <a:chOff x="10154411" y="5865876"/>
            <a:chExt cx="582677" cy="108204"/>
          </a:xfrm>
        </p:grpSpPr>
        <p:sp>
          <p:nvSpPr>
            <p:cNvPr id="600" name="Google Shape;600;p39"/>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601" name="Google Shape;601;p39"/>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602" name="Google Shape;602;p39"/>
          <p:cNvSpPr txBox="1"/>
          <p:nvPr>
            <p:ph idx="1" type="body"/>
          </p:nvPr>
        </p:nvSpPr>
        <p:spPr>
          <a:xfrm>
            <a:off x="246126" y="1444252"/>
            <a:ext cx="3834342" cy="2801408"/>
          </a:xfrm>
          <a:prstGeom prst="rect">
            <a:avLst/>
          </a:prstGeom>
          <a:noFill/>
          <a:ln>
            <a:noFill/>
          </a:ln>
        </p:spPr>
        <p:txBody>
          <a:bodyPr anchorCtr="0" anchor="t" bIns="0" lIns="0" spcFirstLastPara="1" rIns="0" wrap="square" tIns="0">
            <a:spAutoFit/>
          </a:bodyPr>
          <a:lstStyle/>
          <a:p>
            <a:pPr indent="0" lvl="0" marL="0" marR="38100" rtl="0" algn="ctr">
              <a:lnSpc>
                <a:spcPct val="113958"/>
              </a:lnSpc>
              <a:spcBef>
                <a:spcPts val="0"/>
              </a:spcBef>
              <a:spcAft>
                <a:spcPts val="0"/>
              </a:spcAft>
              <a:buNone/>
            </a:pPr>
            <a:r>
              <a:rPr lang="en"/>
              <a:t>Un-Optimized Network</a:t>
            </a:r>
            <a:endParaRPr/>
          </a:p>
          <a:p>
            <a:pPr indent="0" lvl="0" marL="1257300" marR="1892300" rtl="0" algn="ctr">
              <a:lnSpc>
                <a:spcPct val="156500"/>
              </a:lnSpc>
              <a:spcBef>
                <a:spcPts val="200"/>
              </a:spcBef>
              <a:spcAft>
                <a:spcPts val="0"/>
              </a:spcAft>
              <a:buNone/>
            </a:pPr>
            <a:r>
              <a:rPr lang="en" sz="1200">
                <a:solidFill>
                  <a:srgbClr val="FFFFFF"/>
                </a:solidFill>
              </a:rPr>
              <a:t>next input  concat</a:t>
            </a:r>
            <a:endParaRPr sz="1200"/>
          </a:p>
          <a:p>
            <a:pPr indent="0" lvl="0" marL="177800" rtl="0" algn="l">
              <a:lnSpc>
                <a:spcPct val="100000"/>
              </a:lnSpc>
              <a:spcBef>
                <a:spcPts val="900"/>
              </a:spcBef>
              <a:spcAft>
                <a:spcPts val="0"/>
              </a:spcAft>
              <a:buNone/>
            </a:pPr>
            <a:r>
              <a:rPr baseline="-25000" lang="en" sz="1800">
                <a:solidFill>
                  <a:srgbClr val="FFFFFF"/>
                </a:solidFill>
              </a:rPr>
              <a:t>relu	</a:t>
            </a:r>
            <a:r>
              <a:rPr lang="en" sz="1200">
                <a:solidFill>
                  <a:srgbClr val="FFFFFF"/>
                </a:solidFill>
              </a:rPr>
              <a:t>relu	relu	relu</a:t>
            </a:r>
            <a:endParaRPr sz="1200"/>
          </a:p>
          <a:p>
            <a:pPr indent="177800" lvl="0" marL="0" rtl="0" algn="l">
              <a:lnSpc>
                <a:spcPct val="103600"/>
              </a:lnSpc>
              <a:spcBef>
                <a:spcPts val="0"/>
              </a:spcBef>
              <a:spcAft>
                <a:spcPts val="0"/>
              </a:spcAft>
              <a:buNone/>
            </a:pPr>
            <a:r>
              <a:rPr baseline="-25000" lang="en" sz="1800">
                <a:solidFill>
                  <a:srgbClr val="FFFFFF"/>
                </a:solidFill>
              </a:rPr>
              <a:t>bias		</a:t>
            </a:r>
            <a:r>
              <a:rPr lang="en" sz="1200">
                <a:solidFill>
                  <a:srgbClr val="FFFFFF"/>
                </a:solidFill>
              </a:rPr>
              <a:t>bias		bias		bias  </a:t>
            </a:r>
            <a:r>
              <a:rPr baseline="-25000" lang="en" sz="1800">
                <a:solidFill>
                  <a:srgbClr val="FFFFFF"/>
                </a:solidFill>
              </a:rPr>
              <a:t>1x1 conv.	</a:t>
            </a:r>
            <a:r>
              <a:rPr lang="en" sz="1200">
                <a:solidFill>
                  <a:srgbClr val="FFFFFF"/>
                </a:solidFill>
              </a:rPr>
              <a:t>3x3 conv.	5x5 conv.	1x1 conv.</a:t>
            </a:r>
            <a:endParaRPr sz="1200"/>
          </a:p>
          <a:p>
            <a:pPr indent="0" lvl="0" marL="1168400" rtl="0" algn="l">
              <a:lnSpc>
                <a:spcPct val="100000"/>
              </a:lnSpc>
              <a:spcBef>
                <a:spcPts val="800"/>
              </a:spcBef>
              <a:spcAft>
                <a:spcPts val="0"/>
              </a:spcAft>
              <a:buNone/>
            </a:pPr>
            <a:r>
              <a:rPr lang="en" sz="1200">
                <a:solidFill>
                  <a:srgbClr val="FFFFFF"/>
                </a:solidFill>
              </a:rPr>
              <a:t>relu	relu</a:t>
            </a:r>
            <a:endParaRPr sz="1200"/>
          </a:p>
          <a:p>
            <a:pPr indent="177800" lvl="0" marL="990600" rtl="0" algn="l">
              <a:lnSpc>
                <a:spcPct val="103600"/>
              </a:lnSpc>
              <a:spcBef>
                <a:spcPts val="0"/>
              </a:spcBef>
              <a:spcAft>
                <a:spcPts val="0"/>
              </a:spcAft>
              <a:buNone/>
            </a:pPr>
            <a:r>
              <a:rPr lang="en" sz="1200">
                <a:solidFill>
                  <a:srgbClr val="FFFFFF"/>
                </a:solidFill>
              </a:rPr>
              <a:t>bias		bias	</a:t>
            </a:r>
            <a:r>
              <a:rPr baseline="30000" lang="en" sz="1800">
                <a:solidFill>
                  <a:srgbClr val="FFFFFF"/>
                </a:solidFill>
              </a:rPr>
              <a:t>max pool  </a:t>
            </a:r>
            <a:r>
              <a:rPr lang="en" sz="1200">
                <a:solidFill>
                  <a:srgbClr val="FFFFFF"/>
                </a:solidFill>
              </a:rPr>
              <a:t>1x1 conv.	1x1 conv.</a:t>
            </a:r>
            <a:endParaRPr sz="1200"/>
          </a:p>
          <a:p>
            <a:pPr indent="38100" lvl="0" marL="1562100" marR="1828800" rtl="0" algn="l">
              <a:lnSpc>
                <a:spcPct val="145300"/>
              </a:lnSpc>
              <a:spcBef>
                <a:spcPts val="700"/>
              </a:spcBef>
              <a:spcAft>
                <a:spcPts val="0"/>
              </a:spcAft>
              <a:buNone/>
            </a:pPr>
            <a:r>
              <a:rPr lang="en" sz="1200">
                <a:solidFill>
                  <a:srgbClr val="FFFFFF"/>
                </a:solidFill>
              </a:rPr>
              <a:t>input  concat</a:t>
            </a:r>
            <a:endParaRPr sz="1200"/>
          </a:p>
        </p:txBody>
      </p:sp>
      <p:sp>
        <p:nvSpPr>
          <p:cNvPr id="603" name="Google Shape;603;p39"/>
          <p:cNvSpPr txBox="1"/>
          <p:nvPr>
            <p:ph type="title"/>
          </p:nvPr>
        </p:nvSpPr>
        <p:spPr>
          <a:xfrm>
            <a:off x="988398" y="317881"/>
            <a:ext cx="4474104" cy="478896"/>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LAYER &amp; TENSOR FUSION</a:t>
            </a:r>
            <a:endParaRPr sz="3000"/>
          </a:p>
        </p:txBody>
      </p:sp>
      <p:pic>
        <p:nvPicPr>
          <p:cNvPr id="604" name="Google Shape;604;p39"/>
          <p:cNvPicPr preferRelativeResize="0"/>
          <p:nvPr/>
        </p:nvPicPr>
        <p:blipFill rotWithShape="1">
          <a:blip r:embed="rId4">
            <a:alphaModFix/>
          </a:blip>
          <a:srcRect b="0" l="0" r="0" t="0"/>
          <a:stretch/>
        </p:blipFill>
        <p:spPr>
          <a:xfrm>
            <a:off x="5764529" y="1962149"/>
            <a:ext cx="3060700" cy="2123440"/>
          </a:xfrm>
          <a:prstGeom prst="rect">
            <a:avLst/>
          </a:prstGeom>
          <a:noFill/>
          <a:ln>
            <a:noFill/>
          </a:ln>
        </p:spPr>
      </p:pic>
      <p:sp>
        <p:nvSpPr>
          <p:cNvPr id="605" name="Google Shape;605;p39"/>
          <p:cNvSpPr txBox="1"/>
          <p:nvPr/>
        </p:nvSpPr>
        <p:spPr>
          <a:xfrm>
            <a:off x="8094557" y="3297977"/>
            <a:ext cx="627063"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max pool</a:t>
            </a:r>
            <a:endParaRPr sz="1200">
              <a:solidFill>
                <a:schemeClr val="dk1"/>
              </a:solidFill>
              <a:latin typeface="Trebuchet MS"/>
              <a:ea typeface="Trebuchet MS"/>
              <a:cs typeface="Trebuchet MS"/>
              <a:sym typeface="Trebuchet MS"/>
            </a:endParaRPr>
          </a:p>
        </p:txBody>
      </p:sp>
      <p:sp>
        <p:nvSpPr>
          <p:cNvPr id="606" name="Google Shape;606;p39"/>
          <p:cNvSpPr txBox="1"/>
          <p:nvPr/>
        </p:nvSpPr>
        <p:spPr>
          <a:xfrm>
            <a:off x="6478376" y="3892655"/>
            <a:ext cx="367242"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input</a:t>
            </a:r>
            <a:endParaRPr sz="1200">
              <a:solidFill>
                <a:schemeClr val="dk1"/>
              </a:solidFill>
              <a:latin typeface="Trebuchet MS"/>
              <a:ea typeface="Trebuchet MS"/>
              <a:cs typeface="Trebuchet MS"/>
              <a:sym typeface="Trebuchet MS"/>
            </a:endParaRPr>
          </a:p>
        </p:txBody>
      </p:sp>
      <p:sp>
        <p:nvSpPr>
          <p:cNvPr id="607" name="Google Shape;607;p39"/>
          <p:cNvSpPr txBox="1"/>
          <p:nvPr/>
        </p:nvSpPr>
        <p:spPr>
          <a:xfrm>
            <a:off x="5904865" y="2718434"/>
            <a:ext cx="556154"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3x3 CBR</a:t>
            </a:r>
            <a:endParaRPr sz="1200">
              <a:solidFill>
                <a:schemeClr val="dk1"/>
              </a:solidFill>
              <a:latin typeface="Trebuchet MS"/>
              <a:ea typeface="Trebuchet MS"/>
              <a:cs typeface="Trebuchet MS"/>
              <a:sym typeface="Trebuchet MS"/>
            </a:endParaRPr>
          </a:p>
        </p:txBody>
      </p:sp>
      <p:sp>
        <p:nvSpPr>
          <p:cNvPr id="608" name="Google Shape;608;p39"/>
          <p:cNvSpPr txBox="1"/>
          <p:nvPr/>
        </p:nvSpPr>
        <p:spPr>
          <a:xfrm>
            <a:off x="7031777" y="2715366"/>
            <a:ext cx="556154"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5x5 CBR</a:t>
            </a:r>
            <a:endParaRPr sz="1200">
              <a:solidFill>
                <a:schemeClr val="dk1"/>
              </a:solidFill>
              <a:latin typeface="Trebuchet MS"/>
              <a:ea typeface="Trebuchet MS"/>
              <a:cs typeface="Trebuchet MS"/>
              <a:sym typeface="Trebuchet MS"/>
            </a:endParaRPr>
          </a:p>
        </p:txBody>
      </p:sp>
      <p:sp>
        <p:nvSpPr>
          <p:cNvPr id="609" name="Google Shape;609;p39"/>
          <p:cNvSpPr txBox="1"/>
          <p:nvPr/>
        </p:nvSpPr>
        <p:spPr>
          <a:xfrm>
            <a:off x="8128634" y="2705735"/>
            <a:ext cx="556154"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rgbClr val="FFFFFF"/>
                </a:solidFill>
                <a:latin typeface="Trebuchet MS"/>
                <a:ea typeface="Trebuchet MS"/>
                <a:cs typeface="Trebuchet MS"/>
                <a:sym typeface="Trebuchet MS"/>
              </a:rPr>
              <a:t>1x1 CBR</a:t>
            </a:r>
            <a:endParaRPr sz="1200">
              <a:solidFill>
                <a:schemeClr val="dk1"/>
              </a:solidFill>
              <a:latin typeface="Trebuchet MS"/>
              <a:ea typeface="Trebuchet MS"/>
              <a:cs typeface="Trebuchet MS"/>
              <a:sym typeface="Trebuchet MS"/>
            </a:endParaRPr>
          </a:p>
        </p:txBody>
      </p:sp>
      <p:sp>
        <p:nvSpPr>
          <p:cNvPr id="610" name="Google Shape;610;p39"/>
          <p:cNvSpPr txBox="1"/>
          <p:nvPr/>
        </p:nvSpPr>
        <p:spPr>
          <a:xfrm>
            <a:off x="4772659" y="3200399"/>
            <a:ext cx="2954337" cy="520700"/>
          </a:xfrm>
          <a:prstGeom prst="rect">
            <a:avLst/>
          </a:prstGeom>
          <a:solidFill>
            <a:srgbClr val="76B800"/>
          </a:solidFill>
          <a:ln>
            <a:noFill/>
          </a:ln>
        </p:spPr>
        <p:txBody>
          <a:bodyPr anchorCtr="0" anchor="t" bIns="0" lIns="0" spcFirstLastPara="1" rIns="0" wrap="square" tIns="3175">
            <a:spAutoFit/>
          </a:bodyPr>
          <a:lstStyle/>
          <a:p>
            <a:pPr indent="0" lvl="0" marL="0" marR="0" rtl="0" algn="l">
              <a:lnSpc>
                <a:spcPct val="100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sz="1200">
                <a:solidFill>
                  <a:srgbClr val="FFFFFF"/>
                </a:solidFill>
                <a:latin typeface="Trebuchet MS"/>
                <a:ea typeface="Trebuchet MS"/>
                <a:cs typeface="Trebuchet MS"/>
                <a:sym typeface="Trebuchet MS"/>
              </a:rPr>
              <a:t>1x1 CBR</a:t>
            </a:r>
            <a:endParaRPr sz="1200">
              <a:solidFill>
                <a:schemeClr val="dk1"/>
              </a:solidFill>
              <a:latin typeface="Trebuchet MS"/>
              <a:ea typeface="Trebuchet MS"/>
              <a:cs typeface="Trebuchet MS"/>
              <a:sym typeface="Trebuchet MS"/>
            </a:endParaRPr>
          </a:p>
        </p:txBody>
      </p:sp>
      <p:sp>
        <p:nvSpPr>
          <p:cNvPr id="611" name="Google Shape;611;p39"/>
          <p:cNvSpPr/>
          <p:nvPr/>
        </p:nvSpPr>
        <p:spPr>
          <a:xfrm>
            <a:off x="5037349" y="2023321"/>
            <a:ext cx="2271713" cy="1177925"/>
          </a:xfrm>
          <a:custGeom>
            <a:rect b="b" l="l" r="r" t="t"/>
            <a:pathLst>
              <a:path extrusionOk="0" h="1413510" w="2726054">
                <a:moveTo>
                  <a:pt x="2725674" y="1267714"/>
                </a:moveTo>
                <a:lnTo>
                  <a:pt x="2640711" y="1262634"/>
                </a:lnTo>
                <a:lnTo>
                  <a:pt x="2652661" y="1290599"/>
                </a:lnTo>
                <a:lnTo>
                  <a:pt x="2641219" y="1294130"/>
                </a:lnTo>
                <a:lnTo>
                  <a:pt x="2588768" y="1302893"/>
                </a:lnTo>
                <a:lnTo>
                  <a:pt x="2548255" y="1308354"/>
                </a:lnTo>
                <a:lnTo>
                  <a:pt x="2503678" y="1313434"/>
                </a:lnTo>
                <a:lnTo>
                  <a:pt x="2455672" y="1318006"/>
                </a:lnTo>
                <a:lnTo>
                  <a:pt x="2378075" y="1323975"/>
                </a:lnTo>
                <a:lnTo>
                  <a:pt x="2266696" y="1329817"/>
                </a:lnTo>
                <a:lnTo>
                  <a:pt x="2208657" y="1331722"/>
                </a:lnTo>
                <a:lnTo>
                  <a:pt x="2149729" y="1332992"/>
                </a:lnTo>
                <a:lnTo>
                  <a:pt x="2030603" y="1333754"/>
                </a:lnTo>
                <a:lnTo>
                  <a:pt x="1971548" y="1335024"/>
                </a:lnTo>
                <a:lnTo>
                  <a:pt x="1913255" y="1336929"/>
                </a:lnTo>
                <a:lnTo>
                  <a:pt x="1856613" y="1339596"/>
                </a:lnTo>
                <a:lnTo>
                  <a:pt x="1801622" y="1342771"/>
                </a:lnTo>
                <a:lnTo>
                  <a:pt x="1749044" y="1346581"/>
                </a:lnTo>
                <a:lnTo>
                  <a:pt x="1699260" y="1351026"/>
                </a:lnTo>
                <a:lnTo>
                  <a:pt x="1652651" y="1355852"/>
                </a:lnTo>
                <a:lnTo>
                  <a:pt x="1609725" y="1361186"/>
                </a:lnTo>
                <a:lnTo>
                  <a:pt x="1570990" y="1366774"/>
                </a:lnTo>
                <a:lnTo>
                  <a:pt x="1521714" y="1375918"/>
                </a:lnTo>
                <a:lnTo>
                  <a:pt x="1484122" y="1385697"/>
                </a:lnTo>
                <a:lnTo>
                  <a:pt x="1459865" y="1395984"/>
                </a:lnTo>
                <a:lnTo>
                  <a:pt x="1459357" y="1396238"/>
                </a:lnTo>
                <a:lnTo>
                  <a:pt x="1459103" y="1396492"/>
                </a:lnTo>
                <a:lnTo>
                  <a:pt x="1455928" y="1398854"/>
                </a:lnTo>
                <a:lnTo>
                  <a:pt x="1455293" y="1397889"/>
                </a:lnTo>
                <a:lnTo>
                  <a:pt x="1454912" y="1397508"/>
                </a:lnTo>
                <a:lnTo>
                  <a:pt x="1449832" y="1392936"/>
                </a:lnTo>
                <a:lnTo>
                  <a:pt x="1449578" y="1392682"/>
                </a:lnTo>
                <a:lnTo>
                  <a:pt x="1449324" y="1392555"/>
                </a:lnTo>
                <a:lnTo>
                  <a:pt x="1408811" y="1373505"/>
                </a:lnTo>
                <a:lnTo>
                  <a:pt x="1361186" y="1360297"/>
                </a:lnTo>
                <a:lnTo>
                  <a:pt x="1322451" y="1352042"/>
                </a:lnTo>
                <a:lnTo>
                  <a:pt x="1278255" y="1344168"/>
                </a:lnTo>
                <a:lnTo>
                  <a:pt x="1203325" y="1333373"/>
                </a:lnTo>
                <a:lnTo>
                  <a:pt x="1148334" y="1327023"/>
                </a:lnTo>
                <a:lnTo>
                  <a:pt x="1059434" y="1318768"/>
                </a:lnTo>
                <a:lnTo>
                  <a:pt x="996823" y="1314323"/>
                </a:lnTo>
                <a:lnTo>
                  <a:pt x="932180" y="1310767"/>
                </a:lnTo>
                <a:lnTo>
                  <a:pt x="865886" y="1307973"/>
                </a:lnTo>
                <a:lnTo>
                  <a:pt x="798449" y="1306322"/>
                </a:lnTo>
                <a:lnTo>
                  <a:pt x="730504" y="1305814"/>
                </a:lnTo>
                <a:lnTo>
                  <a:pt x="696722" y="1304798"/>
                </a:lnTo>
                <a:lnTo>
                  <a:pt x="629793" y="1297559"/>
                </a:lnTo>
                <a:lnTo>
                  <a:pt x="563626" y="1283843"/>
                </a:lnTo>
                <a:lnTo>
                  <a:pt x="498729" y="1263650"/>
                </a:lnTo>
                <a:lnTo>
                  <a:pt x="435610" y="1237742"/>
                </a:lnTo>
                <a:lnTo>
                  <a:pt x="374777" y="1206373"/>
                </a:lnTo>
                <a:lnTo>
                  <a:pt x="316992" y="1170305"/>
                </a:lnTo>
                <a:lnTo>
                  <a:pt x="262509" y="1129792"/>
                </a:lnTo>
                <a:lnTo>
                  <a:pt x="211963" y="1085215"/>
                </a:lnTo>
                <a:lnTo>
                  <a:pt x="165989" y="1037336"/>
                </a:lnTo>
                <a:lnTo>
                  <a:pt x="124968" y="986282"/>
                </a:lnTo>
                <a:lnTo>
                  <a:pt x="89662" y="932815"/>
                </a:lnTo>
                <a:lnTo>
                  <a:pt x="60198" y="877316"/>
                </a:lnTo>
                <a:lnTo>
                  <a:pt x="37465" y="820293"/>
                </a:lnTo>
                <a:lnTo>
                  <a:pt x="21717" y="762127"/>
                </a:lnTo>
                <a:lnTo>
                  <a:pt x="13716" y="703453"/>
                </a:lnTo>
                <a:lnTo>
                  <a:pt x="12700" y="673989"/>
                </a:lnTo>
                <a:lnTo>
                  <a:pt x="13081" y="659511"/>
                </a:lnTo>
                <a:lnTo>
                  <a:pt x="19431" y="615696"/>
                </a:lnTo>
                <a:lnTo>
                  <a:pt x="33274" y="572262"/>
                </a:lnTo>
                <a:lnTo>
                  <a:pt x="54102" y="528955"/>
                </a:lnTo>
                <a:lnTo>
                  <a:pt x="81788" y="486156"/>
                </a:lnTo>
                <a:lnTo>
                  <a:pt x="115697" y="444119"/>
                </a:lnTo>
                <a:lnTo>
                  <a:pt x="155702" y="403098"/>
                </a:lnTo>
                <a:lnTo>
                  <a:pt x="185547" y="376301"/>
                </a:lnTo>
                <a:lnTo>
                  <a:pt x="217678" y="350139"/>
                </a:lnTo>
                <a:lnTo>
                  <a:pt x="270383" y="312166"/>
                </a:lnTo>
                <a:lnTo>
                  <a:pt x="308229" y="287655"/>
                </a:lnTo>
                <a:lnTo>
                  <a:pt x="347980" y="264033"/>
                </a:lnTo>
                <a:lnTo>
                  <a:pt x="389636" y="241300"/>
                </a:lnTo>
                <a:lnTo>
                  <a:pt x="433070" y="219329"/>
                </a:lnTo>
                <a:lnTo>
                  <a:pt x="478155" y="198501"/>
                </a:lnTo>
                <a:lnTo>
                  <a:pt x="525005" y="178689"/>
                </a:lnTo>
                <a:lnTo>
                  <a:pt x="573024" y="160020"/>
                </a:lnTo>
                <a:lnTo>
                  <a:pt x="622554" y="142367"/>
                </a:lnTo>
                <a:lnTo>
                  <a:pt x="673354" y="126111"/>
                </a:lnTo>
                <a:lnTo>
                  <a:pt x="725170" y="110998"/>
                </a:lnTo>
                <a:lnTo>
                  <a:pt x="777875" y="97282"/>
                </a:lnTo>
                <a:lnTo>
                  <a:pt x="831596" y="84836"/>
                </a:lnTo>
                <a:lnTo>
                  <a:pt x="886079" y="74041"/>
                </a:lnTo>
                <a:lnTo>
                  <a:pt x="941324" y="64643"/>
                </a:lnTo>
                <a:lnTo>
                  <a:pt x="997077" y="56896"/>
                </a:lnTo>
                <a:lnTo>
                  <a:pt x="1053211" y="50673"/>
                </a:lnTo>
                <a:lnTo>
                  <a:pt x="1109726" y="46228"/>
                </a:lnTo>
                <a:lnTo>
                  <a:pt x="1147165" y="44716"/>
                </a:lnTo>
                <a:lnTo>
                  <a:pt x="1147953" y="76200"/>
                </a:lnTo>
                <a:lnTo>
                  <a:pt x="1223137" y="36195"/>
                </a:lnTo>
                <a:lnTo>
                  <a:pt x="1213116" y="31496"/>
                </a:lnTo>
                <a:lnTo>
                  <a:pt x="1146048" y="0"/>
                </a:lnTo>
                <a:lnTo>
                  <a:pt x="1146848" y="32042"/>
                </a:lnTo>
                <a:lnTo>
                  <a:pt x="1108710" y="33655"/>
                </a:lnTo>
                <a:lnTo>
                  <a:pt x="1051814" y="38100"/>
                </a:lnTo>
                <a:lnTo>
                  <a:pt x="995299" y="44323"/>
                </a:lnTo>
                <a:lnTo>
                  <a:pt x="939165" y="52197"/>
                </a:lnTo>
                <a:lnTo>
                  <a:pt x="883666" y="61595"/>
                </a:lnTo>
                <a:lnTo>
                  <a:pt x="828802" y="72517"/>
                </a:lnTo>
                <a:lnTo>
                  <a:pt x="774700" y="84963"/>
                </a:lnTo>
                <a:lnTo>
                  <a:pt x="721614" y="98806"/>
                </a:lnTo>
                <a:lnTo>
                  <a:pt x="669417" y="114046"/>
                </a:lnTo>
                <a:lnTo>
                  <a:pt x="618236" y="130429"/>
                </a:lnTo>
                <a:lnTo>
                  <a:pt x="568452" y="148082"/>
                </a:lnTo>
                <a:lnTo>
                  <a:pt x="519925" y="167005"/>
                </a:lnTo>
                <a:lnTo>
                  <a:pt x="472821" y="186944"/>
                </a:lnTo>
                <a:lnTo>
                  <a:pt x="427482" y="208026"/>
                </a:lnTo>
                <a:lnTo>
                  <a:pt x="383540" y="230124"/>
                </a:lnTo>
                <a:lnTo>
                  <a:pt x="341503" y="253111"/>
                </a:lnTo>
                <a:lnTo>
                  <a:pt x="301244" y="276987"/>
                </a:lnTo>
                <a:lnTo>
                  <a:pt x="263017" y="301752"/>
                </a:lnTo>
                <a:lnTo>
                  <a:pt x="227076" y="327152"/>
                </a:lnTo>
                <a:lnTo>
                  <a:pt x="193294" y="353441"/>
                </a:lnTo>
                <a:lnTo>
                  <a:pt x="161671" y="380238"/>
                </a:lnTo>
                <a:lnTo>
                  <a:pt x="132588" y="407797"/>
                </a:lnTo>
                <a:lnTo>
                  <a:pt x="106045" y="435864"/>
                </a:lnTo>
                <a:lnTo>
                  <a:pt x="71247" y="478917"/>
                </a:lnTo>
                <a:lnTo>
                  <a:pt x="42926" y="522986"/>
                </a:lnTo>
                <a:lnTo>
                  <a:pt x="21463" y="567817"/>
                </a:lnTo>
                <a:lnTo>
                  <a:pt x="7112" y="613283"/>
                </a:lnTo>
                <a:lnTo>
                  <a:pt x="508" y="659003"/>
                </a:lnTo>
                <a:lnTo>
                  <a:pt x="0" y="674497"/>
                </a:lnTo>
                <a:lnTo>
                  <a:pt x="1016" y="704723"/>
                </a:lnTo>
                <a:lnTo>
                  <a:pt x="9398" y="765175"/>
                </a:lnTo>
                <a:lnTo>
                  <a:pt x="25527" y="824738"/>
                </a:lnTo>
                <a:lnTo>
                  <a:pt x="48768" y="882904"/>
                </a:lnTo>
                <a:lnTo>
                  <a:pt x="78867" y="939673"/>
                </a:lnTo>
                <a:lnTo>
                  <a:pt x="114935" y="994029"/>
                </a:lnTo>
                <a:lnTo>
                  <a:pt x="156591" y="1045845"/>
                </a:lnTo>
                <a:lnTo>
                  <a:pt x="203327" y="1094613"/>
                </a:lnTo>
                <a:lnTo>
                  <a:pt x="254762" y="1139698"/>
                </a:lnTo>
                <a:lnTo>
                  <a:pt x="310007" y="1180973"/>
                </a:lnTo>
                <a:lnTo>
                  <a:pt x="368808" y="1217549"/>
                </a:lnTo>
                <a:lnTo>
                  <a:pt x="430530" y="1249299"/>
                </a:lnTo>
                <a:lnTo>
                  <a:pt x="494652" y="1275588"/>
                </a:lnTo>
                <a:lnTo>
                  <a:pt x="560705" y="1296162"/>
                </a:lnTo>
                <a:lnTo>
                  <a:pt x="628142" y="1310259"/>
                </a:lnTo>
                <a:lnTo>
                  <a:pt x="696468" y="1317498"/>
                </a:lnTo>
                <a:lnTo>
                  <a:pt x="798195" y="1319022"/>
                </a:lnTo>
                <a:lnTo>
                  <a:pt x="865251" y="1320673"/>
                </a:lnTo>
                <a:lnTo>
                  <a:pt x="931545" y="1323340"/>
                </a:lnTo>
                <a:lnTo>
                  <a:pt x="1027430" y="1329055"/>
                </a:lnTo>
                <a:lnTo>
                  <a:pt x="1088644" y="1334008"/>
                </a:lnTo>
                <a:lnTo>
                  <a:pt x="1146937" y="1339596"/>
                </a:lnTo>
                <a:lnTo>
                  <a:pt x="1227582" y="1349375"/>
                </a:lnTo>
                <a:lnTo>
                  <a:pt x="1276096" y="1356741"/>
                </a:lnTo>
                <a:lnTo>
                  <a:pt x="1319911" y="1364361"/>
                </a:lnTo>
                <a:lnTo>
                  <a:pt x="1358265" y="1372616"/>
                </a:lnTo>
                <a:lnTo>
                  <a:pt x="1404493" y="1385443"/>
                </a:lnTo>
                <a:lnTo>
                  <a:pt x="1441818" y="1402803"/>
                </a:lnTo>
                <a:lnTo>
                  <a:pt x="1448562" y="1412875"/>
                </a:lnTo>
                <a:lnTo>
                  <a:pt x="1454518" y="1411605"/>
                </a:lnTo>
                <a:lnTo>
                  <a:pt x="1460881" y="1413383"/>
                </a:lnTo>
                <a:lnTo>
                  <a:pt x="1461223" y="1412240"/>
                </a:lnTo>
                <a:lnTo>
                  <a:pt x="1461541" y="1411224"/>
                </a:lnTo>
                <a:lnTo>
                  <a:pt x="1462430" y="1410081"/>
                </a:lnTo>
                <a:lnTo>
                  <a:pt x="1462532" y="1409954"/>
                </a:lnTo>
                <a:lnTo>
                  <a:pt x="1463014" y="1409331"/>
                </a:lnTo>
                <a:lnTo>
                  <a:pt x="1498854" y="1394460"/>
                </a:lnTo>
                <a:lnTo>
                  <a:pt x="1539494" y="1385189"/>
                </a:lnTo>
                <a:lnTo>
                  <a:pt x="1591818" y="1376426"/>
                </a:lnTo>
                <a:lnTo>
                  <a:pt x="1632331" y="1371092"/>
                </a:lnTo>
                <a:lnTo>
                  <a:pt x="1676781" y="1366012"/>
                </a:lnTo>
                <a:lnTo>
                  <a:pt x="1750060" y="1359281"/>
                </a:lnTo>
                <a:lnTo>
                  <a:pt x="1857248" y="1352296"/>
                </a:lnTo>
                <a:lnTo>
                  <a:pt x="1913890" y="1349629"/>
                </a:lnTo>
                <a:lnTo>
                  <a:pt x="1972056" y="1347724"/>
                </a:lnTo>
                <a:lnTo>
                  <a:pt x="2030857" y="1346454"/>
                </a:lnTo>
                <a:lnTo>
                  <a:pt x="2149856" y="1345692"/>
                </a:lnTo>
                <a:lnTo>
                  <a:pt x="2208911" y="1344422"/>
                </a:lnTo>
                <a:lnTo>
                  <a:pt x="2267077" y="1342517"/>
                </a:lnTo>
                <a:lnTo>
                  <a:pt x="2351659" y="1338326"/>
                </a:lnTo>
                <a:lnTo>
                  <a:pt x="2431542" y="1332738"/>
                </a:lnTo>
                <a:lnTo>
                  <a:pt x="2481326" y="1328420"/>
                </a:lnTo>
                <a:lnTo>
                  <a:pt x="2527808" y="1323594"/>
                </a:lnTo>
                <a:lnTo>
                  <a:pt x="2570734" y="1318260"/>
                </a:lnTo>
                <a:lnTo>
                  <a:pt x="2609469" y="1312545"/>
                </a:lnTo>
                <a:lnTo>
                  <a:pt x="2657665" y="1302308"/>
                </a:lnTo>
                <a:lnTo>
                  <a:pt x="2670683" y="1332738"/>
                </a:lnTo>
                <a:lnTo>
                  <a:pt x="2709659" y="1286637"/>
                </a:lnTo>
                <a:lnTo>
                  <a:pt x="2725674" y="1267714"/>
                </a:lnTo>
                <a:close/>
              </a:path>
            </a:pathLst>
          </a:custGeom>
          <a:solidFill>
            <a:srgbClr val="5050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12" name="Google Shape;612;p39"/>
          <p:cNvSpPr txBox="1"/>
          <p:nvPr/>
        </p:nvSpPr>
        <p:spPr>
          <a:xfrm>
            <a:off x="5076295" y="1418167"/>
            <a:ext cx="3357033" cy="731308"/>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2000">
                <a:solidFill>
                  <a:srgbClr val="76B800"/>
                </a:solidFill>
                <a:latin typeface="Trebuchet MS"/>
                <a:ea typeface="Trebuchet MS"/>
                <a:cs typeface="Trebuchet MS"/>
                <a:sym typeface="Trebuchet MS"/>
              </a:rPr>
              <a:t>TensorRT Optimized Network</a:t>
            </a:r>
            <a:endParaRPr sz="2000">
              <a:solidFill>
                <a:schemeClr val="dk1"/>
              </a:solidFill>
              <a:latin typeface="Trebuchet MS"/>
              <a:ea typeface="Trebuchet MS"/>
              <a:cs typeface="Trebuchet MS"/>
              <a:sym typeface="Trebuchet MS"/>
            </a:endParaRPr>
          </a:p>
          <a:p>
            <a:pPr indent="0" lvl="0" marL="1054100" marR="0" rtl="0" algn="l">
              <a:lnSpc>
                <a:spcPct val="100000"/>
              </a:lnSpc>
              <a:spcBef>
                <a:spcPts val="1800"/>
              </a:spcBef>
              <a:spcAft>
                <a:spcPts val="0"/>
              </a:spcAft>
              <a:buNone/>
            </a:pPr>
            <a:r>
              <a:rPr lang="en" sz="1200">
                <a:solidFill>
                  <a:srgbClr val="FFFFFF"/>
                </a:solidFill>
                <a:latin typeface="Trebuchet MS"/>
                <a:ea typeface="Trebuchet MS"/>
                <a:cs typeface="Trebuchet MS"/>
                <a:sym typeface="Trebuchet MS"/>
              </a:rPr>
              <a:t>next input</a:t>
            </a:r>
            <a:endParaRPr sz="1200">
              <a:solidFill>
                <a:schemeClr val="dk1"/>
              </a:solidFill>
              <a:latin typeface="Trebuchet MS"/>
              <a:ea typeface="Trebuchet MS"/>
              <a:cs typeface="Trebuchet MS"/>
              <a:sym typeface="Trebuchet MS"/>
            </a:endParaRPr>
          </a:p>
        </p:txBody>
      </p:sp>
      <p:grpSp>
        <p:nvGrpSpPr>
          <p:cNvPr id="613" name="Google Shape;613;p39"/>
          <p:cNvGrpSpPr/>
          <p:nvPr/>
        </p:nvGrpSpPr>
        <p:grpSpPr>
          <a:xfrm>
            <a:off x="5549899" y="633"/>
            <a:ext cx="3594100" cy="947208"/>
            <a:chOff x="6659879" y="760"/>
            <a:chExt cx="4312920" cy="1136650"/>
          </a:xfrm>
        </p:grpSpPr>
        <p:pic>
          <p:nvPicPr>
            <p:cNvPr id="614" name="Google Shape;614;p39"/>
            <p:cNvPicPr preferRelativeResize="0"/>
            <p:nvPr/>
          </p:nvPicPr>
          <p:blipFill rotWithShape="1">
            <a:blip r:embed="rId5">
              <a:alphaModFix/>
            </a:blip>
            <a:srcRect b="0" l="0" r="0" t="0"/>
            <a:stretch/>
          </p:blipFill>
          <p:spPr>
            <a:xfrm>
              <a:off x="6742203" y="114146"/>
              <a:ext cx="4024782" cy="908605"/>
            </a:xfrm>
            <a:prstGeom prst="rect">
              <a:avLst/>
            </a:prstGeom>
            <a:noFill/>
            <a:ln>
              <a:noFill/>
            </a:ln>
          </p:spPr>
        </p:pic>
        <p:sp>
          <p:nvSpPr>
            <p:cNvPr id="615" name="Google Shape;615;p39"/>
            <p:cNvSpPr/>
            <p:nvPr/>
          </p:nvSpPr>
          <p:spPr>
            <a:xfrm>
              <a:off x="6659879" y="760"/>
              <a:ext cx="4312920" cy="1136650"/>
            </a:xfrm>
            <a:custGeom>
              <a:rect b="b" l="l" r="r" t="t"/>
              <a:pathLst>
                <a:path extrusionOk="0" h="1136650" w="4312920">
                  <a:moveTo>
                    <a:pt x="0" y="1136143"/>
                  </a:moveTo>
                  <a:lnTo>
                    <a:pt x="4312920" y="1136143"/>
                  </a:lnTo>
                </a:path>
                <a:path extrusionOk="0" h="1136650" w="4312920">
                  <a:moveTo>
                    <a:pt x="0" y="0"/>
                  </a:moveTo>
                  <a:lnTo>
                    <a:pt x="0" y="1136143"/>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16" name="Google Shape;616;p39"/>
            <p:cNvSpPr/>
            <p:nvPr/>
          </p:nvSpPr>
          <p:spPr>
            <a:xfrm>
              <a:off x="8391905" y="243077"/>
              <a:ext cx="876300" cy="820419"/>
            </a:xfrm>
            <a:custGeom>
              <a:rect b="b" l="l" r="r" t="t"/>
              <a:pathLst>
                <a:path extrusionOk="0" h="820419" w="876300">
                  <a:moveTo>
                    <a:pt x="0" y="136651"/>
                  </a:moveTo>
                  <a:lnTo>
                    <a:pt x="6969" y="93472"/>
                  </a:lnTo>
                  <a:lnTo>
                    <a:pt x="26375" y="55961"/>
                  </a:lnTo>
                  <a:lnTo>
                    <a:pt x="55961" y="26375"/>
                  </a:lnTo>
                  <a:lnTo>
                    <a:pt x="93472" y="6969"/>
                  </a:lnTo>
                  <a:lnTo>
                    <a:pt x="136651" y="0"/>
                  </a:lnTo>
                  <a:lnTo>
                    <a:pt x="739648" y="0"/>
                  </a:lnTo>
                  <a:lnTo>
                    <a:pt x="782827" y="6969"/>
                  </a:lnTo>
                  <a:lnTo>
                    <a:pt x="820338" y="26375"/>
                  </a:lnTo>
                  <a:lnTo>
                    <a:pt x="849924" y="55961"/>
                  </a:lnTo>
                  <a:lnTo>
                    <a:pt x="869330" y="93471"/>
                  </a:lnTo>
                  <a:lnTo>
                    <a:pt x="876300" y="136651"/>
                  </a:lnTo>
                  <a:lnTo>
                    <a:pt x="876300" y="683260"/>
                  </a:lnTo>
                  <a:lnTo>
                    <a:pt x="869330" y="726439"/>
                  </a:lnTo>
                  <a:lnTo>
                    <a:pt x="849924" y="763950"/>
                  </a:lnTo>
                  <a:lnTo>
                    <a:pt x="820338" y="793536"/>
                  </a:lnTo>
                  <a:lnTo>
                    <a:pt x="782827" y="812942"/>
                  </a:lnTo>
                  <a:lnTo>
                    <a:pt x="739648" y="819912"/>
                  </a:lnTo>
                  <a:lnTo>
                    <a:pt x="136651" y="819912"/>
                  </a:lnTo>
                  <a:lnTo>
                    <a:pt x="93472" y="812942"/>
                  </a:lnTo>
                  <a:lnTo>
                    <a:pt x="55961" y="793536"/>
                  </a:lnTo>
                  <a:lnTo>
                    <a:pt x="26375" y="763950"/>
                  </a:lnTo>
                  <a:lnTo>
                    <a:pt x="6969" y="726440"/>
                  </a:lnTo>
                  <a:lnTo>
                    <a:pt x="0" y="683260"/>
                  </a:lnTo>
                  <a:lnTo>
                    <a:pt x="0" y="136651"/>
                  </a:lnTo>
                  <a:close/>
                </a:path>
              </a:pathLst>
            </a:custGeom>
            <a:noFill/>
            <a:ln cap="flat" cmpd="sng" w="259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pic>
        <p:nvPicPr>
          <p:cNvPr id="617" name="Google Shape;617;p39"/>
          <p:cNvPicPr preferRelativeResize="0"/>
          <p:nvPr/>
        </p:nvPicPr>
        <p:blipFill rotWithShape="1">
          <a:blip r:embed="rId6">
            <a:alphaModFix/>
          </a:blip>
          <a:srcRect b="0" l="0" r="0" t="0"/>
          <a:stretch/>
        </p:blipFill>
        <p:spPr>
          <a:xfrm>
            <a:off x="109219" y="182880"/>
            <a:ext cx="762000" cy="762000"/>
          </a:xfrm>
          <a:prstGeom prst="rect">
            <a:avLst/>
          </a:prstGeom>
          <a:noFill/>
          <a:ln>
            <a:noFill/>
          </a:ln>
        </p:spPr>
      </p:pic>
      <p:sp>
        <p:nvSpPr>
          <p:cNvPr id="618" name="Google Shape;618;p39"/>
          <p:cNvSpPr/>
          <p:nvPr/>
        </p:nvSpPr>
        <p:spPr>
          <a:xfrm>
            <a:off x="109219" y="1442720"/>
            <a:ext cx="4541838" cy="3318933"/>
          </a:xfrm>
          <a:custGeom>
            <a:rect b="b" l="l" r="r" t="t"/>
            <a:pathLst>
              <a:path extrusionOk="0" h="3982720" w="5450205">
                <a:moveTo>
                  <a:pt x="5449824" y="0"/>
                </a:moveTo>
                <a:lnTo>
                  <a:pt x="0" y="0"/>
                </a:lnTo>
                <a:lnTo>
                  <a:pt x="0" y="3982212"/>
                </a:lnTo>
                <a:lnTo>
                  <a:pt x="5449824" y="3982212"/>
                </a:lnTo>
                <a:lnTo>
                  <a:pt x="544982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19" name="Google Shape;619;p39"/>
          <p:cNvSpPr txBox="1"/>
          <p:nvPr/>
        </p:nvSpPr>
        <p:spPr>
          <a:xfrm>
            <a:off x="1345247" y="1689417"/>
            <a:ext cx="1752071" cy="706967"/>
          </a:xfrm>
          <a:prstGeom prst="rect">
            <a:avLst/>
          </a:prstGeom>
          <a:noFill/>
          <a:ln>
            <a:noFill/>
          </a:ln>
        </p:spPr>
        <p:txBody>
          <a:bodyPr anchorCtr="0" anchor="t" bIns="0" lIns="0" spcFirstLastPara="1" rIns="0" wrap="square" tIns="10575">
            <a:spAutoFit/>
          </a:bodyPr>
          <a:lstStyle/>
          <a:p>
            <a:pPr indent="-247650" lvl="0" marL="254000" marR="0" rtl="0" algn="l">
              <a:lnSpc>
                <a:spcPct val="100000"/>
              </a:lnSpc>
              <a:spcBef>
                <a:spcPts val="0"/>
              </a:spcBef>
              <a:spcAft>
                <a:spcPts val="0"/>
              </a:spcAft>
              <a:buClr>
                <a:schemeClr val="dk1"/>
              </a:buClr>
              <a:buSzPts val="1500"/>
              <a:buFont typeface="Arial"/>
              <a:buChar char="•"/>
            </a:pPr>
            <a:r>
              <a:rPr lang="en" sz="1500">
                <a:solidFill>
                  <a:schemeClr val="dk1"/>
                </a:solidFill>
                <a:latin typeface="Trebuchet MS"/>
                <a:ea typeface="Trebuchet MS"/>
                <a:cs typeface="Trebuchet MS"/>
                <a:sym typeface="Trebuchet MS"/>
              </a:rPr>
              <a:t>Vertical Fusion</a:t>
            </a:r>
            <a:endParaRPr sz="1500">
              <a:solidFill>
                <a:schemeClr val="dk1"/>
              </a:solidFill>
              <a:latin typeface="Trebuchet MS"/>
              <a:ea typeface="Trebuchet MS"/>
              <a:cs typeface="Trebuchet MS"/>
              <a:sym typeface="Trebuchet MS"/>
            </a:endParaRPr>
          </a:p>
          <a:p>
            <a:pPr indent="-247650" lvl="0" marL="254000" marR="0" rtl="0" algn="l">
              <a:lnSpc>
                <a:spcPct val="100000"/>
              </a:lnSpc>
              <a:spcBef>
                <a:spcPts val="0"/>
              </a:spcBef>
              <a:spcAft>
                <a:spcPts val="0"/>
              </a:spcAft>
              <a:buClr>
                <a:schemeClr val="dk1"/>
              </a:buClr>
              <a:buSzPts val="1500"/>
              <a:buFont typeface="Arial"/>
              <a:buChar char="•"/>
            </a:pPr>
            <a:r>
              <a:rPr lang="en" sz="1500">
                <a:solidFill>
                  <a:schemeClr val="dk1"/>
                </a:solidFill>
                <a:latin typeface="Trebuchet MS"/>
                <a:ea typeface="Trebuchet MS"/>
                <a:cs typeface="Trebuchet MS"/>
                <a:sym typeface="Trebuchet MS"/>
              </a:rPr>
              <a:t>Horizonal Fusion</a:t>
            </a:r>
            <a:endParaRPr sz="1500">
              <a:solidFill>
                <a:schemeClr val="dk1"/>
              </a:solidFill>
              <a:latin typeface="Trebuchet MS"/>
              <a:ea typeface="Trebuchet MS"/>
              <a:cs typeface="Trebuchet MS"/>
              <a:sym typeface="Trebuchet MS"/>
            </a:endParaRPr>
          </a:p>
          <a:p>
            <a:pPr indent="-247650" lvl="0" marL="254000" marR="0" rtl="0" algn="l">
              <a:lnSpc>
                <a:spcPct val="100000"/>
              </a:lnSpc>
              <a:spcBef>
                <a:spcPts val="0"/>
              </a:spcBef>
              <a:spcAft>
                <a:spcPts val="0"/>
              </a:spcAft>
              <a:buClr>
                <a:schemeClr val="dk1"/>
              </a:buClr>
              <a:buSzPts val="1500"/>
              <a:buFont typeface="Arial"/>
              <a:buChar char="•"/>
            </a:pPr>
            <a:r>
              <a:rPr lang="en" sz="1500">
                <a:solidFill>
                  <a:schemeClr val="dk1"/>
                </a:solidFill>
                <a:latin typeface="Trebuchet MS"/>
                <a:ea typeface="Trebuchet MS"/>
                <a:cs typeface="Trebuchet MS"/>
                <a:sym typeface="Trebuchet MS"/>
              </a:rPr>
              <a:t>Layer Elimination</a:t>
            </a:r>
            <a:endParaRPr sz="1500">
              <a:solidFill>
                <a:schemeClr val="dk1"/>
              </a:solidFill>
              <a:latin typeface="Trebuchet MS"/>
              <a:ea typeface="Trebuchet MS"/>
              <a:cs typeface="Trebuchet MS"/>
              <a:sym typeface="Trebuchet MS"/>
            </a:endParaRPr>
          </a:p>
        </p:txBody>
      </p:sp>
      <p:graphicFrame>
        <p:nvGraphicFramePr>
          <p:cNvPr id="620" name="Google Shape;620;p39"/>
          <p:cNvGraphicFramePr/>
          <p:nvPr/>
        </p:nvGraphicFramePr>
        <p:xfrm>
          <a:off x="928348" y="2643082"/>
          <a:ext cx="3000000" cy="3000000"/>
        </p:xfrm>
        <a:graphic>
          <a:graphicData uri="http://schemas.openxmlformats.org/drawingml/2006/table">
            <a:tbl>
              <a:tblPr bandRow="1" firstRow="1">
                <a:noFill/>
                <a:tableStyleId>{64328273-007C-454D-A811-107869A2FE4D}</a:tableStyleId>
              </a:tblPr>
              <a:tblGrid>
                <a:gridCol w="1081075"/>
                <a:gridCol w="966775"/>
                <a:gridCol w="852475"/>
              </a:tblGrid>
              <a:tr h="482600">
                <a:tc>
                  <a:txBody>
                    <a:bodyPr/>
                    <a:lstStyle/>
                    <a:p>
                      <a:pPr indent="0" lvl="0" marL="76200" marR="0" rtl="0" algn="l">
                        <a:lnSpc>
                          <a:spcPct val="100000"/>
                        </a:lnSpc>
                        <a:spcBef>
                          <a:spcPts val="0"/>
                        </a:spcBef>
                        <a:spcAft>
                          <a:spcPts val="0"/>
                        </a:spcAft>
                        <a:buNone/>
                      </a:pPr>
                      <a:r>
                        <a:rPr b="1" lang="en" sz="1300" u="none" cap="none" strike="noStrike">
                          <a:solidFill>
                            <a:srgbClr val="FFFFFF"/>
                          </a:solidFill>
                          <a:latin typeface="Trebuchet MS"/>
                          <a:ea typeface="Trebuchet MS"/>
                          <a:cs typeface="Trebuchet MS"/>
                          <a:sym typeface="Trebuchet MS"/>
                        </a:rPr>
                        <a:t>Network</a:t>
                      </a:r>
                      <a:endParaRPr sz="1300" u="none" cap="none" strike="noStrike">
                        <a:latin typeface="Trebuchet MS"/>
                        <a:ea typeface="Trebuchet MS"/>
                        <a:cs typeface="Trebuchet MS"/>
                        <a:sym typeface="Trebuchet MS"/>
                      </a:endParaRPr>
                    </a:p>
                  </a:txBody>
                  <a:tcPr marT="33325" marB="0" marR="0" marL="0">
                    <a:lnR cap="flat" cmpd="sng" w="9525">
                      <a:solidFill>
                        <a:srgbClr val="588A00"/>
                      </a:solidFill>
                      <a:prstDash val="solid"/>
                      <a:round/>
                      <a:headEnd len="sm" w="sm" type="none"/>
                      <a:tailEnd len="sm" w="sm" type="none"/>
                    </a:lnR>
                    <a:lnT cap="flat" cmpd="sng" w="19050">
                      <a:solidFill>
                        <a:srgbClr val="588A00"/>
                      </a:solidFill>
                      <a:prstDash val="solid"/>
                      <a:round/>
                      <a:headEnd len="sm" w="sm" type="none"/>
                      <a:tailEnd len="sm" w="sm" type="none"/>
                    </a:lnT>
                    <a:lnB cap="flat" cmpd="sng" w="19050">
                      <a:solidFill>
                        <a:srgbClr val="588A00"/>
                      </a:solidFill>
                      <a:prstDash val="solid"/>
                      <a:round/>
                      <a:headEnd len="sm" w="sm" type="none"/>
                      <a:tailEnd len="sm" w="sm" type="none"/>
                    </a:lnB>
                    <a:solidFill>
                      <a:srgbClr val="76B800"/>
                    </a:solidFill>
                  </a:tcPr>
                </a:tc>
                <a:tc>
                  <a:txBody>
                    <a:bodyPr/>
                    <a:lstStyle/>
                    <a:p>
                      <a:pPr indent="0" lvl="0" marL="76200" marR="368300" rtl="0" algn="l">
                        <a:lnSpc>
                          <a:spcPct val="100000"/>
                        </a:lnSpc>
                        <a:spcBef>
                          <a:spcPts val="0"/>
                        </a:spcBef>
                        <a:spcAft>
                          <a:spcPts val="0"/>
                        </a:spcAft>
                        <a:buNone/>
                      </a:pPr>
                      <a:r>
                        <a:rPr b="1" lang="en" sz="1300" u="none" cap="none" strike="noStrike">
                          <a:solidFill>
                            <a:srgbClr val="FFFFFF"/>
                          </a:solidFill>
                          <a:latin typeface="Trebuchet MS"/>
                          <a:ea typeface="Trebuchet MS"/>
                          <a:cs typeface="Trebuchet MS"/>
                          <a:sym typeface="Trebuchet MS"/>
                        </a:rPr>
                        <a:t>Layers  before</a:t>
                      </a:r>
                      <a:endParaRPr sz="1300" u="none" cap="none" strike="noStrike">
                        <a:latin typeface="Trebuchet MS"/>
                        <a:ea typeface="Trebuchet MS"/>
                        <a:cs typeface="Trebuchet MS"/>
                        <a:sym typeface="Trebuchet MS"/>
                      </a:endParaRPr>
                    </a:p>
                  </a:txBody>
                  <a:tcPr marT="33325" marB="0" marR="0" marL="0">
                    <a:lnL cap="flat" cmpd="sng" w="9525">
                      <a:solidFill>
                        <a:srgbClr val="588A00"/>
                      </a:solidFill>
                      <a:prstDash val="solid"/>
                      <a:round/>
                      <a:headEnd len="sm" w="sm" type="none"/>
                      <a:tailEnd len="sm" w="sm" type="none"/>
                    </a:lnL>
                    <a:lnR cap="flat" cmpd="sng" w="9525">
                      <a:solidFill>
                        <a:srgbClr val="588A00"/>
                      </a:solidFill>
                      <a:prstDash val="solid"/>
                      <a:round/>
                      <a:headEnd len="sm" w="sm" type="none"/>
                      <a:tailEnd len="sm" w="sm" type="none"/>
                    </a:lnR>
                    <a:lnT cap="flat" cmpd="sng" w="19050">
                      <a:solidFill>
                        <a:srgbClr val="588A00"/>
                      </a:solidFill>
                      <a:prstDash val="solid"/>
                      <a:round/>
                      <a:headEnd len="sm" w="sm" type="none"/>
                      <a:tailEnd len="sm" w="sm" type="none"/>
                    </a:lnT>
                    <a:lnB cap="flat" cmpd="sng" w="19050">
                      <a:solidFill>
                        <a:srgbClr val="588A00"/>
                      </a:solidFill>
                      <a:prstDash val="solid"/>
                      <a:round/>
                      <a:headEnd len="sm" w="sm" type="none"/>
                      <a:tailEnd len="sm" w="sm" type="none"/>
                    </a:lnB>
                    <a:solidFill>
                      <a:srgbClr val="76B800"/>
                    </a:solidFill>
                  </a:tcPr>
                </a:tc>
                <a:tc>
                  <a:txBody>
                    <a:bodyPr/>
                    <a:lstStyle/>
                    <a:p>
                      <a:pPr indent="0" lvl="0" marL="76200" marR="254000" rtl="0" algn="l">
                        <a:lnSpc>
                          <a:spcPct val="100000"/>
                        </a:lnSpc>
                        <a:spcBef>
                          <a:spcPts val="0"/>
                        </a:spcBef>
                        <a:spcAft>
                          <a:spcPts val="0"/>
                        </a:spcAft>
                        <a:buNone/>
                      </a:pPr>
                      <a:r>
                        <a:rPr b="1" lang="en" sz="1300" u="none" cap="none" strike="noStrike">
                          <a:solidFill>
                            <a:srgbClr val="FFFFFF"/>
                          </a:solidFill>
                          <a:latin typeface="Trebuchet MS"/>
                          <a:ea typeface="Trebuchet MS"/>
                          <a:cs typeface="Trebuchet MS"/>
                          <a:sym typeface="Trebuchet MS"/>
                        </a:rPr>
                        <a:t>Layers  after</a:t>
                      </a:r>
                      <a:endParaRPr sz="1300" u="none" cap="none" strike="noStrike">
                        <a:latin typeface="Trebuchet MS"/>
                        <a:ea typeface="Trebuchet MS"/>
                        <a:cs typeface="Trebuchet MS"/>
                        <a:sym typeface="Trebuchet MS"/>
                      </a:endParaRPr>
                    </a:p>
                  </a:txBody>
                  <a:tcPr marT="33325" marB="0" marR="0" marL="0">
                    <a:lnL cap="flat" cmpd="sng" w="9525">
                      <a:solidFill>
                        <a:srgbClr val="588A00"/>
                      </a:solidFill>
                      <a:prstDash val="solid"/>
                      <a:round/>
                      <a:headEnd len="sm" w="sm" type="none"/>
                      <a:tailEnd len="sm" w="sm" type="none"/>
                    </a:lnL>
                    <a:lnR cap="flat" cmpd="sng" w="9525">
                      <a:solidFill>
                        <a:srgbClr val="588A00"/>
                      </a:solidFill>
                      <a:prstDash val="solid"/>
                      <a:round/>
                      <a:headEnd len="sm" w="sm" type="none"/>
                      <a:tailEnd len="sm" w="sm" type="none"/>
                    </a:lnR>
                    <a:lnT cap="flat" cmpd="sng" w="19050">
                      <a:solidFill>
                        <a:srgbClr val="588A00"/>
                      </a:solidFill>
                      <a:prstDash val="solid"/>
                      <a:round/>
                      <a:headEnd len="sm" w="sm" type="none"/>
                      <a:tailEnd len="sm" w="sm" type="none"/>
                    </a:lnT>
                    <a:lnB cap="flat" cmpd="sng" w="19050">
                      <a:solidFill>
                        <a:srgbClr val="588A00"/>
                      </a:solidFill>
                      <a:prstDash val="solid"/>
                      <a:round/>
                      <a:headEnd len="sm" w="sm" type="none"/>
                      <a:tailEnd len="sm" w="sm" type="none"/>
                    </a:lnB>
                    <a:solidFill>
                      <a:srgbClr val="76B800"/>
                    </a:solidFill>
                  </a:tcPr>
                </a:tc>
              </a:tr>
              <a:tr h="279375">
                <a:tc>
                  <a:txBody>
                    <a:bodyPr/>
                    <a:lstStyle/>
                    <a:p>
                      <a:pPr indent="0" lvl="0" marL="76200" marR="0" rtl="0" algn="l">
                        <a:lnSpc>
                          <a:spcPct val="100000"/>
                        </a:lnSpc>
                        <a:spcBef>
                          <a:spcPts val="0"/>
                        </a:spcBef>
                        <a:spcAft>
                          <a:spcPts val="0"/>
                        </a:spcAft>
                        <a:buNone/>
                      </a:pPr>
                      <a:r>
                        <a:rPr lang="en" sz="1300" u="none" cap="none" strike="noStrike">
                          <a:latin typeface="Trebuchet MS"/>
                          <a:ea typeface="Trebuchet MS"/>
                          <a:cs typeface="Trebuchet MS"/>
                          <a:sym typeface="Trebuchet MS"/>
                        </a:rPr>
                        <a:t>VGG19</a:t>
                      </a:r>
                      <a:endParaRPr sz="1300" u="none" cap="none" strike="noStrike">
                        <a:latin typeface="Trebuchet MS"/>
                        <a:ea typeface="Trebuchet MS"/>
                        <a:cs typeface="Trebuchet MS"/>
                        <a:sym typeface="Trebuchet MS"/>
                      </a:endParaRPr>
                    </a:p>
                  </a:txBody>
                  <a:tcPr marT="34400" marB="0" marR="0" marL="0">
                    <a:lnR cap="flat" cmpd="sng" w="9525">
                      <a:solidFill>
                        <a:srgbClr val="505050"/>
                      </a:solidFill>
                      <a:prstDash val="solid"/>
                      <a:round/>
                      <a:headEnd len="sm" w="sm" type="none"/>
                      <a:tailEnd len="sm" w="sm" type="none"/>
                    </a:lnR>
                    <a:lnT cap="flat" cmpd="sng" w="19050">
                      <a:solidFill>
                        <a:srgbClr val="588A00"/>
                      </a:solidFill>
                      <a:prstDash val="solid"/>
                      <a:round/>
                      <a:headEnd len="sm" w="sm" type="none"/>
                      <a:tailEnd len="sm" w="sm" type="none"/>
                    </a:lnT>
                    <a:lnB cap="flat" cmpd="sng" w="9525">
                      <a:solidFill>
                        <a:srgbClr val="505050"/>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43</a:t>
                      </a:r>
                      <a:endParaRPr sz="1300" u="none" cap="none" strike="noStrike">
                        <a:latin typeface="Trebuchet MS"/>
                        <a:ea typeface="Trebuchet MS"/>
                        <a:cs typeface="Trebuchet MS"/>
                        <a:sym typeface="Trebuchet MS"/>
                      </a:endParaRPr>
                    </a:p>
                  </a:txBody>
                  <a:tcPr marT="34400"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19050">
                      <a:solidFill>
                        <a:srgbClr val="588A00"/>
                      </a:solidFill>
                      <a:prstDash val="solid"/>
                      <a:round/>
                      <a:headEnd len="sm" w="sm" type="none"/>
                      <a:tailEnd len="sm" w="sm" type="none"/>
                    </a:lnT>
                    <a:lnB cap="flat" cmpd="sng" w="9525">
                      <a:solidFill>
                        <a:srgbClr val="50505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27</a:t>
                      </a:r>
                      <a:endParaRPr sz="1300" u="none" cap="none" strike="noStrike">
                        <a:latin typeface="Trebuchet MS"/>
                        <a:ea typeface="Trebuchet MS"/>
                        <a:cs typeface="Trebuchet MS"/>
                        <a:sym typeface="Trebuchet MS"/>
                      </a:endParaRPr>
                    </a:p>
                  </a:txBody>
                  <a:tcPr marT="34400"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19050">
                      <a:solidFill>
                        <a:srgbClr val="588A00"/>
                      </a:solidFill>
                      <a:prstDash val="solid"/>
                      <a:round/>
                      <a:headEnd len="sm" w="sm" type="none"/>
                      <a:tailEnd len="sm" w="sm" type="none"/>
                    </a:lnT>
                    <a:lnB cap="flat" cmpd="sng" w="9525">
                      <a:solidFill>
                        <a:srgbClr val="505050"/>
                      </a:solidFill>
                      <a:prstDash val="solid"/>
                      <a:round/>
                      <a:headEnd len="sm" w="sm" type="none"/>
                      <a:tailEnd len="sm" w="sm" type="none"/>
                    </a:lnB>
                  </a:tcPr>
                </a:tc>
              </a:tr>
              <a:tr h="482600">
                <a:tc>
                  <a:txBody>
                    <a:bodyPr/>
                    <a:lstStyle/>
                    <a:p>
                      <a:pPr indent="0" lvl="0" marL="76200" marR="0" rtl="0" algn="l">
                        <a:lnSpc>
                          <a:spcPct val="100000"/>
                        </a:lnSpc>
                        <a:spcBef>
                          <a:spcPts val="0"/>
                        </a:spcBef>
                        <a:spcAft>
                          <a:spcPts val="0"/>
                        </a:spcAft>
                        <a:buNone/>
                      </a:pPr>
                      <a:r>
                        <a:rPr lang="en" sz="1300" u="none" cap="none" strike="noStrike">
                          <a:latin typeface="Trebuchet MS"/>
                          <a:ea typeface="Trebuchet MS"/>
                          <a:cs typeface="Trebuchet MS"/>
                          <a:sym typeface="Trebuchet MS"/>
                        </a:rPr>
                        <a:t>Inception</a:t>
                      </a:r>
                      <a:endParaRPr sz="1300" u="none" cap="none" strike="noStrike">
                        <a:latin typeface="Trebuchet MS"/>
                        <a:ea typeface="Trebuchet MS"/>
                        <a:cs typeface="Trebuchet MS"/>
                        <a:sym typeface="Trebuchet MS"/>
                      </a:endParaRPr>
                    </a:p>
                    <a:p>
                      <a:pPr indent="0" lvl="0" marL="76200" marR="0" rtl="0" algn="l">
                        <a:lnSpc>
                          <a:spcPct val="100000"/>
                        </a:lnSpc>
                        <a:spcBef>
                          <a:spcPts val="0"/>
                        </a:spcBef>
                        <a:spcAft>
                          <a:spcPts val="0"/>
                        </a:spcAft>
                        <a:buNone/>
                      </a:pPr>
                      <a:r>
                        <a:rPr lang="en" sz="1300" u="none" cap="none" strike="noStrike">
                          <a:latin typeface="Trebuchet MS"/>
                          <a:ea typeface="Trebuchet MS"/>
                          <a:cs typeface="Trebuchet MS"/>
                          <a:sym typeface="Trebuchet MS"/>
                        </a:rPr>
                        <a:t>V3</a:t>
                      </a:r>
                      <a:endParaRPr sz="1300" u="none" cap="none" strike="noStrike">
                        <a:latin typeface="Trebuchet MS"/>
                        <a:ea typeface="Trebuchet MS"/>
                        <a:cs typeface="Trebuchet MS"/>
                        <a:sym typeface="Trebuchet MS"/>
                      </a:endParaRPr>
                    </a:p>
                  </a:txBody>
                  <a:tcPr marT="34400" marB="0" marR="0" marL="0">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309</a:t>
                      </a:r>
                      <a:endParaRPr sz="1300" u="none" cap="none" strike="noStrike">
                        <a:latin typeface="Trebuchet MS"/>
                        <a:ea typeface="Trebuchet MS"/>
                        <a:cs typeface="Trebuchet MS"/>
                        <a:sym typeface="Trebuchet MS"/>
                      </a:endParaRPr>
                    </a:p>
                  </a:txBody>
                  <a:tcPr marT="34400"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113</a:t>
                      </a:r>
                      <a:endParaRPr sz="1300" u="none" cap="none" strike="noStrike">
                        <a:latin typeface="Trebuchet MS"/>
                        <a:ea typeface="Trebuchet MS"/>
                        <a:cs typeface="Trebuchet MS"/>
                        <a:sym typeface="Trebuchet MS"/>
                      </a:endParaRPr>
                    </a:p>
                  </a:txBody>
                  <a:tcPr marT="34400"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tcPr>
                </a:tc>
              </a:tr>
              <a:tr h="279350">
                <a:tc>
                  <a:txBody>
                    <a:bodyPr/>
                    <a:lstStyle/>
                    <a:p>
                      <a:pPr indent="0" lvl="0" marL="76200" marR="0" rtl="0" algn="l">
                        <a:lnSpc>
                          <a:spcPct val="100000"/>
                        </a:lnSpc>
                        <a:spcBef>
                          <a:spcPts val="0"/>
                        </a:spcBef>
                        <a:spcAft>
                          <a:spcPts val="0"/>
                        </a:spcAft>
                        <a:buNone/>
                      </a:pPr>
                      <a:r>
                        <a:rPr lang="en" sz="1300" u="none" cap="none" strike="noStrike">
                          <a:latin typeface="Trebuchet MS"/>
                          <a:ea typeface="Trebuchet MS"/>
                          <a:cs typeface="Trebuchet MS"/>
                          <a:sym typeface="Trebuchet MS"/>
                        </a:rPr>
                        <a:t>ResNet-152</a:t>
                      </a:r>
                      <a:endParaRPr sz="1300" u="none" cap="none" strike="noStrike">
                        <a:latin typeface="Trebuchet MS"/>
                        <a:ea typeface="Trebuchet MS"/>
                        <a:cs typeface="Trebuchet MS"/>
                        <a:sym typeface="Trebuchet MS"/>
                      </a:endParaRPr>
                    </a:p>
                  </a:txBody>
                  <a:tcPr marT="34925" marB="0" marR="0" marL="0">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670</a:t>
                      </a:r>
                      <a:endParaRPr sz="1300" u="none" cap="none" strike="noStrike">
                        <a:latin typeface="Trebuchet MS"/>
                        <a:ea typeface="Trebuchet MS"/>
                        <a:cs typeface="Trebuchet MS"/>
                        <a:sym typeface="Trebuchet MS"/>
                      </a:endParaRPr>
                    </a:p>
                  </a:txBody>
                  <a:tcPr marT="34925"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159</a:t>
                      </a:r>
                      <a:endParaRPr sz="1300" u="none" cap="none" strike="noStrike">
                        <a:latin typeface="Trebuchet MS"/>
                        <a:ea typeface="Trebuchet MS"/>
                        <a:cs typeface="Trebuchet MS"/>
                        <a:sym typeface="Trebuchet MS"/>
                      </a:endParaRPr>
                    </a:p>
                  </a:txBody>
                  <a:tcPr marT="34925"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tcPr>
                </a:tc>
              </a:tr>
            </a:tbl>
          </a:graphicData>
        </a:graphic>
      </p:graphicFrame>
      <p:sp>
        <p:nvSpPr>
          <p:cNvPr id="621" name="Google Shape;621;p39"/>
          <p:cNvSpPr/>
          <p:nvPr/>
        </p:nvSpPr>
        <p:spPr>
          <a:xfrm>
            <a:off x="4519929" y="1122680"/>
            <a:ext cx="0" cy="3407304"/>
          </a:xfrm>
          <a:custGeom>
            <a:rect b="b" l="l" r="r" t="t"/>
            <a:pathLst>
              <a:path extrusionOk="0" h="4088765" w="120000">
                <a:moveTo>
                  <a:pt x="0" y="0"/>
                </a:moveTo>
                <a:lnTo>
                  <a:pt x="0" y="4088155"/>
                </a:lnTo>
              </a:path>
            </a:pathLst>
          </a:custGeom>
          <a:noFill/>
          <a:ln cap="flat" cmpd="sng" w="9525">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5" name="Shape 625"/>
        <p:cNvGrpSpPr/>
        <p:nvPr/>
      </p:nvGrpSpPr>
      <p:grpSpPr>
        <a:xfrm>
          <a:off x="0" y="0"/>
          <a:ext cx="0" cy="0"/>
          <a:chOff x="0" y="0"/>
          <a:chExt cx="0" cy="0"/>
        </a:xfrm>
      </p:grpSpPr>
      <p:sp>
        <p:nvSpPr>
          <p:cNvPr id="626" name="Google Shape;626;p40"/>
          <p:cNvSpPr txBox="1"/>
          <p:nvPr/>
        </p:nvSpPr>
        <p:spPr>
          <a:xfrm>
            <a:off x="8298497" y="4869772"/>
            <a:ext cx="115358"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14</a:t>
            </a:r>
            <a:endParaRPr sz="700">
              <a:solidFill>
                <a:schemeClr val="dk1"/>
              </a:solidFill>
              <a:latin typeface="Trebuchet MS"/>
              <a:ea typeface="Trebuchet MS"/>
              <a:cs typeface="Trebuchet MS"/>
              <a:sym typeface="Trebuchet MS"/>
            </a:endParaRPr>
          </a:p>
        </p:txBody>
      </p:sp>
      <p:grpSp>
        <p:nvGrpSpPr>
          <p:cNvPr id="627" name="Google Shape;627;p40"/>
          <p:cNvGrpSpPr/>
          <p:nvPr/>
        </p:nvGrpSpPr>
        <p:grpSpPr>
          <a:xfrm>
            <a:off x="8462009" y="4888230"/>
            <a:ext cx="485564" cy="90170"/>
            <a:chOff x="10154411" y="5865876"/>
            <a:chExt cx="582677" cy="108204"/>
          </a:xfrm>
        </p:grpSpPr>
        <p:sp>
          <p:nvSpPr>
            <p:cNvPr id="628" name="Google Shape;628;p40"/>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629" name="Google Shape;629;p40"/>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630" name="Google Shape;630;p40"/>
          <p:cNvSpPr txBox="1"/>
          <p:nvPr>
            <p:ph type="title"/>
          </p:nvPr>
        </p:nvSpPr>
        <p:spPr>
          <a:xfrm>
            <a:off x="930994" y="202311"/>
            <a:ext cx="3934883" cy="890588"/>
          </a:xfrm>
          <a:prstGeom prst="rect">
            <a:avLst/>
          </a:prstGeom>
          <a:noFill/>
          <a:ln>
            <a:noFill/>
          </a:ln>
        </p:spPr>
        <p:txBody>
          <a:bodyPr anchorCtr="0" anchor="t" bIns="0" lIns="0" spcFirstLastPara="1" rIns="0" wrap="square" tIns="62450">
            <a:spAutoFit/>
          </a:bodyPr>
          <a:lstStyle/>
          <a:p>
            <a:pPr indent="0" lvl="0" marL="12700" marR="0" rtl="0" algn="l">
              <a:lnSpc>
                <a:spcPct val="108055"/>
              </a:lnSpc>
              <a:spcBef>
                <a:spcPts val="0"/>
              </a:spcBef>
              <a:spcAft>
                <a:spcPts val="0"/>
              </a:spcAft>
              <a:buNone/>
            </a:pPr>
            <a:r>
              <a:rPr lang="en" sz="3000"/>
              <a:t>FP16, INT8 PRECISION  CALIBRATION</a:t>
            </a:r>
            <a:endParaRPr sz="3000"/>
          </a:p>
        </p:txBody>
      </p:sp>
      <p:grpSp>
        <p:nvGrpSpPr>
          <p:cNvPr id="631" name="Google Shape;631;p40"/>
          <p:cNvGrpSpPr/>
          <p:nvPr/>
        </p:nvGrpSpPr>
        <p:grpSpPr>
          <a:xfrm>
            <a:off x="5549899" y="633"/>
            <a:ext cx="3594100" cy="947208"/>
            <a:chOff x="6659879" y="760"/>
            <a:chExt cx="4312920" cy="1136650"/>
          </a:xfrm>
        </p:grpSpPr>
        <p:pic>
          <p:nvPicPr>
            <p:cNvPr id="632" name="Google Shape;632;p40"/>
            <p:cNvPicPr preferRelativeResize="0"/>
            <p:nvPr/>
          </p:nvPicPr>
          <p:blipFill rotWithShape="1">
            <a:blip r:embed="rId4">
              <a:alphaModFix/>
            </a:blip>
            <a:srcRect b="0" l="0" r="0" t="0"/>
            <a:stretch/>
          </p:blipFill>
          <p:spPr>
            <a:xfrm>
              <a:off x="6742203" y="114146"/>
              <a:ext cx="4024782" cy="908605"/>
            </a:xfrm>
            <a:prstGeom prst="rect">
              <a:avLst/>
            </a:prstGeom>
            <a:noFill/>
            <a:ln>
              <a:noFill/>
            </a:ln>
          </p:spPr>
        </p:pic>
        <p:sp>
          <p:nvSpPr>
            <p:cNvPr id="633" name="Google Shape;633;p40"/>
            <p:cNvSpPr/>
            <p:nvPr/>
          </p:nvSpPr>
          <p:spPr>
            <a:xfrm>
              <a:off x="6659879" y="760"/>
              <a:ext cx="4312920" cy="1136650"/>
            </a:xfrm>
            <a:custGeom>
              <a:rect b="b" l="l" r="r" t="t"/>
              <a:pathLst>
                <a:path extrusionOk="0" h="1136650" w="4312920">
                  <a:moveTo>
                    <a:pt x="0" y="1136143"/>
                  </a:moveTo>
                  <a:lnTo>
                    <a:pt x="4312920" y="1136143"/>
                  </a:lnTo>
                </a:path>
                <a:path extrusionOk="0" h="1136650" w="4312920">
                  <a:moveTo>
                    <a:pt x="0" y="0"/>
                  </a:moveTo>
                  <a:lnTo>
                    <a:pt x="0" y="1136143"/>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34" name="Google Shape;634;p40"/>
            <p:cNvSpPr/>
            <p:nvPr/>
          </p:nvSpPr>
          <p:spPr>
            <a:xfrm>
              <a:off x="8391905" y="243077"/>
              <a:ext cx="876300" cy="820419"/>
            </a:xfrm>
            <a:custGeom>
              <a:rect b="b" l="l" r="r" t="t"/>
              <a:pathLst>
                <a:path extrusionOk="0" h="820419" w="876300">
                  <a:moveTo>
                    <a:pt x="0" y="136651"/>
                  </a:moveTo>
                  <a:lnTo>
                    <a:pt x="6969" y="93472"/>
                  </a:lnTo>
                  <a:lnTo>
                    <a:pt x="26375" y="55961"/>
                  </a:lnTo>
                  <a:lnTo>
                    <a:pt x="55961" y="26375"/>
                  </a:lnTo>
                  <a:lnTo>
                    <a:pt x="93472" y="6969"/>
                  </a:lnTo>
                  <a:lnTo>
                    <a:pt x="136651" y="0"/>
                  </a:lnTo>
                  <a:lnTo>
                    <a:pt x="739648" y="0"/>
                  </a:lnTo>
                  <a:lnTo>
                    <a:pt x="782827" y="6969"/>
                  </a:lnTo>
                  <a:lnTo>
                    <a:pt x="820338" y="26375"/>
                  </a:lnTo>
                  <a:lnTo>
                    <a:pt x="849924" y="55961"/>
                  </a:lnTo>
                  <a:lnTo>
                    <a:pt x="869330" y="93471"/>
                  </a:lnTo>
                  <a:lnTo>
                    <a:pt x="876300" y="136651"/>
                  </a:lnTo>
                  <a:lnTo>
                    <a:pt x="876300" y="683260"/>
                  </a:lnTo>
                  <a:lnTo>
                    <a:pt x="869330" y="726439"/>
                  </a:lnTo>
                  <a:lnTo>
                    <a:pt x="849924" y="763950"/>
                  </a:lnTo>
                  <a:lnTo>
                    <a:pt x="820338" y="793536"/>
                  </a:lnTo>
                  <a:lnTo>
                    <a:pt x="782827" y="812942"/>
                  </a:lnTo>
                  <a:lnTo>
                    <a:pt x="739648" y="819912"/>
                  </a:lnTo>
                  <a:lnTo>
                    <a:pt x="136651" y="819912"/>
                  </a:lnTo>
                  <a:lnTo>
                    <a:pt x="93472" y="812942"/>
                  </a:lnTo>
                  <a:lnTo>
                    <a:pt x="55961" y="793536"/>
                  </a:lnTo>
                  <a:lnTo>
                    <a:pt x="26375" y="763950"/>
                  </a:lnTo>
                  <a:lnTo>
                    <a:pt x="6969" y="726440"/>
                  </a:lnTo>
                  <a:lnTo>
                    <a:pt x="0" y="683260"/>
                  </a:lnTo>
                  <a:lnTo>
                    <a:pt x="0" y="136651"/>
                  </a:lnTo>
                  <a:close/>
                </a:path>
              </a:pathLst>
            </a:custGeom>
            <a:noFill/>
            <a:ln cap="flat" cmpd="sng" w="259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graphicFrame>
        <p:nvGraphicFramePr>
          <p:cNvPr id="635" name="Google Shape;635;p40"/>
          <p:cNvGraphicFramePr/>
          <p:nvPr/>
        </p:nvGraphicFramePr>
        <p:xfrm>
          <a:off x="289496" y="1622001"/>
          <a:ext cx="3000000" cy="3000000"/>
        </p:xfrm>
        <a:graphic>
          <a:graphicData uri="http://schemas.openxmlformats.org/drawingml/2006/table">
            <a:tbl>
              <a:tblPr bandRow="1" firstRow="1">
                <a:noFill/>
                <a:tableStyleId>{64328273-007C-454D-A811-107869A2FE4D}</a:tableStyleId>
              </a:tblPr>
              <a:tblGrid>
                <a:gridCol w="747700"/>
                <a:gridCol w="1706550"/>
              </a:tblGrid>
              <a:tr h="283625">
                <a:tc>
                  <a:txBody>
                    <a:bodyPr/>
                    <a:lstStyle/>
                    <a:p>
                      <a:pPr indent="0" lvl="0" marL="0" marR="0" rtl="0" algn="ctr">
                        <a:lnSpc>
                          <a:spcPct val="100000"/>
                        </a:lnSpc>
                        <a:spcBef>
                          <a:spcPts val="0"/>
                        </a:spcBef>
                        <a:spcAft>
                          <a:spcPts val="0"/>
                        </a:spcAft>
                        <a:buNone/>
                      </a:pPr>
                      <a:r>
                        <a:rPr b="1" lang="en" sz="1200" u="none" cap="none" strike="noStrike">
                          <a:solidFill>
                            <a:srgbClr val="FFFFFF"/>
                          </a:solidFill>
                          <a:latin typeface="Trebuchet MS"/>
                          <a:ea typeface="Trebuchet MS"/>
                          <a:cs typeface="Trebuchet MS"/>
                          <a:sym typeface="Trebuchet MS"/>
                        </a:rPr>
                        <a:t>Precision</a:t>
                      </a:r>
                      <a:endParaRPr sz="1200" u="none" cap="none" strike="noStrike">
                        <a:latin typeface="Trebuchet MS"/>
                        <a:ea typeface="Trebuchet MS"/>
                        <a:cs typeface="Trebuchet MS"/>
                        <a:sym typeface="Trebuchet MS"/>
                      </a:endParaRPr>
                    </a:p>
                  </a:txBody>
                  <a:tcPr marT="44975" marB="0" marR="0" marL="0">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76B800"/>
                    </a:solidFill>
                  </a:tcPr>
                </a:tc>
                <a:tc>
                  <a:txBody>
                    <a:bodyPr/>
                    <a:lstStyle/>
                    <a:p>
                      <a:pPr indent="0" lvl="0" marL="0" marR="0" rtl="0" algn="ctr">
                        <a:lnSpc>
                          <a:spcPct val="100000"/>
                        </a:lnSpc>
                        <a:spcBef>
                          <a:spcPts val="0"/>
                        </a:spcBef>
                        <a:spcAft>
                          <a:spcPts val="0"/>
                        </a:spcAft>
                        <a:buNone/>
                      </a:pPr>
                      <a:r>
                        <a:rPr b="1" lang="en" sz="1200" u="none" cap="none" strike="noStrike">
                          <a:solidFill>
                            <a:srgbClr val="FFFFFF"/>
                          </a:solidFill>
                          <a:latin typeface="Trebuchet MS"/>
                          <a:ea typeface="Trebuchet MS"/>
                          <a:cs typeface="Trebuchet MS"/>
                          <a:sym typeface="Trebuchet MS"/>
                        </a:rPr>
                        <a:t>Dynamic Range</a:t>
                      </a:r>
                      <a:endParaRPr sz="1200" u="none" cap="none" strike="noStrike">
                        <a:latin typeface="Trebuchet MS"/>
                        <a:ea typeface="Trebuchet MS"/>
                        <a:cs typeface="Trebuchet MS"/>
                        <a:sym typeface="Trebuchet MS"/>
                      </a:endParaRPr>
                    </a:p>
                  </a:txBody>
                  <a:tcPr marT="44975" marB="0" marR="0" marL="0">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76B800"/>
                    </a:solidFill>
                  </a:tcPr>
                </a:tc>
              </a:tr>
              <a:tr h="283625">
                <a:tc>
                  <a:txBody>
                    <a:bodyPr/>
                    <a:lstStyle/>
                    <a:p>
                      <a:pPr indent="0" lvl="0" marL="0" marR="0" rtl="0" algn="ctr">
                        <a:lnSpc>
                          <a:spcPct val="100000"/>
                        </a:lnSpc>
                        <a:spcBef>
                          <a:spcPts val="0"/>
                        </a:spcBef>
                        <a:spcAft>
                          <a:spcPts val="0"/>
                        </a:spcAft>
                        <a:buNone/>
                      </a:pPr>
                      <a:r>
                        <a:rPr lang="en" sz="1200" u="none" cap="none" strike="noStrike">
                          <a:latin typeface="Trebuchet MS"/>
                          <a:ea typeface="Trebuchet MS"/>
                          <a:cs typeface="Trebuchet MS"/>
                          <a:sym typeface="Trebuchet MS"/>
                        </a:rPr>
                        <a:t>FP32</a:t>
                      </a:r>
                      <a:endParaRPr sz="1200" u="none" cap="none" strike="noStrike">
                        <a:latin typeface="Trebuchet MS"/>
                        <a:ea typeface="Trebuchet MS"/>
                        <a:cs typeface="Trebuchet MS"/>
                        <a:sym typeface="Trebuchet MS"/>
                      </a:endParaRPr>
                    </a:p>
                  </a:txBody>
                  <a:tcPr marT="44975" marB="0" marR="0" marL="0">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FEFEF"/>
                    </a:solidFill>
                  </a:tcPr>
                </a:tc>
                <a:tc>
                  <a:txBody>
                    <a:bodyPr/>
                    <a:lstStyle/>
                    <a:p>
                      <a:pPr indent="0" lvl="0" marL="685800" marR="0" rtl="0" algn="l">
                        <a:lnSpc>
                          <a:spcPct val="79166"/>
                        </a:lnSpc>
                        <a:spcBef>
                          <a:spcPts val="0"/>
                        </a:spcBef>
                        <a:spcAft>
                          <a:spcPts val="0"/>
                        </a:spcAft>
                        <a:buNone/>
                      </a:pPr>
                      <a:r>
                        <a:rPr lang="en" sz="500" u="none" cap="none" strike="noStrike">
                          <a:latin typeface="Trebuchet MS"/>
                          <a:ea typeface="Trebuchet MS"/>
                          <a:cs typeface="Trebuchet MS"/>
                          <a:sym typeface="Trebuchet MS"/>
                        </a:rPr>
                        <a:t>38	38</a:t>
                      </a:r>
                      <a:endParaRPr sz="500" u="none" cap="none" strike="noStrike">
                        <a:latin typeface="Trebuchet MS"/>
                        <a:ea typeface="Trebuchet MS"/>
                        <a:cs typeface="Trebuchet MS"/>
                        <a:sym typeface="Trebuchet MS"/>
                      </a:endParaRPr>
                    </a:p>
                    <a:p>
                      <a:pPr indent="0" lvl="0" marL="190500" marR="0" rtl="0" algn="l">
                        <a:lnSpc>
                          <a:spcPct val="102500"/>
                        </a:lnSpc>
                        <a:spcBef>
                          <a:spcPts val="0"/>
                        </a:spcBef>
                        <a:spcAft>
                          <a:spcPts val="0"/>
                        </a:spcAft>
                        <a:buNone/>
                      </a:pPr>
                      <a:r>
                        <a:rPr lang="en" sz="1200" u="none" cap="none" strike="noStrike">
                          <a:latin typeface="Trebuchet MS"/>
                          <a:ea typeface="Trebuchet MS"/>
                          <a:cs typeface="Trebuchet MS"/>
                          <a:sym typeface="Trebuchet MS"/>
                        </a:rPr>
                        <a:t>-3.4x10	~ +3.4x10</a:t>
                      </a:r>
                      <a:endParaRPr sz="1200" u="none" cap="none" strike="noStrike">
                        <a:latin typeface="Trebuchet MS"/>
                        <a:ea typeface="Trebuchet MS"/>
                        <a:cs typeface="Trebuchet MS"/>
                        <a:sym typeface="Trebuchet MS"/>
                      </a:endParaRPr>
                    </a:p>
                  </a:txBody>
                  <a:tcPr marT="20100" marB="0" marR="0" marL="0">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FEFEF"/>
                    </a:solidFill>
                  </a:tcPr>
                </a:tc>
              </a:tr>
              <a:tr h="283625">
                <a:tc>
                  <a:txBody>
                    <a:bodyPr/>
                    <a:lstStyle/>
                    <a:p>
                      <a:pPr indent="0" lvl="0" marL="0" marR="0" rtl="0" algn="ctr">
                        <a:lnSpc>
                          <a:spcPct val="100000"/>
                        </a:lnSpc>
                        <a:spcBef>
                          <a:spcPts val="0"/>
                        </a:spcBef>
                        <a:spcAft>
                          <a:spcPts val="0"/>
                        </a:spcAft>
                        <a:buNone/>
                      </a:pPr>
                      <a:r>
                        <a:rPr lang="en" sz="1200" u="none" cap="none" strike="noStrike">
                          <a:latin typeface="Trebuchet MS"/>
                          <a:ea typeface="Trebuchet MS"/>
                          <a:cs typeface="Trebuchet MS"/>
                          <a:sym typeface="Trebuchet MS"/>
                        </a:rPr>
                        <a:t>FP16</a:t>
                      </a:r>
                      <a:endParaRPr sz="1200" u="none" cap="none" strike="noStrike">
                        <a:latin typeface="Trebuchet MS"/>
                        <a:ea typeface="Trebuchet MS"/>
                        <a:cs typeface="Trebuchet MS"/>
                        <a:sym typeface="Trebuchet MS"/>
                      </a:endParaRPr>
                    </a:p>
                  </a:txBody>
                  <a:tcPr marT="44975" marB="0" marR="0" marL="0">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lang="en" sz="1200" u="none" cap="none" strike="noStrike">
                          <a:latin typeface="Trebuchet MS"/>
                          <a:ea typeface="Trebuchet MS"/>
                          <a:cs typeface="Trebuchet MS"/>
                          <a:sym typeface="Trebuchet MS"/>
                        </a:rPr>
                        <a:t>-65504 ~ +65504</a:t>
                      </a:r>
                      <a:endParaRPr sz="1200" u="none" cap="none" strike="noStrike">
                        <a:latin typeface="Trebuchet MS"/>
                        <a:ea typeface="Trebuchet MS"/>
                        <a:cs typeface="Trebuchet MS"/>
                        <a:sym typeface="Trebuchet MS"/>
                      </a:endParaRPr>
                    </a:p>
                  </a:txBody>
                  <a:tcPr marT="44975" marB="0" marR="0" marL="0">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FEFEF"/>
                    </a:solidFill>
                  </a:tcPr>
                </a:tc>
              </a:tr>
              <a:tr h="283625">
                <a:tc>
                  <a:txBody>
                    <a:bodyPr/>
                    <a:lstStyle/>
                    <a:p>
                      <a:pPr indent="0" lvl="0" marL="0" marR="0" rtl="0" algn="ctr">
                        <a:lnSpc>
                          <a:spcPct val="100000"/>
                        </a:lnSpc>
                        <a:spcBef>
                          <a:spcPts val="0"/>
                        </a:spcBef>
                        <a:spcAft>
                          <a:spcPts val="0"/>
                        </a:spcAft>
                        <a:buNone/>
                      </a:pPr>
                      <a:r>
                        <a:rPr lang="en" sz="1200" u="none" cap="none" strike="noStrike">
                          <a:latin typeface="Trebuchet MS"/>
                          <a:ea typeface="Trebuchet MS"/>
                          <a:cs typeface="Trebuchet MS"/>
                          <a:sym typeface="Trebuchet MS"/>
                        </a:rPr>
                        <a:t>INT8</a:t>
                      </a:r>
                      <a:endParaRPr sz="1200" u="none" cap="none" strike="noStrike">
                        <a:latin typeface="Trebuchet MS"/>
                        <a:ea typeface="Trebuchet MS"/>
                        <a:cs typeface="Trebuchet MS"/>
                        <a:sym typeface="Trebuchet MS"/>
                      </a:endParaRPr>
                    </a:p>
                  </a:txBody>
                  <a:tcPr marT="44975" marB="0" marR="0" marL="0">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lang="en" sz="1200" u="none" cap="none" strike="noStrike">
                          <a:latin typeface="Trebuchet MS"/>
                          <a:ea typeface="Trebuchet MS"/>
                          <a:cs typeface="Trebuchet MS"/>
                          <a:sym typeface="Trebuchet MS"/>
                        </a:rPr>
                        <a:t>-128 ~ +127</a:t>
                      </a:r>
                      <a:endParaRPr sz="1200" u="none" cap="none" strike="noStrike">
                        <a:latin typeface="Trebuchet MS"/>
                        <a:ea typeface="Trebuchet MS"/>
                        <a:cs typeface="Trebuchet MS"/>
                        <a:sym typeface="Trebuchet MS"/>
                      </a:endParaRPr>
                    </a:p>
                  </a:txBody>
                  <a:tcPr marT="44975" marB="0" marR="0" marL="0">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FEFEF"/>
                    </a:solidFill>
                  </a:tcPr>
                </a:tc>
              </a:tr>
            </a:tbl>
          </a:graphicData>
        </a:graphic>
      </p:graphicFrame>
      <p:sp>
        <p:nvSpPr>
          <p:cNvPr id="636" name="Google Shape;636;p40"/>
          <p:cNvSpPr/>
          <p:nvPr/>
        </p:nvSpPr>
        <p:spPr>
          <a:xfrm>
            <a:off x="2834004" y="2584449"/>
            <a:ext cx="372533" cy="95250"/>
          </a:xfrm>
          <a:custGeom>
            <a:rect b="b" l="l" r="r" t="t"/>
            <a:pathLst>
              <a:path extrusionOk="0" h="114300" w="447039">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447039">
                <a:moveTo>
                  <a:pt x="114300" y="38100"/>
                </a:moveTo>
                <a:lnTo>
                  <a:pt x="95250" y="38100"/>
                </a:lnTo>
                <a:lnTo>
                  <a:pt x="95250" y="76200"/>
                </a:lnTo>
                <a:lnTo>
                  <a:pt x="114300" y="76200"/>
                </a:lnTo>
                <a:lnTo>
                  <a:pt x="114300" y="38100"/>
                </a:lnTo>
                <a:close/>
              </a:path>
              <a:path extrusionOk="0" h="114300" w="447039">
                <a:moveTo>
                  <a:pt x="447040" y="38100"/>
                </a:moveTo>
                <a:lnTo>
                  <a:pt x="114300" y="38100"/>
                </a:lnTo>
                <a:lnTo>
                  <a:pt x="114300" y="76200"/>
                </a:lnTo>
                <a:lnTo>
                  <a:pt x="447040" y="76200"/>
                </a:lnTo>
                <a:lnTo>
                  <a:pt x="447040" y="3810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37" name="Google Shape;637;p40"/>
          <p:cNvSpPr txBox="1"/>
          <p:nvPr/>
        </p:nvSpPr>
        <p:spPr>
          <a:xfrm>
            <a:off x="3271837" y="1946275"/>
            <a:ext cx="1565803" cy="779463"/>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Training precision</a:t>
            </a:r>
            <a:endParaRPr sz="1200">
              <a:solidFill>
                <a:schemeClr val="dk1"/>
              </a:solidFill>
              <a:latin typeface="Trebuchet MS"/>
              <a:ea typeface="Trebuchet MS"/>
              <a:cs typeface="Trebuchet MS"/>
              <a:sym typeface="Trebuchet MS"/>
            </a:endParaRPr>
          </a:p>
          <a:p>
            <a:pPr indent="0" lvl="0" marL="12700" marR="0" rtl="0" algn="l">
              <a:lnSpc>
                <a:spcPct val="100000"/>
              </a:lnSpc>
              <a:spcBef>
                <a:spcPts val="800"/>
              </a:spcBef>
              <a:spcAft>
                <a:spcPts val="0"/>
              </a:spcAft>
              <a:buNone/>
            </a:pPr>
            <a:r>
              <a:rPr lang="en" sz="1200">
                <a:solidFill>
                  <a:schemeClr val="dk1"/>
                </a:solidFill>
                <a:latin typeface="Trebuchet MS"/>
                <a:ea typeface="Trebuchet MS"/>
                <a:cs typeface="Trebuchet MS"/>
                <a:sym typeface="Trebuchet MS"/>
              </a:rPr>
              <a:t>No calibration required</a:t>
            </a:r>
            <a:endParaRPr sz="1200">
              <a:solidFill>
                <a:schemeClr val="dk1"/>
              </a:solidFill>
              <a:latin typeface="Trebuchet MS"/>
              <a:ea typeface="Trebuchet MS"/>
              <a:cs typeface="Trebuchet MS"/>
              <a:sym typeface="Trebuchet MS"/>
            </a:endParaRPr>
          </a:p>
          <a:p>
            <a:pPr indent="0" lvl="0" marL="12700" marR="0" rtl="0" algn="l">
              <a:lnSpc>
                <a:spcPct val="100000"/>
              </a:lnSpc>
              <a:spcBef>
                <a:spcPts val="900"/>
              </a:spcBef>
              <a:spcAft>
                <a:spcPts val="0"/>
              </a:spcAft>
              <a:buNone/>
            </a:pPr>
            <a:r>
              <a:rPr b="1" lang="en" sz="1200">
                <a:solidFill>
                  <a:srgbClr val="76B800"/>
                </a:solidFill>
                <a:latin typeface="Trebuchet MS"/>
                <a:ea typeface="Trebuchet MS"/>
                <a:cs typeface="Trebuchet MS"/>
                <a:sym typeface="Trebuchet MS"/>
              </a:rPr>
              <a:t>Requires </a:t>
            </a:r>
            <a:r>
              <a:rPr lang="en" sz="1200">
                <a:solidFill>
                  <a:srgbClr val="76B800"/>
                </a:solidFill>
                <a:latin typeface="Trebuchet MS"/>
                <a:ea typeface="Trebuchet MS"/>
                <a:cs typeface="Trebuchet MS"/>
                <a:sym typeface="Trebuchet MS"/>
              </a:rPr>
              <a:t>calibration</a:t>
            </a:r>
            <a:endParaRPr sz="1200">
              <a:solidFill>
                <a:schemeClr val="dk1"/>
              </a:solidFill>
              <a:latin typeface="Trebuchet MS"/>
              <a:ea typeface="Trebuchet MS"/>
              <a:cs typeface="Trebuchet MS"/>
              <a:sym typeface="Trebuchet MS"/>
            </a:endParaRPr>
          </a:p>
        </p:txBody>
      </p:sp>
      <p:sp>
        <p:nvSpPr>
          <p:cNvPr id="638" name="Google Shape;638;p40"/>
          <p:cNvSpPr txBox="1"/>
          <p:nvPr/>
        </p:nvSpPr>
        <p:spPr>
          <a:xfrm>
            <a:off x="314790" y="3464623"/>
            <a:ext cx="4144963" cy="963083"/>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b="1" lang="en" sz="1700">
                <a:solidFill>
                  <a:schemeClr val="dk1"/>
                </a:solidFill>
                <a:latin typeface="Trebuchet MS"/>
                <a:ea typeface="Trebuchet MS"/>
                <a:cs typeface="Trebuchet MS"/>
                <a:sym typeface="Trebuchet MS"/>
              </a:rPr>
              <a:t>Precision calibration for INT8 inference:</a:t>
            </a:r>
            <a:endParaRPr sz="1700">
              <a:solidFill>
                <a:schemeClr val="dk1"/>
              </a:solidFill>
              <a:latin typeface="Trebuchet MS"/>
              <a:ea typeface="Trebuchet MS"/>
              <a:cs typeface="Trebuchet MS"/>
              <a:sym typeface="Trebuchet MS"/>
            </a:endParaRPr>
          </a:p>
          <a:p>
            <a:pPr indent="-247650" lvl="0" marL="254000" marR="0" rtl="0" algn="l">
              <a:lnSpc>
                <a:spcPct val="100000"/>
              </a:lnSpc>
              <a:spcBef>
                <a:spcPts val="0"/>
              </a:spcBef>
              <a:spcAft>
                <a:spcPts val="0"/>
              </a:spcAft>
              <a:buClr>
                <a:schemeClr val="dk1"/>
              </a:buClr>
              <a:buSzPts val="1500"/>
              <a:buFont typeface="Noto Sans Symbols"/>
              <a:buChar char="⮚"/>
            </a:pPr>
            <a:r>
              <a:rPr lang="en" sz="1500">
                <a:solidFill>
                  <a:schemeClr val="dk1"/>
                </a:solidFill>
                <a:latin typeface="Trebuchet MS"/>
                <a:ea typeface="Trebuchet MS"/>
                <a:cs typeface="Trebuchet MS"/>
                <a:sym typeface="Trebuchet MS"/>
              </a:rPr>
              <a:t>Minimizes information loss between FP32 and  INT8 inference on a calibration dataset</a:t>
            </a:r>
            <a:endParaRPr sz="1500">
              <a:solidFill>
                <a:schemeClr val="dk1"/>
              </a:solidFill>
              <a:latin typeface="Trebuchet MS"/>
              <a:ea typeface="Trebuchet MS"/>
              <a:cs typeface="Trebuchet MS"/>
              <a:sym typeface="Trebuchet MS"/>
            </a:endParaRPr>
          </a:p>
          <a:p>
            <a:pPr indent="-247650" lvl="0" marL="254000" marR="0" rtl="0" algn="l">
              <a:lnSpc>
                <a:spcPct val="100000"/>
              </a:lnSpc>
              <a:spcBef>
                <a:spcPts val="0"/>
              </a:spcBef>
              <a:spcAft>
                <a:spcPts val="0"/>
              </a:spcAft>
              <a:buClr>
                <a:schemeClr val="dk1"/>
              </a:buClr>
              <a:buSzPts val="1500"/>
              <a:buFont typeface="Noto Sans Symbols"/>
              <a:buChar char="⮚"/>
            </a:pPr>
            <a:r>
              <a:rPr lang="en" sz="1500">
                <a:solidFill>
                  <a:schemeClr val="dk1"/>
                </a:solidFill>
                <a:latin typeface="Arial"/>
                <a:ea typeface="Arial"/>
                <a:cs typeface="Arial"/>
                <a:sym typeface="Arial"/>
              </a:rPr>
              <a:t>Completely automatic</a:t>
            </a:r>
            <a:endParaRPr sz="1500">
              <a:solidFill>
                <a:schemeClr val="dk1"/>
              </a:solidFill>
              <a:latin typeface="Arial"/>
              <a:ea typeface="Arial"/>
              <a:cs typeface="Arial"/>
              <a:sym typeface="Arial"/>
            </a:endParaRPr>
          </a:p>
        </p:txBody>
      </p:sp>
      <p:sp>
        <p:nvSpPr>
          <p:cNvPr id="639" name="Google Shape;639;p40"/>
          <p:cNvSpPr/>
          <p:nvPr/>
        </p:nvSpPr>
        <p:spPr>
          <a:xfrm>
            <a:off x="2835274" y="2004060"/>
            <a:ext cx="372533" cy="95250"/>
          </a:xfrm>
          <a:custGeom>
            <a:rect b="b" l="l" r="r" t="t"/>
            <a:pathLst>
              <a:path extrusionOk="0" h="114300" w="447039">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447039">
                <a:moveTo>
                  <a:pt x="114300" y="38100"/>
                </a:moveTo>
                <a:lnTo>
                  <a:pt x="95250" y="38100"/>
                </a:lnTo>
                <a:lnTo>
                  <a:pt x="95250" y="76200"/>
                </a:lnTo>
                <a:lnTo>
                  <a:pt x="114300" y="76200"/>
                </a:lnTo>
                <a:lnTo>
                  <a:pt x="114300" y="38100"/>
                </a:lnTo>
                <a:close/>
              </a:path>
              <a:path extrusionOk="0" h="114300" w="447039">
                <a:moveTo>
                  <a:pt x="447040" y="38100"/>
                </a:moveTo>
                <a:lnTo>
                  <a:pt x="114300" y="38100"/>
                </a:lnTo>
                <a:lnTo>
                  <a:pt x="114300" y="76200"/>
                </a:lnTo>
                <a:lnTo>
                  <a:pt x="447040" y="76200"/>
                </a:lnTo>
                <a:lnTo>
                  <a:pt x="447040" y="3810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40" name="Google Shape;640;p40"/>
          <p:cNvSpPr/>
          <p:nvPr/>
        </p:nvSpPr>
        <p:spPr>
          <a:xfrm>
            <a:off x="2834004" y="2299970"/>
            <a:ext cx="372533" cy="95250"/>
          </a:xfrm>
          <a:custGeom>
            <a:rect b="b" l="l" r="r" t="t"/>
            <a:pathLst>
              <a:path extrusionOk="0" h="114300" w="447039">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447039">
                <a:moveTo>
                  <a:pt x="114300" y="38100"/>
                </a:moveTo>
                <a:lnTo>
                  <a:pt x="95250" y="38100"/>
                </a:lnTo>
                <a:lnTo>
                  <a:pt x="95250" y="76200"/>
                </a:lnTo>
                <a:lnTo>
                  <a:pt x="114300" y="76200"/>
                </a:lnTo>
                <a:lnTo>
                  <a:pt x="114300" y="38100"/>
                </a:lnTo>
                <a:close/>
              </a:path>
              <a:path extrusionOk="0" h="114300" w="447039">
                <a:moveTo>
                  <a:pt x="447040" y="38100"/>
                </a:moveTo>
                <a:lnTo>
                  <a:pt x="114300" y="38100"/>
                </a:lnTo>
                <a:lnTo>
                  <a:pt x="114300" y="76200"/>
                </a:lnTo>
                <a:lnTo>
                  <a:pt x="447040" y="76200"/>
                </a:lnTo>
                <a:lnTo>
                  <a:pt x="447040" y="3810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nvGrpSpPr>
          <p:cNvPr id="641" name="Google Shape;641;p40"/>
          <p:cNvGrpSpPr/>
          <p:nvPr/>
        </p:nvGrpSpPr>
        <p:grpSpPr>
          <a:xfrm>
            <a:off x="5890259" y="2025649"/>
            <a:ext cx="2846388" cy="2373313"/>
            <a:chOff x="7068311" y="2430779"/>
            <a:chExt cx="3415665" cy="2847976"/>
          </a:xfrm>
        </p:grpSpPr>
        <p:sp>
          <p:nvSpPr>
            <p:cNvPr id="642" name="Google Shape;642;p40"/>
            <p:cNvSpPr/>
            <p:nvPr/>
          </p:nvSpPr>
          <p:spPr>
            <a:xfrm>
              <a:off x="7068311" y="2430779"/>
              <a:ext cx="3415665" cy="2847340"/>
            </a:xfrm>
            <a:custGeom>
              <a:rect b="b" l="l" r="r" t="t"/>
              <a:pathLst>
                <a:path extrusionOk="0" h="2847340" w="3415665">
                  <a:moveTo>
                    <a:pt x="3415284" y="0"/>
                  </a:moveTo>
                  <a:lnTo>
                    <a:pt x="0" y="0"/>
                  </a:lnTo>
                  <a:lnTo>
                    <a:pt x="0" y="2846832"/>
                  </a:lnTo>
                  <a:lnTo>
                    <a:pt x="3415284" y="2846832"/>
                  </a:lnTo>
                  <a:lnTo>
                    <a:pt x="3415284"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43" name="Google Shape;643;p40"/>
            <p:cNvSpPr/>
            <p:nvPr/>
          </p:nvSpPr>
          <p:spPr>
            <a:xfrm>
              <a:off x="7068311" y="5276850"/>
              <a:ext cx="3415665" cy="1905"/>
            </a:xfrm>
            <a:custGeom>
              <a:rect b="b" l="l" r="r" t="t"/>
              <a:pathLst>
                <a:path extrusionOk="0" h="1904" w="3415665">
                  <a:moveTo>
                    <a:pt x="0" y="0"/>
                  </a:moveTo>
                  <a:lnTo>
                    <a:pt x="1754124" y="0"/>
                  </a:lnTo>
                </a:path>
                <a:path extrusionOk="0" h="1904" w="3415665">
                  <a:moveTo>
                    <a:pt x="2097024" y="0"/>
                  </a:moveTo>
                  <a:lnTo>
                    <a:pt x="2456688" y="0"/>
                  </a:lnTo>
                </a:path>
                <a:path extrusionOk="0" h="1904" w="3415665">
                  <a:moveTo>
                    <a:pt x="2799588" y="0"/>
                  </a:moveTo>
                  <a:lnTo>
                    <a:pt x="2892552" y="0"/>
                  </a:lnTo>
                </a:path>
                <a:path extrusionOk="0" h="1904" w="3415665">
                  <a:moveTo>
                    <a:pt x="3235452" y="0"/>
                  </a:moveTo>
                  <a:lnTo>
                    <a:pt x="3415284" y="0"/>
                  </a:lnTo>
                </a:path>
                <a:path extrusionOk="0" h="1904" w="3415665">
                  <a:moveTo>
                    <a:pt x="0" y="1524"/>
                  </a:moveTo>
                  <a:lnTo>
                    <a:pt x="3415284" y="1524"/>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44" name="Google Shape;644;p40"/>
            <p:cNvSpPr/>
            <p:nvPr/>
          </p:nvSpPr>
          <p:spPr>
            <a:xfrm>
              <a:off x="7068311" y="2906267"/>
              <a:ext cx="3415665" cy="1897380"/>
            </a:xfrm>
            <a:custGeom>
              <a:rect b="b" l="l" r="r" t="t"/>
              <a:pathLst>
                <a:path extrusionOk="0" h="1897379" w="3415665">
                  <a:moveTo>
                    <a:pt x="0" y="1897380"/>
                  </a:moveTo>
                  <a:lnTo>
                    <a:pt x="1754124" y="1897380"/>
                  </a:lnTo>
                </a:path>
                <a:path extrusionOk="0" h="1897379" w="3415665">
                  <a:moveTo>
                    <a:pt x="2097024" y="1897380"/>
                  </a:moveTo>
                  <a:lnTo>
                    <a:pt x="2892552" y="1897380"/>
                  </a:lnTo>
                </a:path>
                <a:path extrusionOk="0" h="1897379" w="3415665">
                  <a:moveTo>
                    <a:pt x="3235452" y="1897380"/>
                  </a:moveTo>
                  <a:lnTo>
                    <a:pt x="3415284" y="1897380"/>
                  </a:lnTo>
                </a:path>
                <a:path extrusionOk="0" h="1897379" w="3415665">
                  <a:moveTo>
                    <a:pt x="0" y="1421892"/>
                  </a:moveTo>
                  <a:lnTo>
                    <a:pt x="2892552" y="1421892"/>
                  </a:lnTo>
                </a:path>
                <a:path extrusionOk="0" h="1897379" w="3415665">
                  <a:moveTo>
                    <a:pt x="3235452" y="1421892"/>
                  </a:moveTo>
                  <a:lnTo>
                    <a:pt x="3415284" y="1421892"/>
                  </a:lnTo>
                </a:path>
                <a:path extrusionOk="0" h="1897379" w="3415665">
                  <a:moveTo>
                    <a:pt x="0" y="947928"/>
                  </a:moveTo>
                  <a:lnTo>
                    <a:pt x="2892552" y="947928"/>
                  </a:lnTo>
                </a:path>
                <a:path extrusionOk="0" h="1897379" w="3415665">
                  <a:moveTo>
                    <a:pt x="3235452" y="947928"/>
                  </a:moveTo>
                  <a:lnTo>
                    <a:pt x="3415284" y="947928"/>
                  </a:lnTo>
                </a:path>
                <a:path extrusionOk="0" h="1897379" w="3415665">
                  <a:moveTo>
                    <a:pt x="0" y="473964"/>
                  </a:moveTo>
                  <a:lnTo>
                    <a:pt x="2892552" y="473964"/>
                  </a:lnTo>
                </a:path>
                <a:path extrusionOk="0" h="1897379" w="3415665">
                  <a:moveTo>
                    <a:pt x="3235452" y="473964"/>
                  </a:moveTo>
                  <a:lnTo>
                    <a:pt x="3415284" y="473964"/>
                  </a:lnTo>
                </a:path>
                <a:path extrusionOk="0" h="1897379" w="3415665">
                  <a:moveTo>
                    <a:pt x="0" y="0"/>
                  </a:moveTo>
                  <a:lnTo>
                    <a:pt x="2892552" y="0"/>
                  </a:lnTo>
                </a:path>
                <a:path extrusionOk="0" h="1897379" w="3415665">
                  <a:moveTo>
                    <a:pt x="3235452" y="0"/>
                  </a:moveTo>
                  <a:lnTo>
                    <a:pt x="3415284" y="0"/>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45" name="Google Shape;645;p40"/>
            <p:cNvSpPr/>
            <p:nvPr/>
          </p:nvSpPr>
          <p:spPr>
            <a:xfrm>
              <a:off x="7068311" y="2430779"/>
              <a:ext cx="3415665" cy="0"/>
            </a:xfrm>
            <a:custGeom>
              <a:rect b="b" l="l" r="r" t="t"/>
              <a:pathLst>
                <a:path extrusionOk="0" h="120000" w="3415665">
                  <a:moveTo>
                    <a:pt x="0" y="0"/>
                  </a:moveTo>
                  <a:lnTo>
                    <a:pt x="3415284" y="0"/>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46" name="Google Shape;646;p40"/>
            <p:cNvSpPr/>
            <p:nvPr/>
          </p:nvSpPr>
          <p:spPr>
            <a:xfrm>
              <a:off x="7248144" y="4893563"/>
              <a:ext cx="2620010" cy="384175"/>
            </a:xfrm>
            <a:custGeom>
              <a:rect b="b" l="l" r="r" t="t"/>
              <a:pathLst>
                <a:path extrusionOk="0" h="384175" w="2620009">
                  <a:moveTo>
                    <a:pt x="342900" y="333756"/>
                  </a:moveTo>
                  <a:lnTo>
                    <a:pt x="0" y="333756"/>
                  </a:lnTo>
                  <a:lnTo>
                    <a:pt x="0" y="384048"/>
                  </a:lnTo>
                  <a:lnTo>
                    <a:pt x="342900" y="384048"/>
                  </a:lnTo>
                  <a:lnTo>
                    <a:pt x="342900" y="333756"/>
                  </a:lnTo>
                  <a:close/>
                </a:path>
                <a:path extrusionOk="0" h="384175" w="2620009">
                  <a:moveTo>
                    <a:pt x="1481328" y="222504"/>
                  </a:moveTo>
                  <a:lnTo>
                    <a:pt x="1138428" y="222504"/>
                  </a:lnTo>
                  <a:lnTo>
                    <a:pt x="1138428" y="384048"/>
                  </a:lnTo>
                  <a:lnTo>
                    <a:pt x="1481328" y="384048"/>
                  </a:lnTo>
                  <a:lnTo>
                    <a:pt x="1481328" y="222504"/>
                  </a:lnTo>
                  <a:close/>
                </a:path>
                <a:path extrusionOk="0" h="384175" w="2620009">
                  <a:moveTo>
                    <a:pt x="2619756" y="0"/>
                  </a:moveTo>
                  <a:lnTo>
                    <a:pt x="2276856" y="0"/>
                  </a:lnTo>
                  <a:lnTo>
                    <a:pt x="2276856" y="384048"/>
                  </a:lnTo>
                  <a:lnTo>
                    <a:pt x="2619756" y="384048"/>
                  </a:lnTo>
                  <a:lnTo>
                    <a:pt x="2619756" y="0"/>
                  </a:lnTo>
                  <a:close/>
                </a:path>
              </a:pathLst>
            </a:custGeom>
            <a:solidFill>
              <a:srgbClr val="3A5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47" name="Google Shape;647;p40"/>
            <p:cNvSpPr/>
            <p:nvPr/>
          </p:nvSpPr>
          <p:spPr>
            <a:xfrm>
              <a:off x="8822436" y="2894075"/>
              <a:ext cx="1481455" cy="2383790"/>
            </a:xfrm>
            <a:custGeom>
              <a:rect b="b" l="l" r="r" t="t"/>
              <a:pathLst>
                <a:path extrusionOk="0" h="2383790" w="1481454">
                  <a:moveTo>
                    <a:pt x="342900" y="1717548"/>
                  </a:moveTo>
                  <a:lnTo>
                    <a:pt x="0" y="1717548"/>
                  </a:lnTo>
                  <a:lnTo>
                    <a:pt x="0" y="2383536"/>
                  </a:lnTo>
                  <a:lnTo>
                    <a:pt x="342900" y="2383536"/>
                  </a:lnTo>
                  <a:lnTo>
                    <a:pt x="342900" y="1717548"/>
                  </a:lnTo>
                  <a:close/>
                </a:path>
                <a:path extrusionOk="0" h="2383790" w="1481454">
                  <a:moveTo>
                    <a:pt x="1481328" y="0"/>
                  </a:moveTo>
                  <a:lnTo>
                    <a:pt x="1138428" y="0"/>
                  </a:lnTo>
                  <a:lnTo>
                    <a:pt x="1138428" y="2383536"/>
                  </a:lnTo>
                  <a:lnTo>
                    <a:pt x="1481328" y="2383536"/>
                  </a:lnTo>
                  <a:lnTo>
                    <a:pt x="1481328"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648" name="Google Shape;648;p40"/>
          <p:cNvSpPr txBox="1"/>
          <p:nvPr/>
        </p:nvSpPr>
        <p:spPr>
          <a:xfrm>
            <a:off x="5700818" y="4302083"/>
            <a:ext cx="8784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0</a:t>
            </a:r>
            <a:endParaRPr sz="1000">
              <a:solidFill>
                <a:schemeClr val="dk1"/>
              </a:solidFill>
              <a:latin typeface="Trebuchet MS"/>
              <a:ea typeface="Trebuchet MS"/>
              <a:cs typeface="Trebuchet MS"/>
              <a:sym typeface="Trebuchet MS"/>
            </a:endParaRPr>
          </a:p>
        </p:txBody>
      </p:sp>
      <p:sp>
        <p:nvSpPr>
          <p:cNvPr id="649" name="Google Shape;649;p40"/>
          <p:cNvSpPr txBox="1"/>
          <p:nvPr/>
        </p:nvSpPr>
        <p:spPr>
          <a:xfrm>
            <a:off x="5454226" y="3906626"/>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1,000</a:t>
            </a:r>
            <a:endParaRPr sz="1000">
              <a:solidFill>
                <a:schemeClr val="dk1"/>
              </a:solidFill>
              <a:latin typeface="Trebuchet MS"/>
              <a:ea typeface="Trebuchet MS"/>
              <a:cs typeface="Trebuchet MS"/>
              <a:sym typeface="Trebuchet MS"/>
            </a:endParaRPr>
          </a:p>
        </p:txBody>
      </p:sp>
      <p:sp>
        <p:nvSpPr>
          <p:cNvPr id="650" name="Google Shape;650;p40"/>
          <p:cNvSpPr txBox="1"/>
          <p:nvPr/>
        </p:nvSpPr>
        <p:spPr>
          <a:xfrm>
            <a:off x="5454226" y="3511127"/>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2,000</a:t>
            </a:r>
            <a:endParaRPr sz="1000">
              <a:solidFill>
                <a:schemeClr val="dk1"/>
              </a:solidFill>
              <a:latin typeface="Trebuchet MS"/>
              <a:ea typeface="Trebuchet MS"/>
              <a:cs typeface="Trebuchet MS"/>
              <a:sym typeface="Trebuchet MS"/>
            </a:endParaRPr>
          </a:p>
        </p:txBody>
      </p:sp>
      <p:sp>
        <p:nvSpPr>
          <p:cNvPr id="651" name="Google Shape;651;p40"/>
          <p:cNvSpPr txBox="1"/>
          <p:nvPr/>
        </p:nvSpPr>
        <p:spPr>
          <a:xfrm>
            <a:off x="5454226" y="2720445"/>
            <a:ext cx="334433" cy="569383"/>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4,000</a:t>
            </a:r>
            <a:endParaRPr sz="10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3,000</a:t>
            </a:r>
            <a:endParaRPr sz="1000">
              <a:solidFill>
                <a:schemeClr val="dk1"/>
              </a:solidFill>
              <a:latin typeface="Trebuchet MS"/>
              <a:ea typeface="Trebuchet MS"/>
              <a:cs typeface="Trebuchet MS"/>
              <a:sym typeface="Trebuchet MS"/>
            </a:endParaRPr>
          </a:p>
        </p:txBody>
      </p:sp>
      <p:sp>
        <p:nvSpPr>
          <p:cNvPr id="652" name="Google Shape;652;p40"/>
          <p:cNvSpPr txBox="1"/>
          <p:nvPr/>
        </p:nvSpPr>
        <p:spPr>
          <a:xfrm>
            <a:off x="5454226" y="2324946"/>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5,000</a:t>
            </a:r>
            <a:endParaRPr sz="1000">
              <a:solidFill>
                <a:schemeClr val="dk1"/>
              </a:solidFill>
              <a:latin typeface="Trebuchet MS"/>
              <a:ea typeface="Trebuchet MS"/>
              <a:cs typeface="Trebuchet MS"/>
              <a:sym typeface="Trebuchet MS"/>
            </a:endParaRPr>
          </a:p>
        </p:txBody>
      </p:sp>
      <p:sp>
        <p:nvSpPr>
          <p:cNvPr id="653" name="Google Shape;653;p40"/>
          <p:cNvSpPr txBox="1"/>
          <p:nvPr/>
        </p:nvSpPr>
        <p:spPr>
          <a:xfrm>
            <a:off x="5454226" y="1929764"/>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6,000</a:t>
            </a:r>
            <a:endParaRPr sz="1000">
              <a:solidFill>
                <a:schemeClr val="dk1"/>
              </a:solidFill>
              <a:latin typeface="Trebuchet MS"/>
              <a:ea typeface="Trebuchet MS"/>
              <a:cs typeface="Trebuchet MS"/>
              <a:sym typeface="Trebuchet MS"/>
            </a:endParaRPr>
          </a:p>
        </p:txBody>
      </p:sp>
      <p:sp>
        <p:nvSpPr>
          <p:cNvPr id="654" name="Google Shape;654;p40"/>
          <p:cNvSpPr txBox="1"/>
          <p:nvPr/>
        </p:nvSpPr>
        <p:spPr>
          <a:xfrm rot="-5400000">
            <a:off x="4781052" y="3268068"/>
            <a:ext cx="976842" cy="185208"/>
          </a:xfrm>
          <a:prstGeom prst="rect">
            <a:avLst/>
          </a:prstGeom>
          <a:noFill/>
          <a:ln>
            <a:noFill/>
          </a:ln>
        </p:spPr>
        <p:txBody>
          <a:bodyPr anchorCtr="0" anchor="t" bIns="0" lIns="0" spcFirstLastPara="1" rIns="0" wrap="square" tIns="5300">
            <a:spAutoFit/>
          </a:bodyPr>
          <a:lstStyle/>
          <a:p>
            <a:pPr indent="0" lvl="0" marL="12700" marR="0" rtl="0" algn="l">
              <a:lnSpc>
                <a:spcPct val="100000"/>
              </a:lnSpc>
              <a:spcBef>
                <a:spcPts val="0"/>
              </a:spcBef>
              <a:spcAft>
                <a:spcPts val="0"/>
              </a:spcAft>
              <a:buNone/>
            </a:pPr>
            <a:r>
              <a:rPr lang="en" sz="1100">
                <a:solidFill>
                  <a:schemeClr val="dk1"/>
                </a:solidFill>
                <a:latin typeface="Trebuchet MS"/>
                <a:ea typeface="Trebuchet MS"/>
                <a:cs typeface="Trebuchet MS"/>
                <a:sym typeface="Trebuchet MS"/>
              </a:rPr>
              <a:t>Images/Second</a:t>
            </a:r>
            <a:endParaRPr sz="1100">
              <a:solidFill>
                <a:schemeClr val="dk1"/>
              </a:solidFill>
              <a:latin typeface="Trebuchet MS"/>
              <a:ea typeface="Trebuchet MS"/>
              <a:cs typeface="Trebuchet MS"/>
              <a:sym typeface="Trebuchet MS"/>
            </a:endParaRPr>
          </a:p>
        </p:txBody>
      </p:sp>
      <p:sp>
        <p:nvSpPr>
          <p:cNvPr id="655" name="Google Shape;655;p40"/>
          <p:cNvSpPr txBox="1"/>
          <p:nvPr/>
        </p:nvSpPr>
        <p:spPr>
          <a:xfrm>
            <a:off x="5730875" y="1517014"/>
            <a:ext cx="3178175" cy="406929"/>
          </a:xfrm>
          <a:prstGeom prst="rect">
            <a:avLst/>
          </a:prstGeom>
          <a:noFill/>
          <a:ln>
            <a:noFill/>
          </a:ln>
        </p:spPr>
        <p:txBody>
          <a:bodyPr anchorCtr="0" anchor="t" bIns="0" lIns="0" spcFirstLastPara="1" rIns="0" wrap="square" tIns="32800">
            <a:spAutoFit/>
          </a:bodyPr>
          <a:lstStyle/>
          <a:p>
            <a:pPr indent="-1168400" lvl="0" marL="1181100" marR="0" rtl="0" algn="l">
              <a:lnSpc>
                <a:spcPct val="108124"/>
              </a:lnSpc>
              <a:spcBef>
                <a:spcPts val="0"/>
              </a:spcBef>
              <a:spcAft>
                <a:spcPts val="0"/>
              </a:spcAft>
              <a:buNone/>
            </a:pPr>
            <a:r>
              <a:rPr lang="en" sz="1300">
                <a:solidFill>
                  <a:schemeClr val="dk1"/>
                </a:solidFill>
                <a:latin typeface="Trebuchet MS"/>
                <a:ea typeface="Trebuchet MS"/>
                <a:cs typeface="Trebuchet MS"/>
                <a:sym typeface="Trebuchet MS"/>
              </a:rPr>
              <a:t>Reduced Precision Inference Performance  (ResNet50)</a:t>
            </a:r>
            <a:endParaRPr sz="1300">
              <a:solidFill>
                <a:schemeClr val="dk1"/>
              </a:solidFill>
              <a:latin typeface="Trebuchet MS"/>
              <a:ea typeface="Trebuchet MS"/>
              <a:cs typeface="Trebuchet MS"/>
              <a:sym typeface="Trebuchet MS"/>
            </a:endParaRPr>
          </a:p>
        </p:txBody>
      </p:sp>
      <p:sp>
        <p:nvSpPr>
          <p:cNvPr id="656" name="Google Shape;656;p40"/>
          <p:cNvSpPr txBox="1"/>
          <p:nvPr/>
        </p:nvSpPr>
        <p:spPr>
          <a:xfrm>
            <a:off x="8086408" y="4496393"/>
            <a:ext cx="368299" cy="200024"/>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Arial"/>
                <a:ea typeface="Arial"/>
                <a:cs typeface="Arial"/>
                <a:sym typeface="Arial"/>
              </a:rPr>
              <a:t>V100</a:t>
            </a:r>
            <a:endParaRPr sz="1200">
              <a:solidFill>
                <a:schemeClr val="dk1"/>
              </a:solidFill>
              <a:latin typeface="Arial"/>
              <a:ea typeface="Arial"/>
              <a:cs typeface="Arial"/>
              <a:sym typeface="Arial"/>
            </a:endParaRPr>
          </a:p>
        </p:txBody>
      </p:sp>
      <p:sp>
        <p:nvSpPr>
          <p:cNvPr id="657" name="Google Shape;657;p40"/>
          <p:cNvSpPr txBox="1"/>
          <p:nvPr/>
        </p:nvSpPr>
        <p:spPr>
          <a:xfrm>
            <a:off x="6053560" y="4142824"/>
            <a:ext cx="258763" cy="161396"/>
          </a:xfrm>
          <a:prstGeom prst="rect">
            <a:avLst/>
          </a:prstGeom>
          <a:noFill/>
          <a:ln>
            <a:noFill/>
          </a:ln>
        </p:spPr>
        <p:txBody>
          <a:bodyPr anchorCtr="0" anchor="t" bIns="0" lIns="0" spcFirstLastPara="1" rIns="0" wrap="square" tIns="10575">
            <a:spAutoFit/>
          </a:bodyPr>
          <a:lstStyle/>
          <a:p>
            <a:pPr indent="0" lvl="0" marL="0" marR="0" rtl="0" algn="l">
              <a:lnSpc>
                <a:spcPct val="100000"/>
              </a:lnSpc>
              <a:spcBef>
                <a:spcPts val="0"/>
              </a:spcBef>
              <a:spcAft>
                <a:spcPts val="0"/>
              </a:spcAft>
              <a:buNone/>
            </a:pPr>
            <a:r>
              <a:rPr lang="en" sz="900">
                <a:solidFill>
                  <a:schemeClr val="dk1"/>
                </a:solidFill>
                <a:latin typeface="Trebuchet MS"/>
                <a:ea typeface="Trebuchet MS"/>
                <a:cs typeface="Trebuchet MS"/>
                <a:sym typeface="Trebuchet MS"/>
              </a:rPr>
              <a:t>FP32</a:t>
            </a:r>
            <a:endParaRPr sz="900">
              <a:solidFill>
                <a:schemeClr val="dk1"/>
              </a:solidFill>
              <a:latin typeface="Trebuchet MS"/>
              <a:ea typeface="Trebuchet MS"/>
              <a:cs typeface="Trebuchet MS"/>
              <a:sym typeface="Trebuchet MS"/>
            </a:endParaRPr>
          </a:p>
        </p:txBody>
      </p:sp>
      <p:sp>
        <p:nvSpPr>
          <p:cNvPr id="658" name="Google Shape;658;p40"/>
          <p:cNvSpPr txBox="1"/>
          <p:nvPr/>
        </p:nvSpPr>
        <p:spPr>
          <a:xfrm>
            <a:off x="6995371" y="4058750"/>
            <a:ext cx="258763" cy="161396"/>
          </a:xfrm>
          <a:prstGeom prst="rect">
            <a:avLst/>
          </a:prstGeom>
          <a:noFill/>
          <a:ln>
            <a:noFill/>
          </a:ln>
        </p:spPr>
        <p:txBody>
          <a:bodyPr anchorCtr="0" anchor="t" bIns="0" lIns="0" spcFirstLastPara="1" rIns="0" wrap="square" tIns="10575">
            <a:spAutoFit/>
          </a:bodyPr>
          <a:lstStyle/>
          <a:p>
            <a:pPr indent="0" lvl="0" marL="0" marR="0" rtl="0" algn="l">
              <a:lnSpc>
                <a:spcPct val="100000"/>
              </a:lnSpc>
              <a:spcBef>
                <a:spcPts val="0"/>
              </a:spcBef>
              <a:spcAft>
                <a:spcPts val="0"/>
              </a:spcAft>
              <a:buNone/>
            </a:pPr>
            <a:r>
              <a:rPr lang="en" sz="900">
                <a:solidFill>
                  <a:schemeClr val="dk1"/>
                </a:solidFill>
                <a:latin typeface="Trebuchet MS"/>
                <a:ea typeface="Trebuchet MS"/>
                <a:cs typeface="Trebuchet MS"/>
                <a:sym typeface="Trebuchet MS"/>
              </a:rPr>
              <a:t>FP32</a:t>
            </a:r>
            <a:endParaRPr sz="900">
              <a:solidFill>
                <a:schemeClr val="dk1"/>
              </a:solidFill>
              <a:latin typeface="Trebuchet MS"/>
              <a:ea typeface="Trebuchet MS"/>
              <a:cs typeface="Trebuchet MS"/>
              <a:sym typeface="Trebuchet MS"/>
            </a:endParaRPr>
          </a:p>
        </p:txBody>
      </p:sp>
      <p:sp>
        <p:nvSpPr>
          <p:cNvPr id="659" name="Google Shape;659;p40"/>
          <p:cNvSpPr txBox="1"/>
          <p:nvPr/>
        </p:nvSpPr>
        <p:spPr>
          <a:xfrm>
            <a:off x="5890259" y="3659504"/>
            <a:ext cx="2410883" cy="161396"/>
          </a:xfrm>
          <a:prstGeom prst="rect">
            <a:avLst/>
          </a:prstGeom>
          <a:noFill/>
          <a:ln>
            <a:noFill/>
          </a:ln>
        </p:spPr>
        <p:txBody>
          <a:bodyPr anchorCtr="0" anchor="t" bIns="0" lIns="0" spcFirstLastPara="1" rIns="0" wrap="square" tIns="10575">
            <a:spAutoFit/>
          </a:bodyPr>
          <a:lstStyle/>
          <a:p>
            <a:pPr indent="0" lvl="0" marL="1473200" marR="0" rtl="0" algn="l">
              <a:lnSpc>
                <a:spcPct val="100000"/>
              </a:lnSpc>
              <a:spcBef>
                <a:spcPts val="0"/>
              </a:spcBef>
              <a:spcAft>
                <a:spcPts val="0"/>
              </a:spcAft>
              <a:buNone/>
            </a:pPr>
            <a:r>
              <a:rPr lang="en" sz="900">
                <a:solidFill>
                  <a:schemeClr val="dk1"/>
                </a:solidFill>
                <a:latin typeface="Trebuchet MS"/>
                <a:ea typeface="Trebuchet MS"/>
                <a:cs typeface="Trebuchet MS"/>
                <a:sym typeface="Trebuchet MS"/>
              </a:rPr>
              <a:t>INT8</a:t>
            </a:r>
            <a:endParaRPr sz="900">
              <a:solidFill>
                <a:schemeClr val="dk1"/>
              </a:solidFill>
              <a:latin typeface="Trebuchet MS"/>
              <a:ea typeface="Trebuchet MS"/>
              <a:cs typeface="Trebuchet MS"/>
              <a:sym typeface="Trebuchet MS"/>
            </a:endParaRPr>
          </a:p>
        </p:txBody>
      </p:sp>
      <p:sp>
        <p:nvSpPr>
          <p:cNvPr id="660" name="Google Shape;660;p40"/>
          <p:cNvSpPr txBox="1"/>
          <p:nvPr/>
        </p:nvSpPr>
        <p:spPr>
          <a:xfrm>
            <a:off x="7927974" y="3880908"/>
            <a:ext cx="269346" cy="1613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900">
                <a:solidFill>
                  <a:schemeClr val="dk1"/>
                </a:solidFill>
                <a:latin typeface="Trebuchet MS"/>
                <a:ea typeface="Trebuchet MS"/>
                <a:cs typeface="Trebuchet MS"/>
                <a:sym typeface="Trebuchet MS"/>
              </a:rPr>
              <a:t>FP32</a:t>
            </a:r>
            <a:endParaRPr sz="900">
              <a:solidFill>
                <a:schemeClr val="dk1"/>
              </a:solidFill>
              <a:latin typeface="Trebuchet MS"/>
              <a:ea typeface="Trebuchet MS"/>
              <a:cs typeface="Trebuchet MS"/>
              <a:sym typeface="Trebuchet MS"/>
            </a:endParaRPr>
          </a:p>
        </p:txBody>
      </p:sp>
      <p:sp>
        <p:nvSpPr>
          <p:cNvPr id="661" name="Google Shape;661;p40"/>
          <p:cNvSpPr txBox="1"/>
          <p:nvPr/>
        </p:nvSpPr>
        <p:spPr>
          <a:xfrm>
            <a:off x="5890259" y="2026920"/>
            <a:ext cx="2888721" cy="395288"/>
          </a:xfrm>
          <a:prstGeom prst="rect">
            <a:avLst/>
          </a:prstGeom>
          <a:solidFill>
            <a:srgbClr val="F1F1F1"/>
          </a:solidFill>
          <a:ln>
            <a:noFill/>
          </a:ln>
        </p:spPr>
        <p:txBody>
          <a:bodyPr anchorCtr="0" anchor="t" bIns="0" lIns="0" spcFirstLastPara="1" rIns="0" wrap="square" tIns="71450">
            <a:spAutoFit/>
          </a:bodyPr>
          <a:lstStyle/>
          <a:p>
            <a:pPr indent="0" lvl="0" marL="2247900" marR="38100" rtl="0" algn="ctr">
              <a:lnSpc>
                <a:spcPct val="114090"/>
              </a:lnSpc>
              <a:spcBef>
                <a:spcPts val="0"/>
              </a:spcBef>
              <a:spcAft>
                <a:spcPts val="0"/>
              </a:spcAft>
              <a:buNone/>
            </a:pPr>
            <a:r>
              <a:rPr lang="en" sz="900">
                <a:solidFill>
                  <a:schemeClr val="dk1"/>
                </a:solidFill>
                <a:latin typeface="Trebuchet MS"/>
                <a:ea typeface="Trebuchet MS"/>
                <a:cs typeface="Trebuchet MS"/>
                <a:sym typeface="Trebuchet MS"/>
              </a:rPr>
              <a:t>FP16</a:t>
            </a:r>
            <a:endParaRPr sz="900">
              <a:solidFill>
                <a:schemeClr val="dk1"/>
              </a:solidFill>
              <a:latin typeface="Trebuchet MS"/>
              <a:ea typeface="Trebuchet MS"/>
              <a:cs typeface="Trebuchet MS"/>
              <a:sym typeface="Trebuchet MS"/>
            </a:endParaRPr>
          </a:p>
          <a:p>
            <a:pPr indent="0" lvl="0" marL="2247900" marR="0" rtl="0" algn="ctr">
              <a:lnSpc>
                <a:spcPct val="114090"/>
              </a:lnSpc>
              <a:spcBef>
                <a:spcPts val="0"/>
              </a:spcBef>
              <a:spcAft>
                <a:spcPts val="0"/>
              </a:spcAft>
              <a:buNone/>
            </a:pPr>
            <a:r>
              <a:rPr lang="en" sz="900">
                <a:solidFill>
                  <a:schemeClr val="dk1"/>
                </a:solidFill>
                <a:latin typeface="Trebuchet MS"/>
                <a:ea typeface="Trebuchet MS"/>
                <a:cs typeface="Trebuchet MS"/>
                <a:sym typeface="Trebuchet MS"/>
              </a:rPr>
              <a:t>Tensor Core</a:t>
            </a:r>
            <a:endParaRPr sz="900">
              <a:solidFill>
                <a:schemeClr val="dk1"/>
              </a:solidFill>
              <a:latin typeface="Trebuchet MS"/>
              <a:ea typeface="Trebuchet MS"/>
              <a:cs typeface="Trebuchet MS"/>
              <a:sym typeface="Trebuchet MS"/>
            </a:endParaRPr>
          </a:p>
        </p:txBody>
      </p:sp>
      <p:sp>
        <p:nvSpPr>
          <p:cNvPr id="662" name="Google Shape;662;p40"/>
          <p:cNvSpPr txBox="1"/>
          <p:nvPr/>
        </p:nvSpPr>
        <p:spPr>
          <a:xfrm>
            <a:off x="7211907" y="4491313"/>
            <a:ext cx="203200" cy="200024"/>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Arial"/>
                <a:ea typeface="Arial"/>
                <a:cs typeface="Arial"/>
                <a:sym typeface="Arial"/>
              </a:rPr>
              <a:t>P4</a:t>
            </a:r>
            <a:endParaRPr sz="1200">
              <a:solidFill>
                <a:schemeClr val="dk1"/>
              </a:solidFill>
              <a:latin typeface="Arial"/>
              <a:ea typeface="Arial"/>
              <a:cs typeface="Arial"/>
              <a:sym typeface="Arial"/>
            </a:endParaRPr>
          </a:p>
        </p:txBody>
      </p:sp>
      <p:sp>
        <p:nvSpPr>
          <p:cNvPr id="663" name="Google Shape;663;p40"/>
          <p:cNvSpPr txBox="1"/>
          <p:nvPr/>
        </p:nvSpPr>
        <p:spPr>
          <a:xfrm>
            <a:off x="5818716" y="4491313"/>
            <a:ext cx="688974" cy="200024"/>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Arial"/>
                <a:ea typeface="Arial"/>
                <a:cs typeface="Arial"/>
                <a:sym typeface="Arial"/>
              </a:rPr>
              <a:t>CPU-Only</a:t>
            </a:r>
            <a:endParaRPr sz="1200">
              <a:solidFill>
                <a:schemeClr val="dk1"/>
              </a:solidFill>
              <a:latin typeface="Arial"/>
              <a:ea typeface="Arial"/>
              <a:cs typeface="Arial"/>
              <a:sym typeface="Arial"/>
            </a:endParaRPr>
          </a:p>
        </p:txBody>
      </p:sp>
      <p:pic>
        <p:nvPicPr>
          <p:cNvPr id="664" name="Google Shape;664;p40"/>
          <p:cNvPicPr preferRelativeResize="0"/>
          <p:nvPr/>
        </p:nvPicPr>
        <p:blipFill rotWithShape="1">
          <a:blip r:embed="rId5">
            <a:alphaModFix/>
          </a:blip>
          <a:srcRect b="0" l="0" r="0" t="0"/>
          <a:stretch/>
        </p:blipFill>
        <p:spPr>
          <a:xfrm>
            <a:off x="102870" y="257810"/>
            <a:ext cx="762000" cy="762000"/>
          </a:xfrm>
          <a:prstGeom prst="rect">
            <a:avLst/>
          </a:prstGeom>
          <a:noFill/>
          <a:ln>
            <a:noFill/>
          </a:ln>
        </p:spPr>
      </p:pic>
      <p:sp>
        <p:nvSpPr>
          <p:cNvPr id="665" name="Google Shape;665;p40"/>
          <p:cNvSpPr/>
          <p:nvPr/>
        </p:nvSpPr>
        <p:spPr>
          <a:xfrm>
            <a:off x="7992321" y="2501899"/>
            <a:ext cx="271463" cy="1401762"/>
          </a:xfrm>
          <a:custGeom>
            <a:rect b="b" l="l" r="r" t="t"/>
            <a:pathLst>
              <a:path extrusionOk="0" h="1682114" w="325754">
                <a:moveTo>
                  <a:pt x="210859" y="168057"/>
                </a:moveTo>
                <a:lnTo>
                  <a:pt x="0" y="1673860"/>
                </a:lnTo>
                <a:lnTo>
                  <a:pt x="57404" y="1681861"/>
                </a:lnTo>
                <a:lnTo>
                  <a:pt x="268274" y="176107"/>
                </a:lnTo>
                <a:lnTo>
                  <a:pt x="210859" y="168057"/>
                </a:lnTo>
                <a:close/>
              </a:path>
              <a:path extrusionOk="0" h="1682114" w="325754">
                <a:moveTo>
                  <a:pt x="310540" y="139319"/>
                </a:moveTo>
                <a:lnTo>
                  <a:pt x="214884" y="139319"/>
                </a:lnTo>
                <a:lnTo>
                  <a:pt x="272288" y="147446"/>
                </a:lnTo>
                <a:lnTo>
                  <a:pt x="268274" y="176107"/>
                </a:lnTo>
                <a:lnTo>
                  <a:pt x="325628" y="184150"/>
                </a:lnTo>
                <a:lnTo>
                  <a:pt x="310540" y="139319"/>
                </a:lnTo>
                <a:close/>
              </a:path>
              <a:path extrusionOk="0" h="1682114" w="325754">
                <a:moveTo>
                  <a:pt x="214884" y="139319"/>
                </a:moveTo>
                <a:lnTo>
                  <a:pt x="210859" y="168057"/>
                </a:lnTo>
                <a:lnTo>
                  <a:pt x="268274" y="176107"/>
                </a:lnTo>
                <a:lnTo>
                  <a:pt x="272288" y="147446"/>
                </a:lnTo>
                <a:lnTo>
                  <a:pt x="214884" y="139319"/>
                </a:lnTo>
                <a:close/>
              </a:path>
              <a:path extrusionOk="0" h="1682114" w="325754">
                <a:moveTo>
                  <a:pt x="263652" y="0"/>
                </a:moveTo>
                <a:lnTo>
                  <a:pt x="153543" y="160019"/>
                </a:lnTo>
                <a:lnTo>
                  <a:pt x="210859" y="168057"/>
                </a:lnTo>
                <a:lnTo>
                  <a:pt x="214884" y="139319"/>
                </a:lnTo>
                <a:lnTo>
                  <a:pt x="310540" y="139319"/>
                </a:lnTo>
                <a:lnTo>
                  <a:pt x="263652" y="0"/>
                </a:lnTo>
                <a:close/>
              </a:path>
            </a:pathLst>
          </a:custGeom>
          <a:solidFill>
            <a:srgbClr val="3A5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9" name="Shape 669"/>
        <p:cNvGrpSpPr/>
        <p:nvPr/>
      </p:nvGrpSpPr>
      <p:grpSpPr>
        <a:xfrm>
          <a:off x="0" y="0"/>
          <a:ext cx="0" cy="0"/>
          <a:chOff x="0" y="0"/>
          <a:chExt cx="0" cy="0"/>
        </a:xfrm>
      </p:grpSpPr>
      <p:sp>
        <p:nvSpPr>
          <p:cNvPr id="670" name="Google Shape;670;p41"/>
          <p:cNvSpPr txBox="1"/>
          <p:nvPr/>
        </p:nvSpPr>
        <p:spPr>
          <a:xfrm>
            <a:off x="8298497" y="4869772"/>
            <a:ext cx="115358"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15</a:t>
            </a:r>
            <a:endParaRPr sz="700">
              <a:solidFill>
                <a:schemeClr val="dk1"/>
              </a:solidFill>
              <a:latin typeface="Trebuchet MS"/>
              <a:ea typeface="Trebuchet MS"/>
              <a:cs typeface="Trebuchet MS"/>
              <a:sym typeface="Trebuchet MS"/>
            </a:endParaRPr>
          </a:p>
        </p:txBody>
      </p:sp>
      <p:grpSp>
        <p:nvGrpSpPr>
          <p:cNvPr id="671" name="Google Shape;671;p41"/>
          <p:cNvGrpSpPr/>
          <p:nvPr/>
        </p:nvGrpSpPr>
        <p:grpSpPr>
          <a:xfrm>
            <a:off x="8462009" y="4888230"/>
            <a:ext cx="485564" cy="90170"/>
            <a:chOff x="10154411" y="5865876"/>
            <a:chExt cx="582677" cy="108204"/>
          </a:xfrm>
        </p:grpSpPr>
        <p:sp>
          <p:nvSpPr>
            <p:cNvPr id="672" name="Google Shape;672;p41"/>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673" name="Google Shape;673;p41"/>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674" name="Google Shape;674;p41"/>
          <p:cNvSpPr txBox="1"/>
          <p:nvPr>
            <p:ph type="title"/>
          </p:nvPr>
        </p:nvSpPr>
        <p:spPr>
          <a:xfrm>
            <a:off x="930994" y="202311"/>
            <a:ext cx="3934883" cy="890588"/>
          </a:xfrm>
          <a:prstGeom prst="rect">
            <a:avLst/>
          </a:prstGeom>
          <a:noFill/>
          <a:ln>
            <a:noFill/>
          </a:ln>
        </p:spPr>
        <p:txBody>
          <a:bodyPr anchorCtr="0" anchor="t" bIns="0" lIns="0" spcFirstLastPara="1" rIns="0" wrap="square" tIns="62450">
            <a:spAutoFit/>
          </a:bodyPr>
          <a:lstStyle/>
          <a:p>
            <a:pPr indent="0" lvl="0" marL="12700" marR="0" rtl="0" algn="l">
              <a:lnSpc>
                <a:spcPct val="108055"/>
              </a:lnSpc>
              <a:spcBef>
                <a:spcPts val="0"/>
              </a:spcBef>
              <a:spcAft>
                <a:spcPts val="0"/>
              </a:spcAft>
              <a:buNone/>
            </a:pPr>
            <a:r>
              <a:rPr lang="en" sz="3000"/>
              <a:t>FP16, INT8 PRECISION  CALIBRATION</a:t>
            </a:r>
            <a:endParaRPr sz="3000"/>
          </a:p>
        </p:txBody>
      </p:sp>
      <p:grpSp>
        <p:nvGrpSpPr>
          <p:cNvPr id="675" name="Google Shape;675;p41"/>
          <p:cNvGrpSpPr/>
          <p:nvPr/>
        </p:nvGrpSpPr>
        <p:grpSpPr>
          <a:xfrm>
            <a:off x="5549899" y="633"/>
            <a:ext cx="3594100" cy="947208"/>
            <a:chOff x="6659879" y="760"/>
            <a:chExt cx="4312920" cy="1136650"/>
          </a:xfrm>
        </p:grpSpPr>
        <p:pic>
          <p:nvPicPr>
            <p:cNvPr id="676" name="Google Shape;676;p41"/>
            <p:cNvPicPr preferRelativeResize="0"/>
            <p:nvPr/>
          </p:nvPicPr>
          <p:blipFill rotWithShape="1">
            <a:blip r:embed="rId4">
              <a:alphaModFix/>
            </a:blip>
            <a:srcRect b="0" l="0" r="0" t="0"/>
            <a:stretch/>
          </p:blipFill>
          <p:spPr>
            <a:xfrm>
              <a:off x="6742203" y="114146"/>
              <a:ext cx="4024782" cy="908605"/>
            </a:xfrm>
            <a:prstGeom prst="rect">
              <a:avLst/>
            </a:prstGeom>
            <a:noFill/>
            <a:ln>
              <a:noFill/>
            </a:ln>
          </p:spPr>
        </p:pic>
        <p:sp>
          <p:nvSpPr>
            <p:cNvPr id="677" name="Google Shape;677;p41"/>
            <p:cNvSpPr/>
            <p:nvPr/>
          </p:nvSpPr>
          <p:spPr>
            <a:xfrm>
              <a:off x="6659879" y="760"/>
              <a:ext cx="4312920" cy="1136650"/>
            </a:xfrm>
            <a:custGeom>
              <a:rect b="b" l="l" r="r" t="t"/>
              <a:pathLst>
                <a:path extrusionOk="0" h="1136650" w="4312920">
                  <a:moveTo>
                    <a:pt x="0" y="1136143"/>
                  </a:moveTo>
                  <a:lnTo>
                    <a:pt x="4312920" y="1136143"/>
                  </a:lnTo>
                </a:path>
                <a:path extrusionOk="0" h="1136650" w="4312920">
                  <a:moveTo>
                    <a:pt x="0" y="0"/>
                  </a:moveTo>
                  <a:lnTo>
                    <a:pt x="0" y="1136143"/>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78" name="Google Shape;678;p41"/>
            <p:cNvSpPr/>
            <p:nvPr/>
          </p:nvSpPr>
          <p:spPr>
            <a:xfrm>
              <a:off x="8391905" y="243077"/>
              <a:ext cx="876300" cy="820419"/>
            </a:xfrm>
            <a:custGeom>
              <a:rect b="b" l="l" r="r" t="t"/>
              <a:pathLst>
                <a:path extrusionOk="0" h="820419" w="876300">
                  <a:moveTo>
                    <a:pt x="0" y="136651"/>
                  </a:moveTo>
                  <a:lnTo>
                    <a:pt x="6969" y="93472"/>
                  </a:lnTo>
                  <a:lnTo>
                    <a:pt x="26375" y="55961"/>
                  </a:lnTo>
                  <a:lnTo>
                    <a:pt x="55961" y="26375"/>
                  </a:lnTo>
                  <a:lnTo>
                    <a:pt x="93472" y="6969"/>
                  </a:lnTo>
                  <a:lnTo>
                    <a:pt x="136651" y="0"/>
                  </a:lnTo>
                  <a:lnTo>
                    <a:pt x="739648" y="0"/>
                  </a:lnTo>
                  <a:lnTo>
                    <a:pt x="782827" y="6969"/>
                  </a:lnTo>
                  <a:lnTo>
                    <a:pt x="820338" y="26375"/>
                  </a:lnTo>
                  <a:lnTo>
                    <a:pt x="849924" y="55961"/>
                  </a:lnTo>
                  <a:lnTo>
                    <a:pt x="869330" y="93471"/>
                  </a:lnTo>
                  <a:lnTo>
                    <a:pt x="876300" y="136651"/>
                  </a:lnTo>
                  <a:lnTo>
                    <a:pt x="876300" y="683260"/>
                  </a:lnTo>
                  <a:lnTo>
                    <a:pt x="869330" y="726439"/>
                  </a:lnTo>
                  <a:lnTo>
                    <a:pt x="849924" y="763950"/>
                  </a:lnTo>
                  <a:lnTo>
                    <a:pt x="820338" y="793536"/>
                  </a:lnTo>
                  <a:lnTo>
                    <a:pt x="782827" y="812942"/>
                  </a:lnTo>
                  <a:lnTo>
                    <a:pt x="739648" y="819912"/>
                  </a:lnTo>
                  <a:lnTo>
                    <a:pt x="136651" y="819912"/>
                  </a:lnTo>
                  <a:lnTo>
                    <a:pt x="93472" y="812942"/>
                  </a:lnTo>
                  <a:lnTo>
                    <a:pt x="55961" y="793536"/>
                  </a:lnTo>
                  <a:lnTo>
                    <a:pt x="26375" y="763950"/>
                  </a:lnTo>
                  <a:lnTo>
                    <a:pt x="6969" y="726440"/>
                  </a:lnTo>
                  <a:lnTo>
                    <a:pt x="0" y="683260"/>
                  </a:lnTo>
                  <a:lnTo>
                    <a:pt x="0" y="136651"/>
                  </a:lnTo>
                  <a:close/>
                </a:path>
              </a:pathLst>
            </a:custGeom>
            <a:noFill/>
            <a:ln cap="flat" cmpd="sng" w="259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679" name="Google Shape;679;p41"/>
          <p:cNvSpPr txBox="1"/>
          <p:nvPr/>
        </p:nvSpPr>
        <p:spPr>
          <a:xfrm>
            <a:off x="369062" y="1699439"/>
            <a:ext cx="4457700" cy="1023938"/>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 sz="1200">
                <a:solidFill>
                  <a:srgbClr val="FFFFFF"/>
                </a:solidFill>
                <a:latin typeface="Trebuchet MS"/>
                <a:ea typeface="Trebuchet MS"/>
                <a:cs typeface="Trebuchet MS"/>
                <a:sym typeface="Trebuchet MS"/>
              </a:rPr>
              <a:t>Precision	Dynamic Range</a:t>
            </a:r>
            <a:endParaRPr sz="1200">
              <a:solidFill>
                <a:schemeClr val="dk1"/>
              </a:solidFill>
              <a:latin typeface="Trebuchet MS"/>
              <a:ea typeface="Trebuchet MS"/>
              <a:cs typeface="Trebuchet MS"/>
              <a:sym typeface="Trebuchet MS"/>
            </a:endParaRPr>
          </a:p>
          <a:p>
            <a:pPr indent="0" lvl="0" marL="1384300" marR="0" rtl="0" algn="l">
              <a:lnSpc>
                <a:spcPct val="79166"/>
              </a:lnSpc>
              <a:spcBef>
                <a:spcPts val="600"/>
              </a:spcBef>
              <a:spcAft>
                <a:spcPts val="0"/>
              </a:spcAft>
              <a:buNone/>
            </a:pPr>
            <a:r>
              <a:rPr lang="en" sz="500">
                <a:solidFill>
                  <a:schemeClr val="dk1"/>
                </a:solidFill>
                <a:latin typeface="Trebuchet MS"/>
                <a:ea typeface="Trebuchet MS"/>
                <a:cs typeface="Trebuchet MS"/>
                <a:sym typeface="Trebuchet MS"/>
              </a:rPr>
              <a:t>38	38</a:t>
            </a:r>
            <a:endParaRPr sz="500">
              <a:solidFill>
                <a:schemeClr val="dk1"/>
              </a:solidFill>
              <a:latin typeface="Trebuchet MS"/>
              <a:ea typeface="Trebuchet MS"/>
              <a:cs typeface="Trebuchet MS"/>
              <a:sym typeface="Trebuchet MS"/>
            </a:endParaRPr>
          </a:p>
          <a:p>
            <a:pPr indent="0" lvl="0" marL="165100" marR="0" rtl="0" algn="l">
              <a:lnSpc>
                <a:spcPct val="68333"/>
              </a:lnSpc>
              <a:spcBef>
                <a:spcPts val="0"/>
              </a:spcBef>
              <a:spcAft>
                <a:spcPts val="0"/>
              </a:spcAft>
              <a:buNone/>
            </a:pPr>
            <a:r>
              <a:rPr lang="en" sz="1200">
                <a:solidFill>
                  <a:schemeClr val="dk1"/>
                </a:solidFill>
                <a:latin typeface="Trebuchet MS"/>
                <a:ea typeface="Trebuchet MS"/>
                <a:cs typeface="Trebuchet MS"/>
                <a:sym typeface="Trebuchet MS"/>
              </a:rPr>
              <a:t>FP32	-3.4x10	~ +3.4x10	</a:t>
            </a:r>
            <a:r>
              <a:rPr baseline="30000" lang="en" sz="1800">
                <a:solidFill>
                  <a:schemeClr val="dk1"/>
                </a:solidFill>
                <a:latin typeface="Trebuchet MS"/>
                <a:ea typeface="Trebuchet MS"/>
                <a:cs typeface="Trebuchet MS"/>
                <a:sym typeface="Trebuchet MS"/>
              </a:rPr>
              <a:t>Training precision</a:t>
            </a:r>
            <a:endParaRPr baseline="30000" sz="1800">
              <a:solidFill>
                <a:schemeClr val="dk1"/>
              </a:solidFill>
              <a:latin typeface="Trebuchet MS"/>
              <a:ea typeface="Trebuchet MS"/>
              <a:cs typeface="Trebuchet MS"/>
              <a:sym typeface="Trebuchet MS"/>
            </a:endParaRPr>
          </a:p>
          <a:p>
            <a:pPr indent="0" lvl="0" marL="165100" marR="0" rtl="0" algn="l">
              <a:lnSpc>
                <a:spcPct val="100000"/>
              </a:lnSpc>
              <a:spcBef>
                <a:spcPts val="700"/>
              </a:spcBef>
              <a:spcAft>
                <a:spcPts val="0"/>
              </a:spcAft>
              <a:buNone/>
            </a:pPr>
            <a:r>
              <a:rPr baseline="-25000" lang="en" sz="1800">
                <a:solidFill>
                  <a:schemeClr val="dk1"/>
                </a:solidFill>
                <a:latin typeface="Trebuchet MS"/>
                <a:ea typeface="Trebuchet MS"/>
                <a:cs typeface="Trebuchet MS"/>
                <a:sym typeface="Trebuchet MS"/>
              </a:rPr>
              <a:t>FP16	-65504 ~ +65504	</a:t>
            </a:r>
            <a:r>
              <a:rPr lang="en" sz="1200">
                <a:solidFill>
                  <a:schemeClr val="dk1"/>
                </a:solidFill>
                <a:latin typeface="Trebuchet MS"/>
                <a:ea typeface="Trebuchet MS"/>
                <a:cs typeface="Trebuchet MS"/>
                <a:sym typeface="Trebuchet MS"/>
              </a:rPr>
              <a:t>No calibration required</a:t>
            </a:r>
            <a:endParaRPr sz="1200">
              <a:solidFill>
                <a:schemeClr val="dk1"/>
              </a:solidFill>
              <a:latin typeface="Trebuchet MS"/>
              <a:ea typeface="Trebuchet MS"/>
              <a:cs typeface="Trebuchet MS"/>
              <a:sym typeface="Trebuchet MS"/>
            </a:endParaRPr>
          </a:p>
          <a:p>
            <a:pPr indent="0" lvl="0" marL="165100" marR="0" rtl="0" algn="l">
              <a:lnSpc>
                <a:spcPct val="100000"/>
              </a:lnSpc>
              <a:spcBef>
                <a:spcPts val="1000"/>
              </a:spcBef>
              <a:spcAft>
                <a:spcPts val="0"/>
              </a:spcAft>
              <a:buNone/>
            </a:pPr>
            <a:r>
              <a:rPr lang="en" sz="1200">
                <a:solidFill>
                  <a:schemeClr val="dk1"/>
                </a:solidFill>
                <a:latin typeface="Trebuchet MS"/>
                <a:ea typeface="Trebuchet MS"/>
                <a:cs typeface="Trebuchet MS"/>
                <a:sym typeface="Trebuchet MS"/>
              </a:rPr>
              <a:t>INT8	-128 ~ +127	</a:t>
            </a:r>
            <a:r>
              <a:rPr b="1" baseline="30000" lang="en" sz="1800">
                <a:solidFill>
                  <a:srgbClr val="76B800"/>
                </a:solidFill>
                <a:latin typeface="Trebuchet MS"/>
                <a:ea typeface="Trebuchet MS"/>
                <a:cs typeface="Trebuchet MS"/>
                <a:sym typeface="Trebuchet MS"/>
              </a:rPr>
              <a:t>Requires </a:t>
            </a:r>
            <a:r>
              <a:rPr baseline="30000" lang="en" sz="1800">
                <a:solidFill>
                  <a:srgbClr val="76B800"/>
                </a:solidFill>
                <a:latin typeface="Trebuchet MS"/>
                <a:ea typeface="Trebuchet MS"/>
                <a:cs typeface="Trebuchet MS"/>
                <a:sym typeface="Trebuchet MS"/>
              </a:rPr>
              <a:t>calibration</a:t>
            </a:r>
            <a:endParaRPr baseline="30000" sz="1800">
              <a:solidFill>
                <a:schemeClr val="dk1"/>
              </a:solidFill>
              <a:latin typeface="Trebuchet MS"/>
              <a:ea typeface="Trebuchet MS"/>
              <a:cs typeface="Trebuchet MS"/>
              <a:sym typeface="Trebuchet MS"/>
            </a:endParaRPr>
          </a:p>
        </p:txBody>
      </p:sp>
      <p:sp>
        <p:nvSpPr>
          <p:cNvPr id="680" name="Google Shape;680;p41"/>
          <p:cNvSpPr txBox="1"/>
          <p:nvPr/>
        </p:nvSpPr>
        <p:spPr>
          <a:xfrm>
            <a:off x="314790" y="3464623"/>
            <a:ext cx="4144963" cy="963083"/>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b="1" lang="en" sz="1700">
                <a:solidFill>
                  <a:schemeClr val="dk1"/>
                </a:solidFill>
                <a:latin typeface="Trebuchet MS"/>
                <a:ea typeface="Trebuchet MS"/>
                <a:cs typeface="Trebuchet MS"/>
                <a:sym typeface="Trebuchet MS"/>
              </a:rPr>
              <a:t>Precision calibration for INT8 inference:</a:t>
            </a:r>
            <a:endParaRPr sz="1700">
              <a:solidFill>
                <a:schemeClr val="dk1"/>
              </a:solidFill>
              <a:latin typeface="Trebuchet MS"/>
              <a:ea typeface="Trebuchet MS"/>
              <a:cs typeface="Trebuchet MS"/>
              <a:sym typeface="Trebuchet MS"/>
            </a:endParaRPr>
          </a:p>
          <a:p>
            <a:pPr indent="-247650" lvl="0" marL="254000" marR="0" rtl="0" algn="l">
              <a:lnSpc>
                <a:spcPct val="100000"/>
              </a:lnSpc>
              <a:spcBef>
                <a:spcPts val="0"/>
              </a:spcBef>
              <a:spcAft>
                <a:spcPts val="0"/>
              </a:spcAft>
              <a:buClr>
                <a:schemeClr val="dk1"/>
              </a:buClr>
              <a:buSzPts val="1500"/>
              <a:buFont typeface="Noto Sans Symbols"/>
              <a:buChar char="⮚"/>
            </a:pPr>
            <a:r>
              <a:rPr lang="en" sz="1500">
                <a:solidFill>
                  <a:schemeClr val="dk1"/>
                </a:solidFill>
                <a:latin typeface="Trebuchet MS"/>
                <a:ea typeface="Trebuchet MS"/>
                <a:cs typeface="Trebuchet MS"/>
                <a:sym typeface="Trebuchet MS"/>
              </a:rPr>
              <a:t>Minimizes information loss between FP32 and  INT8 inference on a calibration dataset</a:t>
            </a:r>
            <a:endParaRPr sz="1500">
              <a:solidFill>
                <a:schemeClr val="dk1"/>
              </a:solidFill>
              <a:latin typeface="Trebuchet MS"/>
              <a:ea typeface="Trebuchet MS"/>
              <a:cs typeface="Trebuchet MS"/>
              <a:sym typeface="Trebuchet MS"/>
            </a:endParaRPr>
          </a:p>
          <a:p>
            <a:pPr indent="-247650" lvl="0" marL="254000" marR="0" rtl="0" algn="l">
              <a:lnSpc>
                <a:spcPct val="100000"/>
              </a:lnSpc>
              <a:spcBef>
                <a:spcPts val="0"/>
              </a:spcBef>
              <a:spcAft>
                <a:spcPts val="0"/>
              </a:spcAft>
              <a:buClr>
                <a:schemeClr val="dk1"/>
              </a:buClr>
              <a:buSzPts val="1500"/>
              <a:buFont typeface="Noto Sans Symbols"/>
              <a:buChar char="⮚"/>
            </a:pPr>
            <a:r>
              <a:rPr lang="en" sz="1500">
                <a:solidFill>
                  <a:schemeClr val="dk1"/>
                </a:solidFill>
                <a:latin typeface="Arial"/>
                <a:ea typeface="Arial"/>
                <a:cs typeface="Arial"/>
                <a:sym typeface="Arial"/>
              </a:rPr>
              <a:t>Completely automatic</a:t>
            </a:r>
            <a:endParaRPr sz="1500">
              <a:solidFill>
                <a:schemeClr val="dk1"/>
              </a:solidFill>
              <a:latin typeface="Arial"/>
              <a:ea typeface="Arial"/>
              <a:cs typeface="Arial"/>
              <a:sym typeface="Arial"/>
            </a:endParaRPr>
          </a:p>
        </p:txBody>
      </p:sp>
      <p:grpSp>
        <p:nvGrpSpPr>
          <p:cNvPr id="681" name="Google Shape;681;p41"/>
          <p:cNvGrpSpPr/>
          <p:nvPr/>
        </p:nvGrpSpPr>
        <p:grpSpPr>
          <a:xfrm>
            <a:off x="5890259" y="2025649"/>
            <a:ext cx="2846388" cy="2373313"/>
            <a:chOff x="7068311" y="2430779"/>
            <a:chExt cx="3415665" cy="2847976"/>
          </a:xfrm>
        </p:grpSpPr>
        <p:sp>
          <p:nvSpPr>
            <p:cNvPr id="682" name="Google Shape;682;p41"/>
            <p:cNvSpPr/>
            <p:nvPr/>
          </p:nvSpPr>
          <p:spPr>
            <a:xfrm>
              <a:off x="7068311" y="2430779"/>
              <a:ext cx="3415665" cy="2847340"/>
            </a:xfrm>
            <a:custGeom>
              <a:rect b="b" l="l" r="r" t="t"/>
              <a:pathLst>
                <a:path extrusionOk="0" h="2847340" w="3415665">
                  <a:moveTo>
                    <a:pt x="3415284" y="0"/>
                  </a:moveTo>
                  <a:lnTo>
                    <a:pt x="0" y="0"/>
                  </a:lnTo>
                  <a:lnTo>
                    <a:pt x="0" y="2846832"/>
                  </a:lnTo>
                  <a:lnTo>
                    <a:pt x="3415284" y="2846832"/>
                  </a:lnTo>
                  <a:lnTo>
                    <a:pt x="3415284"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83" name="Google Shape;683;p41"/>
            <p:cNvSpPr/>
            <p:nvPr/>
          </p:nvSpPr>
          <p:spPr>
            <a:xfrm>
              <a:off x="7068311" y="5276850"/>
              <a:ext cx="3415665" cy="1905"/>
            </a:xfrm>
            <a:custGeom>
              <a:rect b="b" l="l" r="r" t="t"/>
              <a:pathLst>
                <a:path extrusionOk="0" h="1904" w="3415665">
                  <a:moveTo>
                    <a:pt x="0" y="0"/>
                  </a:moveTo>
                  <a:lnTo>
                    <a:pt x="1754124" y="0"/>
                  </a:lnTo>
                </a:path>
                <a:path extrusionOk="0" h="1904" w="3415665">
                  <a:moveTo>
                    <a:pt x="2097024" y="0"/>
                  </a:moveTo>
                  <a:lnTo>
                    <a:pt x="2456688" y="0"/>
                  </a:lnTo>
                </a:path>
                <a:path extrusionOk="0" h="1904" w="3415665">
                  <a:moveTo>
                    <a:pt x="2799588" y="0"/>
                  </a:moveTo>
                  <a:lnTo>
                    <a:pt x="2892552" y="0"/>
                  </a:lnTo>
                </a:path>
                <a:path extrusionOk="0" h="1904" w="3415665">
                  <a:moveTo>
                    <a:pt x="3235452" y="0"/>
                  </a:moveTo>
                  <a:lnTo>
                    <a:pt x="3415284" y="0"/>
                  </a:lnTo>
                </a:path>
                <a:path extrusionOk="0" h="1904" w="3415665">
                  <a:moveTo>
                    <a:pt x="0" y="1524"/>
                  </a:moveTo>
                  <a:lnTo>
                    <a:pt x="3415284" y="1524"/>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84" name="Google Shape;684;p41"/>
            <p:cNvSpPr/>
            <p:nvPr/>
          </p:nvSpPr>
          <p:spPr>
            <a:xfrm>
              <a:off x="7068311" y="2906267"/>
              <a:ext cx="3415665" cy="1897380"/>
            </a:xfrm>
            <a:custGeom>
              <a:rect b="b" l="l" r="r" t="t"/>
              <a:pathLst>
                <a:path extrusionOk="0" h="1897379" w="3415665">
                  <a:moveTo>
                    <a:pt x="0" y="1897380"/>
                  </a:moveTo>
                  <a:lnTo>
                    <a:pt x="1754124" y="1897380"/>
                  </a:lnTo>
                </a:path>
                <a:path extrusionOk="0" h="1897379" w="3415665">
                  <a:moveTo>
                    <a:pt x="2097024" y="1897380"/>
                  </a:moveTo>
                  <a:lnTo>
                    <a:pt x="2892552" y="1897380"/>
                  </a:lnTo>
                </a:path>
                <a:path extrusionOk="0" h="1897379" w="3415665">
                  <a:moveTo>
                    <a:pt x="3235452" y="1897380"/>
                  </a:moveTo>
                  <a:lnTo>
                    <a:pt x="3415284" y="1897380"/>
                  </a:lnTo>
                </a:path>
                <a:path extrusionOk="0" h="1897379" w="3415665">
                  <a:moveTo>
                    <a:pt x="0" y="1421892"/>
                  </a:moveTo>
                  <a:lnTo>
                    <a:pt x="2892552" y="1421892"/>
                  </a:lnTo>
                </a:path>
                <a:path extrusionOk="0" h="1897379" w="3415665">
                  <a:moveTo>
                    <a:pt x="3235452" y="1421892"/>
                  </a:moveTo>
                  <a:lnTo>
                    <a:pt x="3415284" y="1421892"/>
                  </a:lnTo>
                </a:path>
                <a:path extrusionOk="0" h="1897379" w="3415665">
                  <a:moveTo>
                    <a:pt x="0" y="947928"/>
                  </a:moveTo>
                  <a:lnTo>
                    <a:pt x="2892552" y="947928"/>
                  </a:lnTo>
                </a:path>
                <a:path extrusionOk="0" h="1897379" w="3415665">
                  <a:moveTo>
                    <a:pt x="3235452" y="947928"/>
                  </a:moveTo>
                  <a:lnTo>
                    <a:pt x="3415284" y="947928"/>
                  </a:lnTo>
                </a:path>
                <a:path extrusionOk="0" h="1897379" w="3415665">
                  <a:moveTo>
                    <a:pt x="0" y="473964"/>
                  </a:moveTo>
                  <a:lnTo>
                    <a:pt x="2892552" y="473964"/>
                  </a:lnTo>
                </a:path>
                <a:path extrusionOk="0" h="1897379" w="3415665">
                  <a:moveTo>
                    <a:pt x="3235452" y="473964"/>
                  </a:moveTo>
                  <a:lnTo>
                    <a:pt x="3415284" y="473964"/>
                  </a:lnTo>
                </a:path>
                <a:path extrusionOk="0" h="1897379" w="3415665">
                  <a:moveTo>
                    <a:pt x="0" y="0"/>
                  </a:moveTo>
                  <a:lnTo>
                    <a:pt x="2892552" y="0"/>
                  </a:lnTo>
                </a:path>
                <a:path extrusionOk="0" h="1897379" w="3415665">
                  <a:moveTo>
                    <a:pt x="3235452" y="0"/>
                  </a:moveTo>
                  <a:lnTo>
                    <a:pt x="3415284" y="0"/>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85" name="Google Shape;685;p41"/>
            <p:cNvSpPr/>
            <p:nvPr/>
          </p:nvSpPr>
          <p:spPr>
            <a:xfrm>
              <a:off x="7068311" y="2430779"/>
              <a:ext cx="3415665" cy="0"/>
            </a:xfrm>
            <a:custGeom>
              <a:rect b="b" l="l" r="r" t="t"/>
              <a:pathLst>
                <a:path extrusionOk="0" h="120000" w="3415665">
                  <a:moveTo>
                    <a:pt x="0" y="0"/>
                  </a:moveTo>
                  <a:lnTo>
                    <a:pt x="3415284" y="0"/>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86" name="Google Shape;686;p41"/>
            <p:cNvSpPr/>
            <p:nvPr/>
          </p:nvSpPr>
          <p:spPr>
            <a:xfrm>
              <a:off x="7248144" y="4893563"/>
              <a:ext cx="2620010" cy="384175"/>
            </a:xfrm>
            <a:custGeom>
              <a:rect b="b" l="l" r="r" t="t"/>
              <a:pathLst>
                <a:path extrusionOk="0" h="384175" w="2620009">
                  <a:moveTo>
                    <a:pt x="342900" y="333756"/>
                  </a:moveTo>
                  <a:lnTo>
                    <a:pt x="0" y="333756"/>
                  </a:lnTo>
                  <a:lnTo>
                    <a:pt x="0" y="384048"/>
                  </a:lnTo>
                  <a:lnTo>
                    <a:pt x="342900" y="384048"/>
                  </a:lnTo>
                  <a:lnTo>
                    <a:pt x="342900" y="333756"/>
                  </a:lnTo>
                  <a:close/>
                </a:path>
                <a:path extrusionOk="0" h="384175" w="2620009">
                  <a:moveTo>
                    <a:pt x="1481328" y="222504"/>
                  </a:moveTo>
                  <a:lnTo>
                    <a:pt x="1138428" y="222504"/>
                  </a:lnTo>
                  <a:lnTo>
                    <a:pt x="1138428" y="384048"/>
                  </a:lnTo>
                  <a:lnTo>
                    <a:pt x="1481328" y="384048"/>
                  </a:lnTo>
                  <a:lnTo>
                    <a:pt x="1481328" y="222504"/>
                  </a:lnTo>
                  <a:close/>
                </a:path>
                <a:path extrusionOk="0" h="384175" w="2620009">
                  <a:moveTo>
                    <a:pt x="2619756" y="0"/>
                  </a:moveTo>
                  <a:lnTo>
                    <a:pt x="2276856" y="0"/>
                  </a:lnTo>
                  <a:lnTo>
                    <a:pt x="2276856" y="384048"/>
                  </a:lnTo>
                  <a:lnTo>
                    <a:pt x="2619756" y="384048"/>
                  </a:lnTo>
                  <a:lnTo>
                    <a:pt x="2619756" y="0"/>
                  </a:lnTo>
                  <a:close/>
                </a:path>
              </a:pathLst>
            </a:custGeom>
            <a:solidFill>
              <a:srgbClr val="3A5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87" name="Google Shape;687;p41"/>
            <p:cNvSpPr/>
            <p:nvPr/>
          </p:nvSpPr>
          <p:spPr>
            <a:xfrm>
              <a:off x="8822436" y="2894075"/>
              <a:ext cx="1481455" cy="2383790"/>
            </a:xfrm>
            <a:custGeom>
              <a:rect b="b" l="l" r="r" t="t"/>
              <a:pathLst>
                <a:path extrusionOk="0" h="2383790" w="1481454">
                  <a:moveTo>
                    <a:pt x="342900" y="1717548"/>
                  </a:moveTo>
                  <a:lnTo>
                    <a:pt x="0" y="1717548"/>
                  </a:lnTo>
                  <a:lnTo>
                    <a:pt x="0" y="2383536"/>
                  </a:lnTo>
                  <a:lnTo>
                    <a:pt x="342900" y="2383536"/>
                  </a:lnTo>
                  <a:lnTo>
                    <a:pt x="342900" y="1717548"/>
                  </a:lnTo>
                  <a:close/>
                </a:path>
                <a:path extrusionOk="0" h="2383790" w="1481454">
                  <a:moveTo>
                    <a:pt x="1481328" y="0"/>
                  </a:moveTo>
                  <a:lnTo>
                    <a:pt x="1138428" y="0"/>
                  </a:lnTo>
                  <a:lnTo>
                    <a:pt x="1138428" y="2383536"/>
                  </a:lnTo>
                  <a:lnTo>
                    <a:pt x="1481328" y="2383536"/>
                  </a:lnTo>
                  <a:lnTo>
                    <a:pt x="1481328"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688" name="Google Shape;688;p41"/>
          <p:cNvSpPr txBox="1"/>
          <p:nvPr/>
        </p:nvSpPr>
        <p:spPr>
          <a:xfrm>
            <a:off x="5700818" y="4302083"/>
            <a:ext cx="8784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0</a:t>
            </a:r>
            <a:endParaRPr sz="1000">
              <a:solidFill>
                <a:schemeClr val="dk1"/>
              </a:solidFill>
              <a:latin typeface="Trebuchet MS"/>
              <a:ea typeface="Trebuchet MS"/>
              <a:cs typeface="Trebuchet MS"/>
              <a:sym typeface="Trebuchet MS"/>
            </a:endParaRPr>
          </a:p>
        </p:txBody>
      </p:sp>
      <p:sp>
        <p:nvSpPr>
          <p:cNvPr id="689" name="Google Shape;689;p41"/>
          <p:cNvSpPr txBox="1"/>
          <p:nvPr/>
        </p:nvSpPr>
        <p:spPr>
          <a:xfrm>
            <a:off x="5454226" y="3906626"/>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1,000</a:t>
            </a:r>
            <a:endParaRPr sz="1000">
              <a:solidFill>
                <a:schemeClr val="dk1"/>
              </a:solidFill>
              <a:latin typeface="Trebuchet MS"/>
              <a:ea typeface="Trebuchet MS"/>
              <a:cs typeface="Trebuchet MS"/>
              <a:sym typeface="Trebuchet MS"/>
            </a:endParaRPr>
          </a:p>
        </p:txBody>
      </p:sp>
      <p:sp>
        <p:nvSpPr>
          <p:cNvPr id="690" name="Google Shape;690;p41"/>
          <p:cNvSpPr txBox="1"/>
          <p:nvPr/>
        </p:nvSpPr>
        <p:spPr>
          <a:xfrm>
            <a:off x="5454226" y="3511127"/>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2,000</a:t>
            </a:r>
            <a:endParaRPr sz="1000">
              <a:solidFill>
                <a:schemeClr val="dk1"/>
              </a:solidFill>
              <a:latin typeface="Trebuchet MS"/>
              <a:ea typeface="Trebuchet MS"/>
              <a:cs typeface="Trebuchet MS"/>
              <a:sym typeface="Trebuchet MS"/>
            </a:endParaRPr>
          </a:p>
        </p:txBody>
      </p:sp>
      <p:sp>
        <p:nvSpPr>
          <p:cNvPr id="691" name="Google Shape;691;p41"/>
          <p:cNvSpPr txBox="1"/>
          <p:nvPr/>
        </p:nvSpPr>
        <p:spPr>
          <a:xfrm>
            <a:off x="5454226" y="2720445"/>
            <a:ext cx="334433" cy="569383"/>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4,000</a:t>
            </a:r>
            <a:endParaRPr sz="10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600">
              <a:solidFill>
                <a:schemeClr val="dk1"/>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3,000</a:t>
            </a:r>
            <a:endParaRPr sz="1000">
              <a:solidFill>
                <a:schemeClr val="dk1"/>
              </a:solidFill>
              <a:latin typeface="Trebuchet MS"/>
              <a:ea typeface="Trebuchet MS"/>
              <a:cs typeface="Trebuchet MS"/>
              <a:sym typeface="Trebuchet MS"/>
            </a:endParaRPr>
          </a:p>
        </p:txBody>
      </p:sp>
      <p:sp>
        <p:nvSpPr>
          <p:cNvPr id="692" name="Google Shape;692;p41"/>
          <p:cNvSpPr txBox="1"/>
          <p:nvPr/>
        </p:nvSpPr>
        <p:spPr>
          <a:xfrm>
            <a:off x="5454226" y="2324946"/>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5,000</a:t>
            </a:r>
            <a:endParaRPr sz="1000">
              <a:solidFill>
                <a:schemeClr val="dk1"/>
              </a:solidFill>
              <a:latin typeface="Trebuchet MS"/>
              <a:ea typeface="Trebuchet MS"/>
              <a:cs typeface="Trebuchet MS"/>
              <a:sym typeface="Trebuchet MS"/>
            </a:endParaRPr>
          </a:p>
        </p:txBody>
      </p:sp>
      <p:sp>
        <p:nvSpPr>
          <p:cNvPr id="693" name="Google Shape;693;p41"/>
          <p:cNvSpPr txBox="1"/>
          <p:nvPr/>
        </p:nvSpPr>
        <p:spPr>
          <a:xfrm>
            <a:off x="5454226" y="1929764"/>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6,000</a:t>
            </a:r>
            <a:endParaRPr sz="1000">
              <a:solidFill>
                <a:schemeClr val="dk1"/>
              </a:solidFill>
              <a:latin typeface="Trebuchet MS"/>
              <a:ea typeface="Trebuchet MS"/>
              <a:cs typeface="Trebuchet MS"/>
              <a:sym typeface="Trebuchet MS"/>
            </a:endParaRPr>
          </a:p>
        </p:txBody>
      </p:sp>
      <p:sp>
        <p:nvSpPr>
          <p:cNvPr id="694" name="Google Shape;694;p41"/>
          <p:cNvSpPr txBox="1"/>
          <p:nvPr/>
        </p:nvSpPr>
        <p:spPr>
          <a:xfrm rot="-5400000">
            <a:off x="4781052" y="3268068"/>
            <a:ext cx="976842" cy="185208"/>
          </a:xfrm>
          <a:prstGeom prst="rect">
            <a:avLst/>
          </a:prstGeom>
          <a:noFill/>
          <a:ln>
            <a:noFill/>
          </a:ln>
        </p:spPr>
        <p:txBody>
          <a:bodyPr anchorCtr="0" anchor="t" bIns="0" lIns="0" spcFirstLastPara="1" rIns="0" wrap="square" tIns="5300">
            <a:spAutoFit/>
          </a:bodyPr>
          <a:lstStyle/>
          <a:p>
            <a:pPr indent="0" lvl="0" marL="12700" marR="0" rtl="0" algn="l">
              <a:lnSpc>
                <a:spcPct val="100000"/>
              </a:lnSpc>
              <a:spcBef>
                <a:spcPts val="0"/>
              </a:spcBef>
              <a:spcAft>
                <a:spcPts val="0"/>
              </a:spcAft>
              <a:buNone/>
            </a:pPr>
            <a:r>
              <a:rPr lang="en" sz="1100">
                <a:solidFill>
                  <a:schemeClr val="dk1"/>
                </a:solidFill>
                <a:latin typeface="Trebuchet MS"/>
                <a:ea typeface="Trebuchet MS"/>
                <a:cs typeface="Trebuchet MS"/>
                <a:sym typeface="Trebuchet MS"/>
              </a:rPr>
              <a:t>Images/Second</a:t>
            </a:r>
            <a:endParaRPr sz="1100">
              <a:solidFill>
                <a:schemeClr val="dk1"/>
              </a:solidFill>
              <a:latin typeface="Trebuchet MS"/>
              <a:ea typeface="Trebuchet MS"/>
              <a:cs typeface="Trebuchet MS"/>
              <a:sym typeface="Trebuchet MS"/>
            </a:endParaRPr>
          </a:p>
        </p:txBody>
      </p:sp>
      <p:sp>
        <p:nvSpPr>
          <p:cNvPr id="695" name="Google Shape;695;p41"/>
          <p:cNvSpPr txBox="1"/>
          <p:nvPr/>
        </p:nvSpPr>
        <p:spPr>
          <a:xfrm>
            <a:off x="5730875" y="1517014"/>
            <a:ext cx="3178175" cy="406929"/>
          </a:xfrm>
          <a:prstGeom prst="rect">
            <a:avLst/>
          </a:prstGeom>
          <a:noFill/>
          <a:ln>
            <a:noFill/>
          </a:ln>
        </p:spPr>
        <p:txBody>
          <a:bodyPr anchorCtr="0" anchor="t" bIns="0" lIns="0" spcFirstLastPara="1" rIns="0" wrap="square" tIns="32800">
            <a:spAutoFit/>
          </a:bodyPr>
          <a:lstStyle/>
          <a:p>
            <a:pPr indent="-1168400" lvl="0" marL="1181100" marR="0" rtl="0" algn="l">
              <a:lnSpc>
                <a:spcPct val="108124"/>
              </a:lnSpc>
              <a:spcBef>
                <a:spcPts val="0"/>
              </a:spcBef>
              <a:spcAft>
                <a:spcPts val="0"/>
              </a:spcAft>
              <a:buNone/>
            </a:pPr>
            <a:r>
              <a:rPr lang="en" sz="1300">
                <a:solidFill>
                  <a:schemeClr val="dk1"/>
                </a:solidFill>
                <a:latin typeface="Trebuchet MS"/>
                <a:ea typeface="Trebuchet MS"/>
                <a:cs typeface="Trebuchet MS"/>
                <a:sym typeface="Trebuchet MS"/>
              </a:rPr>
              <a:t>Reduced Precision Inference Performance  (ResNet50)</a:t>
            </a:r>
            <a:endParaRPr sz="1300">
              <a:solidFill>
                <a:schemeClr val="dk1"/>
              </a:solidFill>
              <a:latin typeface="Trebuchet MS"/>
              <a:ea typeface="Trebuchet MS"/>
              <a:cs typeface="Trebuchet MS"/>
              <a:sym typeface="Trebuchet MS"/>
            </a:endParaRPr>
          </a:p>
        </p:txBody>
      </p:sp>
      <p:sp>
        <p:nvSpPr>
          <p:cNvPr id="696" name="Google Shape;696;p41"/>
          <p:cNvSpPr txBox="1"/>
          <p:nvPr/>
        </p:nvSpPr>
        <p:spPr>
          <a:xfrm>
            <a:off x="8086408" y="4496393"/>
            <a:ext cx="368299" cy="200024"/>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Arial"/>
                <a:ea typeface="Arial"/>
                <a:cs typeface="Arial"/>
                <a:sym typeface="Arial"/>
              </a:rPr>
              <a:t>V100</a:t>
            </a:r>
            <a:endParaRPr sz="1200">
              <a:solidFill>
                <a:schemeClr val="dk1"/>
              </a:solidFill>
              <a:latin typeface="Arial"/>
              <a:ea typeface="Arial"/>
              <a:cs typeface="Arial"/>
              <a:sym typeface="Arial"/>
            </a:endParaRPr>
          </a:p>
        </p:txBody>
      </p:sp>
      <p:sp>
        <p:nvSpPr>
          <p:cNvPr id="697" name="Google Shape;697;p41"/>
          <p:cNvSpPr txBox="1"/>
          <p:nvPr/>
        </p:nvSpPr>
        <p:spPr>
          <a:xfrm>
            <a:off x="6053560" y="4142824"/>
            <a:ext cx="258763" cy="161396"/>
          </a:xfrm>
          <a:prstGeom prst="rect">
            <a:avLst/>
          </a:prstGeom>
          <a:noFill/>
          <a:ln>
            <a:noFill/>
          </a:ln>
        </p:spPr>
        <p:txBody>
          <a:bodyPr anchorCtr="0" anchor="t" bIns="0" lIns="0" spcFirstLastPara="1" rIns="0" wrap="square" tIns="10575">
            <a:spAutoFit/>
          </a:bodyPr>
          <a:lstStyle/>
          <a:p>
            <a:pPr indent="0" lvl="0" marL="0" marR="0" rtl="0" algn="l">
              <a:lnSpc>
                <a:spcPct val="100000"/>
              </a:lnSpc>
              <a:spcBef>
                <a:spcPts val="0"/>
              </a:spcBef>
              <a:spcAft>
                <a:spcPts val="0"/>
              </a:spcAft>
              <a:buNone/>
            </a:pPr>
            <a:r>
              <a:rPr lang="en" sz="900">
                <a:solidFill>
                  <a:schemeClr val="dk1"/>
                </a:solidFill>
                <a:latin typeface="Trebuchet MS"/>
                <a:ea typeface="Trebuchet MS"/>
                <a:cs typeface="Trebuchet MS"/>
                <a:sym typeface="Trebuchet MS"/>
              </a:rPr>
              <a:t>FP32</a:t>
            </a:r>
            <a:endParaRPr sz="900">
              <a:solidFill>
                <a:schemeClr val="dk1"/>
              </a:solidFill>
              <a:latin typeface="Trebuchet MS"/>
              <a:ea typeface="Trebuchet MS"/>
              <a:cs typeface="Trebuchet MS"/>
              <a:sym typeface="Trebuchet MS"/>
            </a:endParaRPr>
          </a:p>
        </p:txBody>
      </p:sp>
      <p:sp>
        <p:nvSpPr>
          <p:cNvPr id="698" name="Google Shape;698;p41"/>
          <p:cNvSpPr txBox="1"/>
          <p:nvPr/>
        </p:nvSpPr>
        <p:spPr>
          <a:xfrm>
            <a:off x="6995371" y="4058750"/>
            <a:ext cx="258763" cy="161396"/>
          </a:xfrm>
          <a:prstGeom prst="rect">
            <a:avLst/>
          </a:prstGeom>
          <a:noFill/>
          <a:ln>
            <a:noFill/>
          </a:ln>
        </p:spPr>
        <p:txBody>
          <a:bodyPr anchorCtr="0" anchor="t" bIns="0" lIns="0" spcFirstLastPara="1" rIns="0" wrap="square" tIns="10575">
            <a:spAutoFit/>
          </a:bodyPr>
          <a:lstStyle/>
          <a:p>
            <a:pPr indent="0" lvl="0" marL="0" marR="0" rtl="0" algn="l">
              <a:lnSpc>
                <a:spcPct val="100000"/>
              </a:lnSpc>
              <a:spcBef>
                <a:spcPts val="0"/>
              </a:spcBef>
              <a:spcAft>
                <a:spcPts val="0"/>
              </a:spcAft>
              <a:buNone/>
            </a:pPr>
            <a:r>
              <a:rPr lang="en" sz="900">
                <a:solidFill>
                  <a:schemeClr val="dk1"/>
                </a:solidFill>
                <a:latin typeface="Trebuchet MS"/>
                <a:ea typeface="Trebuchet MS"/>
                <a:cs typeface="Trebuchet MS"/>
                <a:sym typeface="Trebuchet MS"/>
              </a:rPr>
              <a:t>FP32</a:t>
            </a:r>
            <a:endParaRPr sz="900">
              <a:solidFill>
                <a:schemeClr val="dk1"/>
              </a:solidFill>
              <a:latin typeface="Trebuchet MS"/>
              <a:ea typeface="Trebuchet MS"/>
              <a:cs typeface="Trebuchet MS"/>
              <a:sym typeface="Trebuchet MS"/>
            </a:endParaRPr>
          </a:p>
        </p:txBody>
      </p:sp>
      <p:sp>
        <p:nvSpPr>
          <p:cNvPr id="699" name="Google Shape;699;p41"/>
          <p:cNvSpPr txBox="1"/>
          <p:nvPr/>
        </p:nvSpPr>
        <p:spPr>
          <a:xfrm>
            <a:off x="5890259" y="3659504"/>
            <a:ext cx="2410883" cy="161396"/>
          </a:xfrm>
          <a:prstGeom prst="rect">
            <a:avLst/>
          </a:prstGeom>
          <a:noFill/>
          <a:ln>
            <a:noFill/>
          </a:ln>
        </p:spPr>
        <p:txBody>
          <a:bodyPr anchorCtr="0" anchor="t" bIns="0" lIns="0" spcFirstLastPara="1" rIns="0" wrap="square" tIns="10575">
            <a:spAutoFit/>
          </a:bodyPr>
          <a:lstStyle/>
          <a:p>
            <a:pPr indent="0" lvl="0" marL="1473200" marR="0" rtl="0" algn="l">
              <a:lnSpc>
                <a:spcPct val="100000"/>
              </a:lnSpc>
              <a:spcBef>
                <a:spcPts val="0"/>
              </a:spcBef>
              <a:spcAft>
                <a:spcPts val="0"/>
              </a:spcAft>
              <a:buNone/>
            </a:pPr>
            <a:r>
              <a:rPr lang="en" sz="900">
                <a:solidFill>
                  <a:schemeClr val="dk1"/>
                </a:solidFill>
                <a:latin typeface="Trebuchet MS"/>
                <a:ea typeface="Trebuchet MS"/>
                <a:cs typeface="Trebuchet MS"/>
                <a:sym typeface="Trebuchet MS"/>
              </a:rPr>
              <a:t>INT8</a:t>
            </a:r>
            <a:endParaRPr sz="900">
              <a:solidFill>
                <a:schemeClr val="dk1"/>
              </a:solidFill>
              <a:latin typeface="Trebuchet MS"/>
              <a:ea typeface="Trebuchet MS"/>
              <a:cs typeface="Trebuchet MS"/>
              <a:sym typeface="Trebuchet MS"/>
            </a:endParaRPr>
          </a:p>
        </p:txBody>
      </p:sp>
      <p:sp>
        <p:nvSpPr>
          <p:cNvPr id="700" name="Google Shape;700;p41"/>
          <p:cNvSpPr txBox="1"/>
          <p:nvPr/>
        </p:nvSpPr>
        <p:spPr>
          <a:xfrm>
            <a:off x="7927974" y="3880908"/>
            <a:ext cx="269346" cy="1613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900">
                <a:solidFill>
                  <a:schemeClr val="dk1"/>
                </a:solidFill>
                <a:latin typeface="Trebuchet MS"/>
                <a:ea typeface="Trebuchet MS"/>
                <a:cs typeface="Trebuchet MS"/>
                <a:sym typeface="Trebuchet MS"/>
              </a:rPr>
              <a:t>FP32</a:t>
            </a:r>
            <a:endParaRPr sz="900">
              <a:solidFill>
                <a:schemeClr val="dk1"/>
              </a:solidFill>
              <a:latin typeface="Trebuchet MS"/>
              <a:ea typeface="Trebuchet MS"/>
              <a:cs typeface="Trebuchet MS"/>
              <a:sym typeface="Trebuchet MS"/>
            </a:endParaRPr>
          </a:p>
        </p:txBody>
      </p:sp>
      <p:sp>
        <p:nvSpPr>
          <p:cNvPr id="701" name="Google Shape;701;p41"/>
          <p:cNvSpPr txBox="1"/>
          <p:nvPr/>
        </p:nvSpPr>
        <p:spPr>
          <a:xfrm>
            <a:off x="5890259" y="2026920"/>
            <a:ext cx="2888721" cy="395288"/>
          </a:xfrm>
          <a:prstGeom prst="rect">
            <a:avLst/>
          </a:prstGeom>
          <a:solidFill>
            <a:srgbClr val="F1F1F1"/>
          </a:solidFill>
          <a:ln>
            <a:noFill/>
          </a:ln>
        </p:spPr>
        <p:txBody>
          <a:bodyPr anchorCtr="0" anchor="t" bIns="0" lIns="0" spcFirstLastPara="1" rIns="0" wrap="square" tIns="71450">
            <a:spAutoFit/>
          </a:bodyPr>
          <a:lstStyle/>
          <a:p>
            <a:pPr indent="0" lvl="0" marL="2247900" marR="38100" rtl="0" algn="ctr">
              <a:lnSpc>
                <a:spcPct val="114090"/>
              </a:lnSpc>
              <a:spcBef>
                <a:spcPts val="0"/>
              </a:spcBef>
              <a:spcAft>
                <a:spcPts val="0"/>
              </a:spcAft>
              <a:buNone/>
            </a:pPr>
            <a:r>
              <a:rPr lang="en" sz="900">
                <a:solidFill>
                  <a:schemeClr val="dk1"/>
                </a:solidFill>
                <a:latin typeface="Trebuchet MS"/>
                <a:ea typeface="Trebuchet MS"/>
                <a:cs typeface="Trebuchet MS"/>
                <a:sym typeface="Trebuchet MS"/>
              </a:rPr>
              <a:t>FP16</a:t>
            </a:r>
            <a:endParaRPr sz="900">
              <a:solidFill>
                <a:schemeClr val="dk1"/>
              </a:solidFill>
              <a:latin typeface="Trebuchet MS"/>
              <a:ea typeface="Trebuchet MS"/>
              <a:cs typeface="Trebuchet MS"/>
              <a:sym typeface="Trebuchet MS"/>
            </a:endParaRPr>
          </a:p>
          <a:p>
            <a:pPr indent="0" lvl="0" marL="2247900" marR="0" rtl="0" algn="ctr">
              <a:lnSpc>
                <a:spcPct val="114090"/>
              </a:lnSpc>
              <a:spcBef>
                <a:spcPts val="0"/>
              </a:spcBef>
              <a:spcAft>
                <a:spcPts val="0"/>
              </a:spcAft>
              <a:buNone/>
            </a:pPr>
            <a:r>
              <a:rPr lang="en" sz="900">
                <a:solidFill>
                  <a:schemeClr val="dk1"/>
                </a:solidFill>
                <a:latin typeface="Trebuchet MS"/>
                <a:ea typeface="Trebuchet MS"/>
                <a:cs typeface="Trebuchet MS"/>
                <a:sym typeface="Trebuchet MS"/>
              </a:rPr>
              <a:t>Tensor Core</a:t>
            </a:r>
            <a:endParaRPr sz="900">
              <a:solidFill>
                <a:schemeClr val="dk1"/>
              </a:solidFill>
              <a:latin typeface="Trebuchet MS"/>
              <a:ea typeface="Trebuchet MS"/>
              <a:cs typeface="Trebuchet MS"/>
              <a:sym typeface="Trebuchet MS"/>
            </a:endParaRPr>
          </a:p>
        </p:txBody>
      </p:sp>
      <p:sp>
        <p:nvSpPr>
          <p:cNvPr id="702" name="Google Shape;702;p41"/>
          <p:cNvSpPr txBox="1"/>
          <p:nvPr/>
        </p:nvSpPr>
        <p:spPr>
          <a:xfrm>
            <a:off x="7211907" y="4491313"/>
            <a:ext cx="203200" cy="200024"/>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Arial"/>
                <a:ea typeface="Arial"/>
                <a:cs typeface="Arial"/>
                <a:sym typeface="Arial"/>
              </a:rPr>
              <a:t>P4</a:t>
            </a:r>
            <a:endParaRPr sz="1200">
              <a:solidFill>
                <a:schemeClr val="dk1"/>
              </a:solidFill>
              <a:latin typeface="Arial"/>
              <a:ea typeface="Arial"/>
              <a:cs typeface="Arial"/>
              <a:sym typeface="Arial"/>
            </a:endParaRPr>
          </a:p>
        </p:txBody>
      </p:sp>
      <p:sp>
        <p:nvSpPr>
          <p:cNvPr id="703" name="Google Shape;703;p41"/>
          <p:cNvSpPr txBox="1"/>
          <p:nvPr/>
        </p:nvSpPr>
        <p:spPr>
          <a:xfrm>
            <a:off x="5818716" y="4491313"/>
            <a:ext cx="688974" cy="200024"/>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Arial"/>
                <a:ea typeface="Arial"/>
                <a:cs typeface="Arial"/>
                <a:sym typeface="Arial"/>
              </a:rPr>
              <a:t>CPU-Only</a:t>
            </a:r>
            <a:endParaRPr sz="1200">
              <a:solidFill>
                <a:schemeClr val="dk1"/>
              </a:solidFill>
              <a:latin typeface="Arial"/>
              <a:ea typeface="Arial"/>
              <a:cs typeface="Arial"/>
              <a:sym typeface="Arial"/>
            </a:endParaRPr>
          </a:p>
        </p:txBody>
      </p:sp>
      <p:pic>
        <p:nvPicPr>
          <p:cNvPr id="704" name="Google Shape;704;p41"/>
          <p:cNvPicPr preferRelativeResize="0"/>
          <p:nvPr/>
        </p:nvPicPr>
        <p:blipFill rotWithShape="1">
          <a:blip r:embed="rId5">
            <a:alphaModFix/>
          </a:blip>
          <a:srcRect b="0" l="0" r="0" t="0"/>
          <a:stretch/>
        </p:blipFill>
        <p:spPr>
          <a:xfrm>
            <a:off x="102870" y="257810"/>
            <a:ext cx="762000" cy="762000"/>
          </a:xfrm>
          <a:prstGeom prst="rect">
            <a:avLst/>
          </a:prstGeom>
          <a:noFill/>
          <a:ln>
            <a:noFill/>
          </a:ln>
        </p:spPr>
      </p:pic>
      <p:sp>
        <p:nvSpPr>
          <p:cNvPr id="705" name="Google Shape;705;p41"/>
          <p:cNvSpPr/>
          <p:nvPr/>
        </p:nvSpPr>
        <p:spPr>
          <a:xfrm>
            <a:off x="7992321" y="2501899"/>
            <a:ext cx="271463" cy="1401762"/>
          </a:xfrm>
          <a:custGeom>
            <a:rect b="b" l="l" r="r" t="t"/>
            <a:pathLst>
              <a:path extrusionOk="0" h="1682114" w="325754">
                <a:moveTo>
                  <a:pt x="210859" y="168057"/>
                </a:moveTo>
                <a:lnTo>
                  <a:pt x="0" y="1673860"/>
                </a:lnTo>
                <a:lnTo>
                  <a:pt x="57404" y="1681861"/>
                </a:lnTo>
                <a:lnTo>
                  <a:pt x="268274" y="176107"/>
                </a:lnTo>
                <a:lnTo>
                  <a:pt x="210859" y="168057"/>
                </a:lnTo>
                <a:close/>
              </a:path>
              <a:path extrusionOk="0" h="1682114" w="325754">
                <a:moveTo>
                  <a:pt x="310540" y="139319"/>
                </a:moveTo>
                <a:lnTo>
                  <a:pt x="214884" y="139319"/>
                </a:lnTo>
                <a:lnTo>
                  <a:pt x="272288" y="147446"/>
                </a:lnTo>
                <a:lnTo>
                  <a:pt x="268274" y="176107"/>
                </a:lnTo>
                <a:lnTo>
                  <a:pt x="325628" y="184150"/>
                </a:lnTo>
                <a:lnTo>
                  <a:pt x="310540" y="139319"/>
                </a:lnTo>
                <a:close/>
              </a:path>
              <a:path extrusionOk="0" h="1682114" w="325754">
                <a:moveTo>
                  <a:pt x="214884" y="139319"/>
                </a:moveTo>
                <a:lnTo>
                  <a:pt x="210859" y="168057"/>
                </a:lnTo>
                <a:lnTo>
                  <a:pt x="268274" y="176107"/>
                </a:lnTo>
                <a:lnTo>
                  <a:pt x="272288" y="147446"/>
                </a:lnTo>
                <a:lnTo>
                  <a:pt x="214884" y="139319"/>
                </a:lnTo>
                <a:close/>
              </a:path>
              <a:path extrusionOk="0" h="1682114" w="325754">
                <a:moveTo>
                  <a:pt x="263652" y="0"/>
                </a:moveTo>
                <a:lnTo>
                  <a:pt x="153543" y="160019"/>
                </a:lnTo>
                <a:lnTo>
                  <a:pt x="210859" y="168057"/>
                </a:lnTo>
                <a:lnTo>
                  <a:pt x="214884" y="139319"/>
                </a:lnTo>
                <a:lnTo>
                  <a:pt x="310540" y="139319"/>
                </a:lnTo>
                <a:lnTo>
                  <a:pt x="263652" y="0"/>
                </a:lnTo>
                <a:close/>
              </a:path>
            </a:pathLst>
          </a:custGeom>
          <a:solidFill>
            <a:srgbClr val="3A5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706" name="Google Shape;706;p41"/>
          <p:cNvSpPr/>
          <p:nvPr/>
        </p:nvSpPr>
        <p:spPr>
          <a:xfrm>
            <a:off x="68580" y="1320800"/>
            <a:ext cx="4838700" cy="1892300"/>
          </a:xfrm>
          <a:custGeom>
            <a:rect b="b" l="l" r="r" t="t"/>
            <a:pathLst>
              <a:path extrusionOk="0" h="2270760" w="5806440">
                <a:moveTo>
                  <a:pt x="5806440" y="0"/>
                </a:moveTo>
                <a:lnTo>
                  <a:pt x="0" y="0"/>
                </a:lnTo>
                <a:lnTo>
                  <a:pt x="0" y="2270760"/>
                </a:lnTo>
                <a:lnTo>
                  <a:pt x="5806440" y="2270760"/>
                </a:lnTo>
                <a:lnTo>
                  <a:pt x="580644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aphicFrame>
        <p:nvGraphicFramePr>
          <p:cNvPr id="707" name="Google Shape;707;p41"/>
          <p:cNvGraphicFramePr/>
          <p:nvPr/>
        </p:nvGraphicFramePr>
        <p:xfrm>
          <a:off x="537665" y="1735349"/>
          <a:ext cx="3000000" cy="3000000"/>
        </p:xfrm>
        <a:graphic>
          <a:graphicData uri="http://schemas.openxmlformats.org/drawingml/2006/table">
            <a:tbl>
              <a:tblPr bandRow="1" firstRow="1">
                <a:noFill/>
                <a:tableStyleId>{64328273-007C-454D-A811-107869A2FE4D}</a:tableStyleId>
              </a:tblPr>
              <a:tblGrid>
                <a:gridCol w="951425"/>
                <a:gridCol w="881050"/>
                <a:gridCol w="928675"/>
                <a:gridCol w="865175"/>
              </a:tblGrid>
              <a:tr h="441950">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R cap="flat" cmpd="sng" w="9525">
                      <a:solidFill>
                        <a:srgbClr val="588A00"/>
                      </a:solidFill>
                      <a:prstDash val="solid"/>
                      <a:round/>
                      <a:headEnd len="sm" w="sm" type="none"/>
                      <a:tailEnd len="sm" w="sm" type="none"/>
                    </a:lnR>
                    <a:lnT cap="flat" cmpd="sng" w="19050">
                      <a:solidFill>
                        <a:srgbClr val="588A00"/>
                      </a:solidFill>
                      <a:prstDash val="solid"/>
                      <a:round/>
                      <a:headEnd len="sm" w="sm" type="none"/>
                      <a:tailEnd len="sm" w="sm" type="none"/>
                    </a:lnT>
                    <a:lnB cap="flat" cmpd="sng" w="19050">
                      <a:solidFill>
                        <a:srgbClr val="588A00"/>
                      </a:solidFill>
                      <a:prstDash val="solid"/>
                      <a:round/>
                      <a:headEnd len="sm" w="sm" type="none"/>
                      <a:tailEnd len="sm" w="sm" type="none"/>
                    </a:lnB>
                    <a:solidFill>
                      <a:srgbClr val="76B800"/>
                    </a:solidFill>
                  </a:tcPr>
                </a:tc>
                <a:tc>
                  <a:txBody>
                    <a:bodyPr/>
                    <a:lstStyle/>
                    <a:p>
                      <a:pPr indent="0" lvl="0" marL="241300" marR="0" rtl="0" algn="l">
                        <a:lnSpc>
                          <a:spcPct val="114062"/>
                        </a:lnSpc>
                        <a:spcBef>
                          <a:spcPts val="0"/>
                        </a:spcBef>
                        <a:spcAft>
                          <a:spcPts val="0"/>
                        </a:spcAft>
                        <a:buNone/>
                      </a:pPr>
                      <a:r>
                        <a:rPr b="1" lang="en" sz="1300" u="none" cap="none" strike="noStrike">
                          <a:solidFill>
                            <a:srgbClr val="FFFFFF"/>
                          </a:solidFill>
                          <a:latin typeface="Trebuchet MS"/>
                          <a:ea typeface="Trebuchet MS"/>
                          <a:cs typeface="Trebuchet MS"/>
                          <a:sym typeface="Trebuchet MS"/>
                        </a:rPr>
                        <a:t>FP32</a:t>
                      </a:r>
                      <a:endParaRPr sz="1300" u="none" cap="none" strike="noStrike">
                        <a:latin typeface="Trebuchet MS"/>
                        <a:ea typeface="Trebuchet MS"/>
                        <a:cs typeface="Trebuchet MS"/>
                        <a:sym typeface="Trebuchet MS"/>
                      </a:endParaRPr>
                    </a:p>
                    <a:p>
                      <a:pPr indent="0" lvl="0" marL="228600" marR="0" rtl="0" algn="l">
                        <a:lnSpc>
                          <a:spcPct val="114062"/>
                        </a:lnSpc>
                        <a:spcBef>
                          <a:spcPts val="0"/>
                        </a:spcBef>
                        <a:spcAft>
                          <a:spcPts val="0"/>
                        </a:spcAft>
                        <a:buNone/>
                      </a:pPr>
                      <a:r>
                        <a:rPr b="1" lang="en" sz="1300" u="none" cap="none" strike="noStrike">
                          <a:solidFill>
                            <a:srgbClr val="FFFFFF"/>
                          </a:solidFill>
                          <a:latin typeface="Trebuchet MS"/>
                          <a:ea typeface="Trebuchet MS"/>
                          <a:cs typeface="Trebuchet MS"/>
                          <a:sym typeface="Trebuchet MS"/>
                        </a:rPr>
                        <a:t>Top 1</a:t>
                      </a:r>
                      <a:endParaRPr sz="1300" u="none" cap="none" strike="noStrike">
                        <a:latin typeface="Trebuchet MS"/>
                        <a:ea typeface="Trebuchet MS"/>
                        <a:cs typeface="Trebuchet MS"/>
                        <a:sym typeface="Trebuchet MS"/>
                      </a:endParaRPr>
                    </a:p>
                  </a:txBody>
                  <a:tcPr marT="12700" marB="0" marR="0" marL="0">
                    <a:lnL cap="flat" cmpd="sng" w="9525">
                      <a:solidFill>
                        <a:srgbClr val="588A00"/>
                      </a:solidFill>
                      <a:prstDash val="solid"/>
                      <a:round/>
                      <a:headEnd len="sm" w="sm" type="none"/>
                      <a:tailEnd len="sm" w="sm" type="none"/>
                    </a:lnL>
                    <a:lnR cap="flat" cmpd="sng" w="9525">
                      <a:solidFill>
                        <a:srgbClr val="588A00"/>
                      </a:solidFill>
                      <a:prstDash val="solid"/>
                      <a:round/>
                      <a:headEnd len="sm" w="sm" type="none"/>
                      <a:tailEnd len="sm" w="sm" type="none"/>
                    </a:lnR>
                    <a:lnT cap="flat" cmpd="sng" w="19050">
                      <a:solidFill>
                        <a:srgbClr val="588A00"/>
                      </a:solidFill>
                      <a:prstDash val="solid"/>
                      <a:round/>
                      <a:headEnd len="sm" w="sm" type="none"/>
                      <a:tailEnd len="sm" w="sm" type="none"/>
                    </a:lnT>
                    <a:lnB cap="flat" cmpd="sng" w="19050">
                      <a:solidFill>
                        <a:srgbClr val="588A00"/>
                      </a:solidFill>
                      <a:prstDash val="solid"/>
                      <a:round/>
                      <a:headEnd len="sm" w="sm" type="none"/>
                      <a:tailEnd len="sm" w="sm" type="none"/>
                    </a:lnB>
                    <a:solidFill>
                      <a:srgbClr val="76B800"/>
                    </a:solidFill>
                  </a:tcPr>
                </a:tc>
                <a:tc>
                  <a:txBody>
                    <a:bodyPr/>
                    <a:lstStyle/>
                    <a:p>
                      <a:pPr indent="0" lvl="0" marL="279400" marR="0" rtl="0" algn="l">
                        <a:lnSpc>
                          <a:spcPct val="114062"/>
                        </a:lnSpc>
                        <a:spcBef>
                          <a:spcPts val="0"/>
                        </a:spcBef>
                        <a:spcAft>
                          <a:spcPts val="0"/>
                        </a:spcAft>
                        <a:buNone/>
                      </a:pPr>
                      <a:r>
                        <a:rPr b="1" lang="en" sz="1300" u="none" cap="none" strike="noStrike">
                          <a:solidFill>
                            <a:srgbClr val="FFFFFF"/>
                          </a:solidFill>
                          <a:latin typeface="Trebuchet MS"/>
                          <a:ea typeface="Trebuchet MS"/>
                          <a:cs typeface="Trebuchet MS"/>
                          <a:sym typeface="Trebuchet MS"/>
                        </a:rPr>
                        <a:t>INT8</a:t>
                      </a:r>
                      <a:endParaRPr sz="1300" u="none" cap="none" strike="noStrike">
                        <a:latin typeface="Trebuchet MS"/>
                        <a:ea typeface="Trebuchet MS"/>
                        <a:cs typeface="Trebuchet MS"/>
                        <a:sym typeface="Trebuchet MS"/>
                      </a:endParaRPr>
                    </a:p>
                    <a:p>
                      <a:pPr indent="0" lvl="0" marL="254000" marR="0" rtl="0" algn="l">
                        <a:lnSpc>
                          <a:spcPct val="114062"/>
                        </a:lnSpc>
                        <a:spcBef>
                          <a:spcPts val="0"/>
                        </a:spcBef>
                        <a:spcAft>
                          <a:spcPts val="0"/>
                        </a:spcAft>
                        <a:buNone/>
                      </a:pPr>
                      <a:r>
                        <a:rPr b="1" lang="en" sz="1300" u="none" cap="none" strike="noStrike">
                          <a:solidFill>
                            <a:srgbClr val="FFFFFF"/>
                          </a:solidFill>
                          <a:latin typeface="Trebuchet MS"/>
                          <a:ea typeface="Trebuchet MS"/>
                          <a:cs typeface="Trebuchet MS"/>
                          <a:sym typeface="Trebuchet MS"/>
                        </a:rPr>
                        <a:t>Top 1</a:t>
                      </a:r>
                      <a:endParaRPr sz="1300" u="none" cap="none" strike="noStrike">
                        <a:latin typeface="Trebuchet MS"/>
                        <a:ea typeface="Trebuchet MS"/>
                        <a:cs typeface="Trebuchet MS"/>
                        <a:sym typeface="Trebuchet MS"/>
                      </a:endParaRPr>
                    </a:p>
                  </a:txBody>
                  <a:tcPr marT="12700" marB="0" marR="0" marL="0">
                    <a:lnL cap="flat" cmpd="sng" w="9525">
                      <a:solidFill>
                        <a:srgbClr val="588A00"/>
                      </a:solidFill>
                      <a:prstDash val="solid"/>
                      <a:round/>
                      <a:headEnd len="sm" w="sm" type="none"/>
                      <a:tailEnd len="sm" w="sm" type="none"/>
                    </a:lnL>
                    <a:lnR cap="flat" cmpd="sng" w="9525">
                      <a:solidFill>
                        <a:srgbClr val="588A00"/>
                      </a:solidFill>
                      <a:prstDash val="solid"/>
                      <a:round/>
                      <a:headEnd len="sm" w="sm" type="none"/>
                      <a:tailEnd len="sm" w="sm" type="none"/>
                    </a:lnR>
                    <a:lnT cap="flat" cmpd="sng" w="19050">
                      <a:solidFill>
                        <a:srgbClr val="588A00"/>
                      </a:solidFill>
                      <a:prstDash val="solid"/>
                      <a:round/>
                      <a:headEnd len="sm" w="sm" type="none"/>
                      <a:tailEnd len="sm" w="sm" type="none"/>
                    </a:lnT>
                    <a:lnB cap="flat" cmpd="sng" w="19050">
                      <a:solidFill>
                        <a:srgbClr val="588A00"/>
                      </a:solidFill>
                      <a:prstDash val="solid"/>
                      <a:round/>
                      <a:headEnd len="sm" w="sm" type="none"/>
                      <a:tailEnd len="sm" w="sm" type="none"/>
                    </a:lnB>
                    <a:solidFill>
                      <a:srgbClr val="76B800"/>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Trebuchet MS"/>
                          <a:ea typeface="Trebuchet MS"/>
                          <a:cs typeface="Trebuchet MS"/>
                          <a:sym typeface="Trebuchet MS"/>
                        </a:rPr>
                        <a:t>Difference</a:t>
                      </a:r>
                      <a:endParaRPr sz="1300" u="none" cap="none" strike="noStrike">
                        <a:latin typeface="Trebuchet MS"/>
                        <a:ea typeface="Trebuchet MS"/>
                        <a:cs typeface="Trebuchet MS"/>
                        <a:sym typeface="Trebuchet MS"/>
                      </a:endParaRPr>
                    </a:p>
                  </a:txBody>
                  <a:tcPr marT="103700" marB="0" marR="0" marL="0">
                    <a:lnL cap="flat" cmpd="sng" w="9525">
                      <a:solidFill>
                        <a:srgbClr val="588A00"/>
                      </a:solidFill>
                      <a:prstDash val="solid"/>
                      <a:round/>
                      <a:headEnd len="sm" w="sm" type="none"/>
                      <a:tailEnd len="sm" w="sm" type="none"/>
                    </a:lnL>
                    <a:lnT cap="flat" cmpd="sng" w="19050">
                      <a:solidFill>
                        <a:srgbClr val="588A00"/>
                      </a:solidFill>
                      <a:prstDash val="solid"/>
                      <a:round/>
                      <a:headEnd len="sm" w="sm" type="none"/>
                      <a:tailEnd len="sm" w="sm" type="none"/>
                    </a:lnT>
                    <a:lnB cap="flat" cmpd="sng" w="19050">
                      <a:solidFill>
                        <a:srgbClr val="588A00"/>
                      </a:solidFill>
                      <a:prstDash val="solid"/>
                      <a:round/>
                      <a:headEnd len="sm" w="sm" type="none"/>
                      <a:tailEnd len="sm" w="sm" type="none"/>
                    </a:lnB>
                    <a:solidFill>
                      <a:srgbClr val="76B800"/>
                    </a:solidFill>
                  </a:tcPr>
                </a:tc>
              </a:tr>
              <a:tr h="234950">
                <a:tc>
                  <a:txBody>
                    <a:bodyPr/>
                    <a:lstStyle/>
                    <a:p>
                      <a:pPr indent="0" lvl="0" marL="0" marR="0" rtl="0" algn="ctr">
                        <a:lnSpc>
                          <a:spcPct val="100000"/>
                        </a:lnSpc>
                        <a:spcBef>
                          <a:spcPts val="0"/>
                        </a:spcBef>
                        <a:spcAft>
                          <a:spcPts val="0"/>
                        </a:spcAft>
                        <a:buNone/>
                      </a:pPr>
                      <a:r>
                        <a:rPr b="1" lang="en" sz="1300" u="none" cap="none" strike="noStrike">
                          <a:latin typeface="Trebuchet MS"/>
                          <a:ea typeface="Trebuchet MS"/>
                          <a:cs typeface="Trebuchet MS"/>
                          <a:sym typeface="Trebuchet MS"/>
                        </a:rPr>
                        <a:t>Googlenet</a:t>
                      </a:r>
                      <a:endParaRPr sz="1300" u="none" cap="none" strike="noStrike">
                        <a:latin typeface="Trebuchet MS"/>
                        <a:ea typeface="Trebuchet MS"/>
                        <a:cs typeface="Trebuchet MS"/>
                        <a:sym typeface="Trebuchet MS"/>
                      </a:endParaRPr>
                    </a:p>
                  </a:txBody>
                  <a:tcPr marT="12175" marB="0" marR="0" marL="0">
                    <a:lnR cap="flat" cmpd="sng" w="9525">
                      <a:solidFill>
                        <a:srgbClr val="505050"/>
                      </a:solidFill>
                      <a:prstDash val="solid"/>
                      <a:round/>
                      <a:headEnd len="sm" w="sm" type="none"/>
                      <a:tailEnd len="sm" w="sm" type="none"/>
                    </a:lnR>
                    <a:lnT cap="flat" cmpd="sng" w="19050">
                      <a:solidFill>
                        <a:srgbClr val="588A00"/>
                      </a:solidFill>
                      <a:prstDash val="solid"/>
                      <a:round/>
                      <a:headEnd len="sm" w="sm" type="none"/>
                      <a:tailEnd len="sm" w="sm" type="none"/>
                    </a:lnT>
                    <a:lnB cap="flat" cmpd="sng" w="9525">
                      <a:solidFill>
                        <a:srgbClr val="505050"/>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68.87%</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19050">
                      <a:solidFill>
                        <a:srgbClr val="588A00"/>
                      </a:solidFill>
                      <a:prstDash val="solid"/>
                      <a:round/>
                      <a:headEnd len="sm" w="sm" type="none"/>
                      <a:tailEnd len="sm" w="sm" type="none"/>
                    </a:lnT>
                    <a:lnB cap="flat" cmpd="sng" w="9525">
                      <a:solidFill>
                        <a:srgbClr val="50505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68.49%</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19050">
                      <a:solidFill>
                        <a:srgbClr val="588A00"/>
                      </a:solidFill>
                      <a:prstDash val="solid"/>
                      <a:round/>
                      <a:headEnd len="sm" w="sm" type="none"/>
                      <a:tailEnd len="sm" w="sm" type="none"/>
                    </a:lnT>
                    <a:lnB cap="flat" cmpd="sng" w="9525">
                      <a:solidFill>
                        <a:srgbClr val="50505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0.38%</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T cap="flat" cmpd="sng" w="19050">
                      <a:solidFill>
                        <a:srgbClr val="588A00"/>
                      </a:solidFill>
                      <a:prstDash val="solid"/>
                      <a:round/>
                      <a:headEnd len="sm" w="sm" type="none"/>
                      <a:tailEnd len="sm" w="sm" type="none"/>
                    </a:lnT>
                    <a:lnB cap="flat" cmpd="sng" w="9525">
                      <a:solidFill>
                        <a:srgbClr val="505050"/>
                      </a:solidFill>
                      <a:prstDash val="solid"/>
                      <a:round/>
                      <a:headEnd len="sm" w="sm" type="none"/>
                      <a:tailEnd len="sm" w="sm" type="none"/>
                    </a:lnB>
                  </a:tcPr>
                </a:tc>
              </a:tr>
              <a:tr h="234950">
                <a:tc>
                  <a:txBody>
                    <a:bodyPr/>
                    <a:lstStyle/>
                    <a:p>
                      <a:pPr indent="0" lvl="0" marL="0" marR="0" rtl="0" algn="ctr">
                        <a:lnSpc>
                          <a:spcPct val="100000"/>
                        </a:lnSpc>
                        <a:spcBef>
                          <a:spcPts val="0"/>
                        </a:spcBef>
                        <a:spcAft>
                          <a:spcPts val="0"/>
                        </a:spcAft>
                        <a:buNone/>
                      </a:pPr>
                      <a:r>
                        <a:rPr b="1" lang="en" sz="1300" u="none" cap="none" strike="noStrike">
                          <a:latin typeface="Trebuchet MS"/>
                          <a:ea typeface="Trebuchet MS"/>
                          <a:cs typeface="Trebuchet MS"/>
                          <a:sym typeface="Trebuchet MS"/>
                        </a:rPr>
                        <a:t>VGG</a:t>
                      </a:r>
                      <a:endParaRPr sz="1300" u="none" cap="none" strike="noStrike">
                        <a:latin typeface="Trebuchet MS"/>
                        <a:ea typeface="Trebuchet MS"/>
                        <a:cs typeface="Trebuchet MS"/>
                        <a:sym typeface="Trebuchet MS"/>
                      </a:endParaRPr>
                    </a:p>
                  </a:txBody>
                  <a:tcPr marT="12175" marB="0" marR="0" marL="0">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68.56%</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68.45%</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0.11%</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tcPr>
                </a:tc>
              </a:tr>
              <a:tr h="234950">
                <a:tc>
                  <a:txBody>
                    <a:bodyPr/>
                    <a:lstStyle/>
                    <a:p>
                      <a:pPr indent="0" lvl="0" marL="0" marR="0" rtl="0" algn="ctr">
                        <a:lnSpc>
                          <a:spcPct val="100000"/>
                        </a:lnSpc>
                        <a:spcBef>
                          <a:spcPts val="0"/>
                        </a:spcBef>
                        <a:spcAft>
                          <a:spcPts val="0"/>
                        </a:spcAft>
                        <a:buNone/>
                      </a:pPr>
                      <a:r>
                        <a:rPr b="1" lang="en" sz="1300" u="none" cap="none" strike="noStrike">
                          <a:latin typeface="Trebuchet MS"/>
                          <a:ea typeface="Trebuchet MS"/>
                          <a:cs typeface="Trebuchet MS"/>
                          <a:sym typeface="Trebuchet MS"/>
                        </a:rPr>
                        <a:t>Resnet-50</a:t>
                      </a:r>
                      <a:endParaRPr sz="1300" u="none" cap="none" strike="noStrike">
                        <a:latin typeface="Trebuchet MS"/>
                        <a:ea typeface="Trebuchet MS"/>
                        <a:cs typeface="Trebuchet MS"/>
                        <a:sym typeface="Trebuchet MS"/>
                      </a:endParaRPr>
                    </a:p>
                  </a:txBody>
                  <a:tcPr marT="12175" marB="0" marR="0" marL="0">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73.11%</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72.54%</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0.57%</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T cap="flat" cmpd="sng" w="9525">
                      <a:solidFill>
                        <a:srgbClr val="505050"/>
                      </a:solidFill>
                      <a:prstDash val="solid"/>
                      <a:round/>
                      <a:headEnd len="sm" w="sm" type="none"/>
                      <a:tailEnd len="sm" w="sm" type="none"/>
                    </a:lnT>
                    <a:lnB cap="flat" cmpd="sng" w="9525">
                      <a:solidFill>
                        <a:srgbClr val="505050"/>
                      </a:solidFill>
                      <a:prstDash val="solid"/>
                      <a:round/>
                      <a:headEnd len="sm" w="sm" type="none"/>
                      <a:tailEnd len="sm" w="sm" type="none"/>
                    </a:lnB>
                  </a:tcPr>
                </a:tc>
              </a:tr>
              <a:tr h="234950">
                <a:tc>
                  <a:txBody>
                    <a:bodyPr/>
                    <a:lstStyle/>
                    <a:p>
                      <a:pPr indent="0" lvl="0" marL="0" marR="0" rtl="0" algn="ctr">
                        <a:lnSpc>
                          <a:spcPct val="100000"/>
                        </a:lnSpc>
                        <a:spcBef>
                          <a:spcPts val="0"/>
                        </a:spcBef>
                        <a:spcAft>
                          <a:spcPts val="0"/>
                        </a:spcAft>
                        <a:buNone/>
                      </a:pPr>
                      <a:r>
                        <a:rPr b="1" lang="en" sz="1300" u="none" cap="none" strike="noStrike">
                          <a:latin typeface="Trebuchet MS"/>
                          <a:ea typeface="Trebuchet MS"/>
                          <a:cs typeface="Trebuchet MS"/>
                          <a:sym typeface="Trebuchet MS"/>
                        </a:rPr>
                        <a:t>Resnet-152</a:t>
                      </a:r>
                      <a:endParaRPr sz="1300" u="none" cap="none" strike="noStrike">
                        <a:latin typeface="Trebuchet MS"/>
                        <a:ea typeface="Trebuchet MS"/>
                        <a:cs typeface="Trebuchet MS"/>
                        <a:sym typeface="Trebuchet MS"/>
                      </a:endParaRPr>
                    </a:p>
                  </a:txBody>
                  <a:tcPr marT="12175" marB="0" marR="0" marL="0">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B3B3B3"/>
                      </a:solidFill>
                      <a:prstDash val="solid"/>
                      <a:round/>
                      <a:headEnd len="sm" w="sm" type="none"/>
                      <a:tailEnd len="sm" w="sm" type="none"/>
                    </a:lnB>
                    <a:solidFill>
                      <a:srgbClr val="F1F1F1"/>
                    </a:solidFill>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75.18%</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B3B3B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74.56%</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R cap="flat" cmpd="sng" w="9525">
                      <a:solidFill>
                        <a:srgbClr val="505050"/>
                      </a:solidFill>
                      <a:prstDash val="solid"/>
                      <a:round/>
                      <a:headEnd len="sm" w="sm" type="none"/>
                      <a:tailEnd len="sm" w="sm" type="none"/>
                    </a:lnR>
                    <a:lnT cap="flat" cmpd="sng" w="9525">
                      <a:solidFill>
                        <a:srgbClr val="505050"/>
                      </a:solidFill>
                      <a:prstDash val="solid"/>
                      <a:round/>
                      <a:headEnd len="sm" w="sm" type="none"/>
                      <a:tailEnd len="sm" w="sm" type="none"/>
                    </a:lnT>
                    <a:lnB cap="flat" cmpd="sng" w="9525">
                      <a:solidFill>
                        <a:srgbClr val="B3B3B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300" u="none" cap="none" strike="noStrike">
                          <a:latin typeface="Trebuchet MS"/>
                          <a:ea typeface="Trebuchet MS"/>
                          <a:cs typeface="Trebuchet MS"/>
                          <a:sym typeface="Trebuchet MS"/>
                        </a:rPr>
                        <a:t>0.61%</a:t>
                      </a:r>
                      <a:endParaRPr sz="1300" u="none" cap="none" strike="noStrike">
                        <a:latin typeface="Trebuchet MS"/>
                        <a:ea typeface="Trebuchet MS"/>
                        <a:cs typeface="Trebuchet MS"/>
                        <a:sym typeface="Trebuchet MS"/>
                      </a:endParaRPr>
                    </a:p>
                  </a:txBody>
                  <a:tcPr marT="12175" marB="0" marR="0" marL="0">
                    <a:lnL cap="flat" cmpd="sng" w="9525">
                      <a:solidFill>
                        <a:srgbClr val="505050"/>
                      </a:solidFill>
                      <a:prstDash val="solid"/>
                      <a:round/>
                      <a:headEnd len="sm" w="sm" type="none"/>
                      <a:tailEnd len="sm" w="sm" type="none"/>
                    </a:lnL>
                    <a:lnT cap="flat" cmpd="sng" w="9525">
                      <a:solidFill>
                        <a:srgbClr val="505050"/>
                      </a:solidFill>
                      <a:prstDash val="solid"/>
                      <a:round/>
                      <a:headEnd len="sm" w="sm" type="none"/>
                      <a:tailEnd len="sm" w="sm" type="none"/>
                    </a:lnT>
                    <a:lnB cap="flat" cmpd="sng" w="9525">
                      <a:solidFill>
                        <a:srgbClr val="B3B3B3"/>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1" name="Shape 711"/>
        <p:cNvGrpSpPr/>
        <p:nvPr/>
      </p:nvGrpSpPr>
      <p:grpSpPr>
        <a:xfrm>
          <a:off x="0" y="0"/>
          <a:ext cx="0" cy="0"/>
          <a:chOff x="0" y="0"/>
          <a:chExt cx="0" cy="0"/>
        </a:xfrm>
      </p:grpSpPr>
      <p:sp>
        <p:nvSpPr>
          <p:cNvPr id="712" name="Google Shape;712;p42"/>
          <p:cNvSpPr txBox="1"/>
          <p:nvPr/>
        </p:nvSpPr>
        <p:spPr>
          <a:xfrm>
            <a:off x="8298497" y="4869772"/>
            <a:ext cx="115358"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16</a:t>
            </a:r>
            <a:endParaRPr sz="700">
              <a:solidFill>
                <a:schemeClr val="dk1"/>
              </a:solidFill>
              <a:latin typeface="Trebuchet MS"/>
              <a:ea typeface="Trebuchet MS"/>
              <a:cs typeface="Trebuchet MS"/>
              <a:sym typeface="Trebuchet MS"/>
            </a:endParaRPr>
          </a:p>
        </p:txBody>
      </p:sp>
      <p:grpSp>
        <p:nvGrpSpPr>
          <p:cNvPr id="713" name="Google Shape;713;p42"/>
          <p:cNvGrpSpPr/>
          <p:nvPr/>
        </p:nvGrpSpPr>
        <p:grpSpPr>
          <a:xfrm>
            <a:off x="8462009" y="4888230"/>
            <a:ext cx="485564" cy="90170"/>
            <a:chOff x="10154411" y="5865876"/>
            <a:chExt cx="582677" cy="108204"/>
          </a:xfrm>
        </p:grpSpPr>
        <p:sp>
          <p:nvSpPr>
            <p:cNvPr id="714" name="Google Shape;714;p42"/>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715" name="Google Shape;715;p42"/>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716" name="Google Shape;716;p42"/>
          <p:cNvSpPr txBox="1"/>
          <p:nvPr>
            <p:ph type="title"/>
          </p:nvPr>
        </p:nvSpPr>
        <p:spPr>
          <a:xfrm>
            <a:off x="412834" y="202311"/>
            <a:ext cx="4769379" cy="890588"/>
          </a:xfrm>
          <a:prstGeom prst="rect">
            <a:avLst/>
          </a:prstGeom>
          <a:noFill/>
          <a:ln>
            <a:noFill/>
          </a:ln>
        </p:spPr>
        <p:txBody>
          <a:bodyPr anchorCtr="0" anchor="t" bIns="0" lIns="0" spcFirstLastPara="1" rIns="0" wrap="square" tIns="62450">
            <a:spAutoFit/>
          </a:bodyPr>
          <a:lstStyle/>
          <a:p>
            <a:pPr indent="0" lvl="0" marL="12700" marR="0" rtl="0" algn="l">
              <a:lnSpc>
                <a:spcPct val="108055"/>
              </a:lnSpc>
              <a:spcBef>
                <a:spcPts val="0"/>
              </a:spcBef>
              <a:spcAft>
                <a:spcPts val="0"/>
              </a:spcAft>
              <a:buNone/>
            </a:pPr>
            <a:r>
              <a:rPr lang="en" sz="3000"/>
              <a:t>KERNEL AUTO-TUNING  DYNAMIC TENSOR MEMORY</a:t>
            </a:r>
            <a:endParaRPr sz="3000"/>
          </a:p>
        </p:txBody>
      </p:sp>
      <p:grpSp>
        <p:nvGrpSpPr>
          <p:cNvPr id="717" name="Google Shape;717;p42"/>
          <p:cNvGrpSpPr/>
          <p:nvPr/>
        </p:nvGrpSpPr>
        <p:grpSpPr>
          <a:xfrm>
            <a:off x="5549899" y="633"/>
            <a:ext cx="3594100" cy="947208"/>
            <a:chOff x="6659879" y="760"/>
            <a:chExt cx="4312920" cy="1136650"/>
          </a:xfrm>
        </p:grpSpPr>
        <p:pic>
          <p:nvPicPr>
            <p:cNvPr id="718" name="Google Shape;718;p42"/>
            <p:cNvPicPr preferRelativeResize="0"/>
            <p:nvPr/>
          </p:nvPicPr>
          <p:blipFill rotWithShape="1">
            <a:blip r:embed="rId4">
              <a:alphaModFix/>
            </a:blip>
            <a:srcRect b="0" l="0" r="0" t="0"/>
            <a:stretch/>
          </p:blipFill>
          <p:spPr>
            <a:xfrm>
              <a:off x="6742203" y="114146"/>
              <a:ext cx="4024782" cy="908605"/>
            </a:xfrm>
            <a:prstGeom prst="rect">
              <a:avLst/>
            </a:prstGeom>
            <a:noFill/>
            <a:ln>
              <a:noFill/>
            </a:ln>
          </p:spPr>
        </p:pic>
        <p:sp>
          <p:nvSpPr>
            <p:cNvPr id="719" name="Google Shape;719;p42"/>
            <p:cNvSpPr/>
            <p:nvPr/>
          </p:nvSpPr>
          <p:spPr>
            <a:xfrm>
              <a:off x="6659879" y="760"/>
              <a:ext cx="4312920" cy="1136650"/>
            </a:xfrm>
            <a:custGeom>
              <a:rect b="b" l="l" r="r" t="t"/>
              <a:pathLst>
                <a:path extrusionOk="0" h="1136650" w="4312920">
                  <a:moveTo>
                    <a:pt x="0" y="1136143"/>
                  </a:moveTo>
                  <a:lnTo>
                    <a:pt x="4312920" y="1136143"/>
                  </a:lnTo>
                </a:path>
                <a:path extrusionOk="0" h="1136650" w="4312920">
                  <a:moveTo>
                    <a:pt x="0" y="0"/>
                  </a:moveTo>
                  <a:lnTo>
                    <a:pt x="0" y="1136143"/>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720" name="Google Shape;720;p42"/>
            <p:cNvSpPr/>
            <p:nvPr/>
          </p:nvSpPr>
          <p:spPr>
            <a:xfrm>
              <a:off x="8391905" y="243077"/>
              <a:ext cx="876300" cy="820419"/>
            </a:xfrm>
            <a:custGeom>
              <a:rect b="b" l="l" r="r" t="t"/>
              <a:pathLst>
                <a:path extrusionOk="0" h="820419" w="876300">
                  <a:moveTo>
                    <a:pt x="0" y="136651"/>
                  </a:moveTo>
                  <a:lnTo>
                    <a:pt x="6969" y="93472"/>
                  </a:lnTo>
                  <a:lnTo>
                    <a:pt x="26375" y="55961"/>
                  </a:lnTo>
                  <a:lnTo>
                    <a:pt x="55961" y="26375"/>
                  </a:lnTo>
                  <a:lnTo>
                    <a:pt x="93472" y="6969"/>
                  </a:lnTo>
                  <a:lnTo>
                    <a:pt x="136651" y="0"/>
                  </a:lnTo>
                  <a:lnTo>
                    <a:pt x="739648" y="0"/>
                  </a:lnTo>
                  <a:lnTo>
                    <a:pt x="782827" y="6969"/>
                  </a:lnTo>
                  <a:lnTo>
                    <a:pt x="820338" y="26375"/>
                  </a:lnTo>
                  <a:lnTo>
                    <a:pt x="849924" y="55961"/>
                  </a:lnTo>
                  <a:lnTo>
                    <a:pt x="869330" y="93471"/>
                  </a:lnTo>
                  <a:lnTo>
                    <a:pt x="876300" y="136651"/>
                  </a:lnTo>
                  <a:lnTo>
                    <a:pt x="876300" y="683260"/>
                  </a:lnTo>
                  <a:lnTo>
                    <a:pt x="869330" y="726439"/>
                  </a:lnTo>
                  <a:lnTo>
                    <a:pt x="849924" y="763950"/>
                  </a:lnTo>
                  <a:lnTo>
                    <a:pt x="820338" y="793536"/>
                  </a:lnTo>
                  <a:lnTo>
                    <a:pt x="782827" y="812942"/>
                  </a:lnTo>
                  <a:lnTo>
                    <a:pt x="739648" y="819912"/>
                  </a:lnTo>
                  <a:lnTo>
                    <a:pt x="136651" y="819912"/>
                  </a:lnTo>
                  <a:lnTo>
                    <a:pt x="93472" y="812942"/>
                  </a:lnTo>
                  <a:lnTo>
                    <a:pt x="55961" y="793536"/>
                  </a:lnTo>
                  <a:lnTo>
                    <a:pt x="26375" y="763950"/>
                  </a:lnTo>
                  <a:lnTo>
                    <a:pt x="6969" y="726440"/>
                  </a:lnTo>
                  <a:lnTo>
                    <a:pt x="0" y="683260"/>
                  </a:lnTo>
                  <a:lnTo>
                    <a:pt x="0" y="136651"/>
                  </a:lnTo>
                  <a:close/>
                </a:path>
              </a:pathLst>
            </a:custGeom>
            <a:noFill/>
            <a:ln cap="flat" cmpd="sng" w="259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pic>
        <p:nvPicPr>
          <p:cNvPr id="721" name="Google Shape;721;p42"/>
          <p:cNvPicPr preferRelativeResize="0"/>
          <p:nvPr/>
        </p:nvPicPr>
        <p:blipFill rotWithShape="1">
          <a:blip r:embed="rId5">
            <a:alphaModFix/>
          </a:blip>
          <a:srcRect b="0" l="0" r="0" t="0"/>
          <a:stretch/>
        </p:blipFill>
        <p:spPr>
          <a:xfrm>
            <a:off x="2018029" y="1275080"/>
            <a:ext cx="1087119" cy="1088389"/>
          </a:xfrm>
          <a:prstGeom prst="rect">
            <a:avLst/>
          </a:prstGeom>
          <a:noFill/>
          <a:ln>
            <a:noFill/>
          </a:ln>
        </p:spPr>
      </p:pic>
      <p:sp>
        <p:nvSpPr>
          <p:cNvPr id="722" name="Google Shape;722;p42"/>
          <p:cNvSpPr txBox="1"/>
          <p:nvPr/>
        </p:nvSpPr>
        <p:spPr>
          <a:xfrm>
            <a:off x="1776518" y="2409295"/>
            <a:ext cx="1543579"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b="1" lang="en" sz="1300">
                <a:solidFill>
                  <a:schemeClr val="dk1"/>
                </a:solidFill>
                <a:latin typeface="Trebuchet MS"/>
                <a:ea typeface="Trebuchet MS"/>
                <a:cs typeface="Trebuchet MS"/>
                <a:sym typeface="Trebuchet MS"/>
              </a:rPr>
              <a:t>Kernel Auto-Tuning</a:t>
            </a:r>
            <a:endParaRPr sz="1300">
              <a:solidFill>
                <a:schemeClr val="dk1"/>
              </a:solidFill>
              <a:latin typeface="Trebuchet MS"/>
              <a:ea typeface="Trebuchet MS"/>
              <a:cs typeface="Trebuchet MS"/>
              <a:sym typeface="Trebuchet MS"/>
            </a:endParaRPr>
          </a:p>
        </p:txBody>
      </p:sp>
      <p:pic>
        <p:nvPicPr>
          <p:cNvPr id="723" name="Google Shape;723;p42"/>
          <p:cNvPicPr preferRelativeResize="0"/>
          <p:nvPr/>
        </p:nvPicPr>
        <p:blipFill rotWithShape="1">
          <a:blip r:embed="rId6">
            <a:alphaModFix/>
          </a:blip>
          <a:srcRect b="0" l="0" r="0" t="0"/>
          <a:stretch/>
        </p:blipFill>
        <p:spPr>
          <a:xfrm>
            <a:off x="6640829" y="1295400"/>
            <a:ext cx="1088390" cy="1087120"/>
          </a:xfrm>
          <a:prstGeom prst="rect">
            <a:avLst/>
          </a:prstGeom>
          <a:noFill/>
          <a:ln>
            <a:noFill/>
          </a:ln>
        </p:spPr>
      </p:pic>
      <p:sp>
        <p:nvSpPr>
          <p:cNvPr id="724" name="Google Shape;724;p42"/>
          <p:cNvSpPr txBox="1"/>
          <p:nvPr/>
        </p:nvSpPr>
        <p:spPr>
          <a:xfrm>
            <a:off x="6215168" y="2429086"/>
            <a:ext cx="1940983"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b="1" lang="en" sz="1300">
                <a:solidFill>
                  <a:schemeClr val="dk1"/>
                </a:solidFill>
                <a:latin typeface="Trebuchet MS"/>
                <a:ea typeface="Trebuchet MS"/>
                <a:cs typeface="Trebuchet MS"/>
                <a:sym typeface="Trebuchet MS"/>
              </a:rPr>
              <a:t>Dynamic Tensor Memory</a:t>
            </a:r>
            <a:endParaRPr sz="1300">
              <a:solidFill>
                <a:schemeClr val="dk1"/>
              </a:solidFill>
              <a:latin typeface="Trebuchet MS"/>
              <a:ea typeface="Trebuchet MS"/>
              <a:cs typeface="Trebuchet MS"/>
              <a:sym typeface="Trebuchet MS"/>
            </a:endParaRPr>
          </a:p>
        </p:txBody>
      </p:sp>
      <p:sp>
        <p:nvSpPr>
          <p:cNvPr id="725" name="Google Shape;725;p42"/>
          <p:cNvSpPr txBox="1"/>
          <p:nvPr/>
        </p:nvSpPr>
        <p:spPr>
          <a:xfrm>
            <a:off x="584030" y="4786460"/>
            <a:ext cx="61489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Tesla V100</a:t>
            </a:r>
            <a:endParaRPr sz="1000">
              <a:solidFill>
                <a:schemeClr val="dk1"/>
              </a:solidFill>
              <a:latin typeface="Trebuchet MS"/>
              <a:ea typeface="Trebuchet MS"/>
              <a:cs typeface="Trebuchet MS"/>
              <a:sym typeface="Trebuchet MS"/>
            </a:endParaRPr>
          </a:p>
        </p:txBody>
      </p:sp>
      <p:pic>
        <p:nvPicPr>
          <p:cNvPr id="726" name="Google Shape;726;p42"/>
          <p:cNvPicPr preferRelativeResize="0"/>
          <p:nvPr/>
        </p:nvPicPr>
        <p:blipFill rotWithShape="1">
          <a:blip r:embed="rId7">
            <a:alphaModFix/>
          </a:blip>
          <a:srcRect b="0" l="0" r="0" t="0"/>
          <a:stretch/>
        </p:blipFill>
        <p:spPr>
          <a:xfrm>
            <a:off x="1608171" y="4361508"/>
            <a:ext cx="677643" cy="337207"/>
          </a:xfrm>
          <a:prstGeom prst="rect">
            <a:avLst/>
          </a:prstGeom>
          <a:noFill/>
          <a:ln>
            <a:noFill/>
          </a:ln>
        </p:spPr>
      </p:pic>
      <p:sp>
        <p:nvSpPr>
          <p:cNvPr id="727" name="Google Shape;727;p42"/>
          <p:cNvSpPr txBox="1"/>
          <p:nvPr/>
        </p:nvSpPr>
        <p:spPr>
          <a:xfrm>
            <a:off x="1610995" y="4803478"/>
            <a:ext cx="637117"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Jetson TX2</a:t>
            </a:r>
            <a:endParaRPr sz="1000">
              <a:solidFill>
                <a:schemeClr val="dk1"/>
              </a:solidFill>
              <a:latin typeface="Trebuchet MS"/>
              <a:ea typeface="Trebuchet MS"/>
              <a:cs typeface="Trebuchet MS"/>
              <a:sym typeface="Trebuchet MS"/>
            </a:endParaRPr>
          </a:p>
        </p:txBody>
      </p:sp>
      <p:sp>
        <p:nvSpPr>
          <p:cNvPr id="728" name="Google Shape;728;p42"/>
          <p:cNvSpPr txBox="1"/>
          <p:nvPr/>
        </p:nvSpPr>
        <p:spPr>
          <a:xfrm>
            <a:off x="3478636" y="4291923"/>
            <a:ext cx="1258358" cy="783167"/>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b="1" lang="en" sz="1000">
                <a:solidFill>
                  <a:schemeClr val="dk1"/>
                </a:solidFill>
                <a:latin typeface="Trebuchet MS"/>
                <a:ea typeface="Trebuchet MS"/>
                <a:cs typeface="Trebuchet MS"/>
                <a:sym typeface="Trebuchet MS"/>
              </a:rPr>
              <a:t>Multiple parameters:</a:t>
            </a:r>
            <a:endParaRPr sz="1000">
              <a:solidFill>
                <a:schemeClr val="dk1"/>
              </a:solidFill>
              <a:latin typeface="Trebuchet MS"/>
              <a:ea typeface="Trebuchet MS"/>
              <a:cs typeface="Trebuchet MS"/>
              <a:sym typeface="Trebuchet MS"/>
            </a:endParaRPr>
          </a:p>
          <a:p>
            <a:pPr indent="-139700" lvl="0" marL="152400" marR="0" rtl="0" algn="l">
              <a:lnSpc>
                <a:spcPct val="100000"/>
              </a:lnSpc>
              <a:spcBef>
                <a:spcPts val="0"/>
              </a:spcBef>
              <a:spcAft>
                <a:spcPts val="0"/>
              </a:spcAft>
              <a:buClr>
                <a:schemeClr val="dk1"/>
              </a:buClr>
              <a:buSzPts val="1000"/>
              <a:buFont typeface="Arial"/>
              <a:buChar char="•"/>
            </a:pPr>
            <a:r>
              <a:rPr lang="en" sz="1000">
                <a:solidFill>
                  <a:schemeClr val="dk1"/>
                </a:solidFill>
                <a:latin typeface="Trebuchet MS"/>
                <a:ea typeface="Trebuchet MS"/>
                <a:cs typeface="Trebuchet MS"/>
                <a:sym typeface="Trebuchet MS"/>
              </a:rPr>
              <a:t>Batch size</a:t>
            </a:r>
            <a:endParaRPr sz="1000">
              <a:solidFill>
                <a:schemeClr val="dk1"/>
              </a:solidFill>
              <a:latin typeface="Trebuchet MS"/>
              <a:ea typeface="Trebuchet MS"/>
              <a:cs typeface="Trebuchet MS"/>
              <a:sym typeface="Trebuchet MS"/>
            </a:endParaRPr>
          </a:p>
          <a:p>
            <a:pPr indent="-139700" lvl="0" marL="152400" marR="0" rtl="0" algn="l">
              <a:lnSpc>
                <a:spcPct val="100000"/>
              </a:lnSpc>
              <a:spcBef>
                <a:spcPts val="0"/>
              </a:spcBef>
              <a:spcAft>
                <a:spcPts val="0"/>
              </a:spcAft>
              <a:buClr>
                <a:schemeClr val="dk1"/>
              </a:buClr>
              <a:buSzPts val="1000"/>
              <a:buFont typeface="Arial"/>
              <a:buChar char="•"/>
            </a:pPr>
            <a:r>
              <a:rPr lang="en" sz="1000">
                <a:solidFill>
                  <a:schemeClr val="dk1"/>
                </a:solidFill>
                <a:latin typeface="Trebuchet MS"/>
                <a:ea typeface="Trebuchet MS"/>
                <a:cs typeface="Trebuchet MS"/>
                <a:sym typeface="Trebuchet MS"/>
              </a:rPr>
              <a:t>Input dimensions</a:t>
            </a:r>
            <a:endParaRPr sz="1000">
              <a:solidFill>
                <a:schemeClr val="dk1"/>
              </a:solidFill>
              <a:latin typeface="Trebuchet MS"/>
              <a:ea typeface="Trebuchet MS"/>
              <a:cs typeface="Trebuchet MS"/>
              <a:sym typeface="Trebuchet MS"/>
            </a:endParaRPr>
          </a:p>
          <a:p>
            <a:pPr indent="-139700" lvl="0" marL="152400" marR="0" rtl="0" algn="l">
              <a:lnSpc>
                <a:spcPct val="100000"/>
              </a:lnSpc>
              <a:spcBef>
                <a:spcPts val="0"/>
              </a:spcBef>
              <a:spcAft>
                <a:spcPts val="0"/>
              </a:spcAft>
              <a:buClr>
                <a:schemeClr val="dk1"/>
              </a:buClr>
              <a:buSzPts val="1000"/>
              <a:buFont typeface="Arial"/>
              <a:buChar char="•"/>
            </a:pPr>
            <a:r>
              <a:rPr lang="en" sz="1000">
                <a:solidFill>
                  <a:schemeClr val="dk1"/>
                </a:solidFill>
                <a:latin typeface="Trebuchet MS"/>
                <a:ea typeface="Trebuchet MS"/>
                <a:cs typeface="Trebuchet MS"/>
                <a:sym typeface="Trebuchet MS"/>
              </a:rPr>
              <a:t>Filter dimensions</a:t>
            </a:r>
            <a:endParaRPr sz="1000">
              <a:solidFill>
                <a:schemeClr val="dk1"/>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a:t>
            </a:r>
            <a:endParaRPr sz="1000">
              <a:solidFill>
                <a:schemeClr val="dk1"/>
              </a:solidFill>
              <a:latin typeface="Trebuchet MS"/>
              <a:ea typeface="Trebuchet MS"/>
              <a:cs typeface="Trebuchet MS"/>
              <a:sym typeface="Trebuchet MS"/>
            </a:endParaRPr>
          </a:p>
        </p:txBody>
      </p:sp>
      <p:sp>
        <p:nvSpPr>
          <p:cNvPr id="729" name="Google Shape;729;p42"/>
          <p:cNvSpPr/>
          <p:nvPr/>
        </p:nvSpPr>
        <p:spPr>
          <a:xfrm>
            <a:off x="5012690" y="1395730"/>
            <a:ext cx="0" cy="3407304"/>
          </a:xfrm>
          <a:custGeom>
            <a:rect b="b" l="l" r="r" t="t"/>
            <a:pathLst>
              <a:path extrusionOk="0" h="4088765" w="120000">
                <a:moveTo>
                  <a:pt x="0" y="0"/>
                </a:moveTo>
                <a:lnTo>
                  <a:pt x="0" y="4088155"/>
                </a:lnTo>
              </a:path>
            </a:pathLst>
          </a:custGeom>
          <a:noFill/>
          <a:ln cap="flat" cmpd="sng" w="9525">
            <a:solidFill>
              <a:srgbClr val="505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730" name="Google Shape;730;p42"/>
          <p:cNvSpPr txBox="1"/>
          <p:nvPr/>
        </p:nvSpPr>
        <p:spPr>
          <a:xfrm>
            <a:off x="5682615" y="3054455"/>
            <a:ext cx="2887663" cy="478896"/>
          </a:xfrm>
          <a:prstGeom prst="rect">
            <a:avLst/>
          </a:prstGeom>
          <a:noFill/>
          <a:ln>
            <a:noFill/>
          </a:ln>
        </p:spPr>
        <p:txBody>
          <a:bodyPr anchorCtr="0" anchor="t" bIns="0" lIns="0" spcFirstLastPara="1" rIns="0" wrap="square" tIns="10575">
            <a:spAutoFit/>
          </a:bodyPr>
          <a:lstStyle/>
          <a:p>
            <a:pPr indent="-247650" lvl="0" marL="254000" marR="0" rtl="0" algn="l">
              <a:lnSpc>
                <a:spcPct val="100000"/>
              </a:lnSpc>
              <a:spcBef>
                <a:spcPts val="0"/>
              </a:spcBef>
              <a:spcAft>
                <a:spcPts val="0"/>
              </a:spcAft>
              <a:buClr>
                <a:schemeClr val="dk1"/>
              </a:buClr>
              <a:buSzPts val="1500"/>
              <a:buFont typeface="Arial"/>
              <a:buChar char="•"/>
            </a:pPr>
            <a:r>
              <a:rPr lang="en" sz="1500">
                <a:solidFill>
                  <a:schemeClr val="dk1"/>
                </a:solidFill>
                <a:latin typeface="Trebuchet MS"/>
                <a:ea typeface="Trebuchet MS"/>
                <a:cs typeface="Trebuchet MS"/>
                <a:sym typeface="Trebuchet MS"/>
              </a:rPr>
              <a:t>Reduces memory footprint and</a:t>
            </a:r>
            <a:endParaRPr sz="1500">
              <a:solidFill>
                <a:schemeClr val="dk1"/>
              </a:solidFill>
              <a:latin typeface="Trebuchet MS"/>
              <a:ea typeface="Trebuchet MS"/>
              <a:cs typeface="Trebuchet MS"/>
              <a:sym typeface="Trebuchet MS"/>
            </a:endParaRPr>
          </a:p>
          <a:p>
            <a:pPr indent="0" lvl="0" marL="254000" marR="0" rtl="0" algn="l">
              <a:lnSpc>
                <a:spcPct val="100000"/>
              </a:lnSpc>
              <a:spcBef>
                <a:spcPts val="0"/>
              </a:spcBef>
              <a:spcAft>
                <a:spcPts val="0"/>
              </a:spcAft>
              <a:buNone/>
            </a:pPr>
            <a:r>
              <a:rPr lang="en" sz="1500">
                <a:solidFill>
                  <a:schemeClr val="dk1"/>
                </a:solidFill>
                <a:latin typeface="Trebuchet MS"/>
                <a:ea typeface="Trebuchet MS"/>
                <a:cs typeface="Trebuchet MS"/>
                <a:sym typeface="Trebuchet MS"/>
              </a:rPr>
              <a:t>improves memory re-use</a:t>
            </a:r>
            <a:endParaRPr sz="1500">
              <a:solidFill>
                <a:schemeClr val="dk1"/>
              </a:solidFill>
              <a:latin typeface="Trebuchet MS"/>
              <a:ea typeface="Trebuchet MS"/>
              <a:cs typeface="Trebuchet MS"/>
              <a:sym typeface="Trebuchet MS"/>
            </a:endParaRPr>
          </a:p>
        </p:txBody>
      </p:sp>
      <p:sp>
        <p:nvSpPr>
          <p:cNvPr id="731" name="Google Shape;731;p42"/>
          <p:cNvSpPr txBox="1"/>
          <p:nvPr/>
        </p:nvSpPr>
        <p:spPr>
          <a:xfrm>
            <a:off x="5682615" y="3740467"/>
            <a:ext cx="2927878" cy="707495"/>
          </a:xfrm>
          <a:prstGeom prst="rect">
            <a:avLst/>
          </a:prstGeom>
          <a:noFill/>
          <a:ln>
            <a:noFill/>
          </a:ln>
        </p:spPr>
        <p:txBody>
          <a:bodyPr anchorCtr="0" anchor="t" bIns="0" lIns="0" spcFirstLastPara="1" rIns="0" wrap="square" tIns="10575">
            <a:spAutoFit/>
          </a:bodyPr>
          <a:lstStyle/>
          <a:p>
            <a:pPr indent="-247650" lvl="0" marL="254000" marR="0" rtl="0" algn="l">
              <a:lnSpc>
                <a:spcPct val="100000"/>
              </a:lnSpc>
              <a:spcBef>
                <a:spcPts val="0"/>
              </a:spcBef>
              <a:spcAft>
                <a:spcPts val="0"/>
              </a:spcAft>
              <a:buClr>
                <a:schemeClr val="dk1"/>
              </a:buClr>
              <a:buSzPts val="1500"/>
              <a:buFont typeface="Arial"/>
              <a:buChar char="•"/>
            </a:pPr>
            <a:r>
              <a:rPr lang="en" sz="1500">
                <a:solidFill>
                  <a:schemeClr val="dk1"/>
                </a:solidFill>
                <a:latin typeface="Trebuchet MS"/>
                <a:ea typeface="Trebuchet MS"/>
                <a:cs typeface="Trebuchet MS"/>
                <a:sym typeface="Trebuchet MS"/>
              </a:rPr>
              <a:t>Manages memory allocation for  each tensor only for the  duration of its usage</a:t>
            </a:r>
            <a:endParaRPr sz="1500">
              <a:solidFill>
                <a:schemeClr val="dk1"/>
              </a:solidFill>
              <a:latin typeface="Trebuchet MS"/>
              <a:ea typeface="Trebuchet MS"/>
              <a:cs typeface="Trebuchet MS"/>
              <a:sym typeface="Trebuchet MS"/>
            </a:endParaRPr>
          </a:p>
        </p:txBody>
      </p:sp>
      <p:grpSp>
        <p:nvGrpSpPr>
          <p:cNvPr id="732" name="Google Shape;732;p42"/>
          <p:cNvGrpSpPr/>
          <p:nvPr/>
        </p:nvGrpSpPr>
        <p:grpSpPr>
          <a:xfrm>
            <a:off x="421640" y="2739389"/>
            <a:ext cx="4119880" cy="1386840"/>
            <a:chOff x="505968" y="3287267"/>
            <a:chExt cx="4943856" cy="1664208"/>
          </a:xfrm>
        </p:grpSpPr>
        <p:pic>
          <p:nvPicPr>
            <p:cNvPr id="733" name="Google Shape;733;p42"/>
            <p:cNvPicPr preferRelativeResize="0"/>
            <p:nvPr/>
          </p:nvPicPr>
          <p:blipFill rotWithShape="1">
            <a:blip r:embed="rId8">
              <a:alphaModFix/>
            </a:blip>
            <a:srcRect b="0" l="0" r="0" t="0"/>
            <a:stretch/>
          </p:blipFill>
          <p:spPr>
            <a:xfrm>
              <a:off x="603503" y="3421379"/>
              <a:ext cx="291083" cy="208787"/>
            </a:xfrm>
            <a:prstGeom prst="rect">
              <a:avLst/>
            </a:prstGeom>
            <a:noFill/>
            <a:ln>
              <a:noFill/>
            </a:ln>
          </p:spPr>
        </p:pic>
        <p:pic>
          <p:nvPicPr>
            <p:cNvPr id="734" name="Google Shape;734;p42"/>
            <p:cNvPicPr preferRelativeResize="0"/>
            <p:nvPr/>
          </p:nvPicPr>
          <p:blipFill rotWithShape="1">
            <a:blip r:embed="rId8">
              <a:alphaModFix/>
            </a:blip>
            <a:srcRect b="0" l="0" r="0" t="0"/>
            <a:stretch/>
          </p:blipFill>
          <p:spPr>
            <a:xfrm>
              <a:off x="928116" y="3421379"/>
              <a:ext cx="291084" cy="208787"/>
            </a:xfrm>
            <a:prstGeom prst="rect">
              <a:avLst/>
            </a:prstGeom>
            <a:noFill/>
            <a:ln>
              <a:noFill/>
            </a:ln>
          </p:spPr>
        </p:pic>
        <p:pic>
          <p:nvPicPr>
            <p:cNvPr id="735" name="Google Shape;735;p42"/>
            <p:cNvPicPr preferRelativeResize="0"/>
            <p:nvPr/>
          </p:nvPicPr>
          <p:blipFill rotWithShape="1">
            <a:blip r:embed="rId8">
              <a:alphaModFix/>
            </a:blip>
            <a:srcRect b="0" l="0" r="0" t="0"/>
            <a:stretch/>
          </p:blipFill>
          <p:spPr>
            <a:xfrm>
              <a:off x="1251204" y="3421379"/>
              <a:ext cx="289559" cy="208787"/>
            </a:xfrm>
            <a:prstGeom prst="rect">
              <a:avLst/>
            </a:prstGeom>
            <a:noFill/>
            <a:ln>
              <a:noFill/>
            </a:ln>
          </p:spPr>
        </p:pic>
        <p:pic>
          <p:nvPicPr>
            <p:cNvPr id="736" name="Google Shape;736;p42"/>
            <p:cNvPicPr preferRelativeResize="0"/>
            <p:nvPr/>
          </p:nvPicPr>
          <p:blipFill rotWithShape="1">
            <a:blip r:embed="rId8">
              <a:alphaModFix/>
            </a:blip>
            <a:srcRect b="0" l="0" r="0" t="0"/>
            <a:stretch/>
          </p:blipFill>
          <p:spPr>
            <a:xfrm>
              <a:off x="603503" y="3660647"/>
              <a:ext cx="291083" cy="210312"/>
            </a:xfrm>
            <a:prstGeom prst="rect">
              <a:avLst/>
            </a:prstGeom>
            <a:noFill/>
            <a:ln>
              <a:noFill/>
            </a:ln>
          </p:spPr>
        </p:pic>
        <p:pic>
          <p:nvPicPr>
            <p:cNvPr id="737" name="Google Shape;737;p42"/>
            <p:cNvPicPr preferRelativeResize="0"/>
            <p:nvPr/>
          </p:nvPicPr>
          <p:blipFill rotWithShape="1">
            <a:blip r:embed="rId8">
              <a:alphaModFix/>
            </a:blip>
            <a:srcRect b="0" l="0" r="0" t="0"/>
            <a:stretch/>
          </p:blipFill>
          <p:spPr>
            <a:xfrm>
              <a:off x="926591" y="3660647"/>
              <a:ext cx="289559" cy="210312"/>
            </a:xfrm>
            <a:prstGeom prst="rect">
              <a:avLst/>
            </a:prstGeom>
            <a:noFill/>
            <a:ln>
              <a:noFill/>
            </a:ln>
          </p:spPr>
        </p:pic>
        <p:pic>
          <p:nvPicPr>
            <p:cNvPr id="738" name="Google Shape;738;p42"/>
            <p:cNvPicPr preferRelativeResize="0"/>
            <p:nvPr/>
          </p:nvPicPr>
          <p:blipFill rotWithShape="1">
            <a:blip r:embed="rId8">
              <a:alphaModFix/>
            </a:blip>
            <a:srcRect b="0" l="0" r="0" t="0"/>
            <a:stretch/>
          </p:blipFill>
          <p:spPr>
            <a:xfrm>
              <a:off x="1248155" y="3660647"/>
              <a:ext cx="289559" cy="210312"/>
            </a:xfrm>
            <a:prstGeom prst="rect">
              <a:avLst/>
            </a:prstGeom>
            <a:noFill/>
            <a:ln>
              <a:noFill/>
            </a:ln>
          </p:spPr>
        </p:pic>
        <p:pic>
          <p:nvPicPr>
            <p:cNvPr id="739" name="Google Shape;739;p42"/>
            <p:cNvPicPr preferRelativeResize="0"/>
            <p:nvPr/>
          </p:nvPicPr>
          <p:blipFill rotWithShape="1">
            <a:blip r:embed="rId8">
              <a:alphaModFix/>
            </a:blip>
            <a:srcRect b="0" l="0" r="0" t="0"/>
            <a:stretch/>
          </p:blipFill>
          <p:spPr>
            <a:xfrm>
              <a:off x="603503" y="3901439"/>
              <a:ext cx="291083" cy="210312"/>
            </a:xfrm>
            <a:prstGeom prst="rect">
              <a:avLst/>
            </a:prstGeom>
            <a:noFill/>
            <a:ln>
              <a:noFill/>
            </a:ln>
          </p:spPr>
        </p:pic>
        <p:pic>
          <p:nvPicPr>
            <p:cNvPr id="740" name="Google Shape;740;p42"/>
            <p:cNvPicPr preferRelativeResize="0"/>
            <p:nvPr/>
          </p:nvPicPr>
          <p:blipFill rotWithShape="1">
            <a:blip r:embed="rId8">
              <a:alphaModFix/>
            </a:blip>
            <a:srcRect b="0" l="0" r="0" t="0"/>
            <a:stretch/>
          </p:blipFill>
          <p:spPr>
            <a:xfrm>
              <a:off x="928116" y="3901439"/>
              <a:ext cx="291084" cy="210312"/>
            </a:xfrm>
            <a:prstGeom prst="rect">
              <a:avLst/>
            </a:prstGeom>
            <a:noFill/>
            <a:ln>
              <a:noFill/>
            </a:ln>
          </p:spPr>
        </p:pic>
        <p:pic>
          <p:nvPicPr>
            <p:cNvPr id="741" name="Google Shape;741;p42"/>
            <p:cNvPicPr preferRelativeResize="0"/>
            <p:nvPr/>
          </p:nvPicPr>
          <p:blipFill rotWithShape="1">
            <a:blip r:embed="rId8">
              <a:alphaModFix/>
            </a:blip>
            <a:srcRect b="0" l="0" r="0" t="0"/>
            <a:stretch/>
          </p:blipFill>
          <p:spPr>
            <a:xfrm>
              <a:off x="1251204" y="3901439"/>
              <a:ext cx="289559" cy="210312"/>
            </a:xfrm>
            <a:prstGeom prst="rect">
              <a:avLst/>
            </a:prstGeom>
            <a:noFill/>
            <a:ln>
              <a:noFill/>
            </a:ln>
          </p:spPr>
        </p:pic>
        <p:pic>
          <p:nvPicPr>
            <p:cNvPr id="742" name="Google Shape;742;p42"/>
            <p:cNvPicPr preferRelativeResize="0"/>
            <p:nvPr/>
          </p:nvPicPr>
          <p:blipFill rotWithShape="1">
            <a:blip r:embed="rId8">
              <a:alphaModFix/>
            </a:blip>
            <a:srcRect b="0" l="0" r="0" t="0"/>
            <a:stretch/>
          </p:blipFill>
          <p:spPr>
            <a:xfrm>
              <a:off x="603503" y="4142231"/>
              <a:ext cx="291083" cy="210312"/>
            </a:xfrm>
            <a:prstGeom prst="rect">
              <a:avLst/>
            </a:prstGeom>
            <a:noFill/>
            <a:ln>
              <a:noFill/>
            </a:ln>
          </p:spPr>
        </p:pic>
        <p:pic>
          <p:nvPicPr>
            <p:cNvPr id="743" name="Google Shape;743;p42"/>
            <p:cNvPicPr preferRelativeResize="0"/>
            <p:nvPr/>
          </p:nvPicPr>
          <p:blipFill rotWithShape="1">
            <a:blip r:embed="rId8">
              <a:alphaModFix/>
            </a:blip>
            <a:srcRect b="0" l="0" r="0" t="0"/>
            <a:stretch/>
          </p:blipFill>
          <p:spPr>
            <a:xfrm>
              <a:off x="926591" y="4142231"/>
              <a:ext cx="289559" cy="208787"/>
            </a:xfrm>
            <a:prstGeom prst="rect">
              <a:avLst/>
            </a:prstGeom>
            <a:noFill/>
            <a:ln>
              <a:noFill/>
            </a:ln>
          </p:spPr>
        </p:pic>
        <p:pic>
          <p:nvPicPr>
            <p:cNvPr id="744" name="Google Shape;744;p42"/>
            <p:cNvPicPr preferRelativeResize="0"/>
            <p:nvPr/>
          </p:nvPicPr>
          <p:blipFill rotWithShape="1">
            <a:blip r:embed="rId8">
              <a:alphaModFix/>
            </a:blip>
            <a:srcRect b="0" l="0" r="0" t="0"/>
            <a:stretch/>
          </p:blipFill>
          <p:spPr>
            <a:xfrm>
              <a:off x="1248155" y="4142231"/>
              <a:ext cx="289559" cy="208787"/>
            </a:xfrm>
            <a:prstGeom prst="rect">
              <a:avLst/>
            </a:prstGeom>
            <a:noFill/>
            <a:ln>
              <a:noFill/>
            </a:ln>
          </p:spPr>
        </p:pic>
        <p:pic>
          <p:nvPicPr>
            <p:cNvPr id="745" name="Google Shape;745;p42"/>
            <p:cNvPicPr preferRelativeResize="0"/>
            <p:nvPr/>
          </p:nvPicPr>
          <p:blipFill rotWithShape="1">
            <a:blip r:embed="rId8">
              <a:alphaModFix/>
            </a:blip>
            <a:srcRect b="0" l="0" r="0" t="0"/>
            <a:stretch/>
          </p:blipFill>
          <p:spPr>
            <a:xfrm>
              <a:off x="603503" y="4381500"/>
              <a:ext cx="291083" cy="208787"/>
            </a:xfrm>
            <a:prstGeom prst="rect">
              <a:avLst/>
            </a:prstGeom>
            <a:noFill/>
            <a:ln>
              <a:noFill/>
            </a:ln>
          </p:spPr>
        </p:pic>
        <p:pic>
          <p:nvPicPr>
            <p:cNvPr id="746" name="Google Shape;746;p42"/>
            <p:cNvPicPr preferRelativeResize="0"/>
            <p:nvPr/>
          </p:nvPicPr>
          <p:blipFill rotWithShape="1">
            <a:blip r:embed="rId8">
              <a:alphaModFix/>
            </a:blip>
            <a:srcRect b="0" l="0" r="0" t="0"/>
            <a:stretch/>
          </p:blipFill>
          <p:spPr>
            <a:xfrm>
              <a:off x="928116" y="4381500"/>
              <a:ext cx="291084" cy="208787"/>
            </a:xfrm>
            <a:prstGeom prst="rect">
              <a:avLst/>
            </a:prstGeom>
            <a:noFill/>
            <a:ln>
              <a:noFill/>
            </a:ln>
          </p:spPr>
        </p:pic>
        <p:pic>
          <p:nvPicPr>
            <p:cNvPr id="747" name="Google Shape;747;p42"/>
            <p:cNvPicPr preferRelativeResize="0"/>
            <p:nvPr/>
          </p:nvPicPr>
          <p:blipFill rotWithShape="1">
            <a:blip r:embed="rId8">
              <a:alphaModFix/>
            </a:blip>
            <a:srcRect b="0" l="0" r="0" t="0"/>
            <a:stretch/>
          </p:blipFill>
          <p:spPr>
            <a:xfrm>
              <a:off x="1251204" y="4381500"/>
              <a:ext cx="289559" cy="208787"/>
            </a:xfrm>
            <a:prstGeom prst="rect">
              <a:avLst/>
            </a:prstGeom>
            <a:noFill/>
            <a:ln>
              <a:noFill/>
            </a:ln>
          </p:spPr>
        </p:pic>
        <p:pic>
          <p:nvPicPr>
            <p:cNvPr id="748" name="Google Shape;748;p42"/>
            <p:cNvPicPr preferRelativeResize="0"/>
            <p:nvPr/>
          </p:nvPicPr>
          <p:blipFill rotWithShape="1">
            <a:blip r:embed="rId8">
              <a:alphaModFix/>
            </a:blip>
            <a:srcRect b="0" l="0" r="0" t="0"/>
            <a:stretch/>
          </p:blipFill>
          <p:spPr>
            <a:xfrm>
              <a:off x="603503" y="4620767"/>
              <a:ext cx="291083" cy="210312"/>
            </a:xfrm>
            <a:prstGeom prst="rect">
              <a:avLst/>
            </a:prstGeom>
            <a:noFill/>
            <a:ln>
              <a:noFill/>
            </a:ln>
          </p:spPr>
        </p:pic>
        <p:pic>
          <p:nvPicPr>
            <p:cNvPr id="749" name="Google Shape;749;p42"/>
            <p:cNvPicPr preferRelativeResize="0"/>
            <p:nvPr/>
          </p:nvPicPr>
          <p:blipFill rotWithShape="1">
            <a:blip r:embed="rId8">
              <a:alphaModFix/>
            </a:blip>
            <a:srcRect b="0" l="0" r="0" t="0"/>
            <a:stretch/>
          </p:blipFill>
          <p:spPr>
            <a:xfrm>
              <a:off x="926591" y="4620767"/>
              <a:ext cx="289559" cy="210312"/>
            </a:xfrm>
            <a:prstGeom prst="rect">
              <a:avLst/>
            </a:prstGeom>
            <a:noFill/>
            <a:ln>
              <a:noFill/>
            </a:ln>
          </p:spPr>
        </p:pic>
        <p:pic>
          <p:nvPicPr>
            <p:cNvPr id="750" name="Google Shape;750;p42"/>
            <p:cNvPicPr preferRelativeResize="0"/>
            <p:nvPr/>
          </p:nvPicPr>
          <p:blipFill rotWithShape="1">
            <a:blip r:embed="rId8">
              <a:alphaModFix/>
            </a:blip>
            <a:srcRect b="0" l="0" r="0" t="0"/>
            <a:stretch/>
          </p:blipFill>
          <p:spPr>
            <a:xfrm>
              <a:off x="1248155" y="4620767"/>
              <a:ext cx="289559" cy="210312"/>
            </a:xfrm>
            <a:prstGeom prst="rect">
              <a:avLst/>
            </a:prstGeom>
            <a:noFill/>
            <a:ln>
              <a:noFill/>
            </a:ln>
          </p:spPr>
        </p:pic>
        <p:pic>
          <p:nvPicPr>
            <p:cNvPr id="751" name="Google Shape;751;p42"/>
            <p:cNvPicPr preferRelativeResize="0"/>
            <p:nvPr/>
          </p:nvPicPr>
          <p:blipFill rotWithShape="1">
            <a:blip r:embed="rId8">
              <a:alphaModFix/>
            </a:blip>
            <a:srcRect b="0" l="0" r="0" t="0"/>
            <a:stretch/>
          </p:blipFill>
          <p:spPr>
            <a:xfrm>
              <a:off x="1571243" y="3421379"/>
              <a:ext cx="291083" cy="208787"/>
            </a:xfrm>
            <a:prstGeom prst="rect">
              <a:avLst/>
            </a:prstGeom>
            <a:noFill/>
            <a:ln>
              <a:noFill/>
            </a:ln>
          </p:spPr>
        </p:pic>
        <p:pic>
          <p:nvPicPr>
            <p:cNvPr id="752" name="Google Shape;752;p42"/>
            <p:cNvPicPr preferRelativeResize="0"/>
            <p:nvPr/>
          </p:nvPicPr>
          <p:blipFill rotWithShape="1">
            <a:blip r:embed="rId8">
              <a:alphaModFix/>
            </a:blip>
            <a:srcRect b="0" l="0" r="0" t="0"/>
            <a:stretch/>
          </p:blipFill>
          <p:spPr>
            <a:xfrm>
              <a:off x="1894331" y="3421379"/>
              <a:ext cx="289560" cy="208787"/>
            </a:xfrm>
            <a:prstGeom prst="rect">
              <a:avLst/>
            </a:prstGeom>
            <a:noFill/>
            <a:ln>
              <a:noFill/>
            </a:ln>
          </p:spPr>
        </p:pic>
        <p:pic>
          <p:nvPicPr>
            <p:cNvPr id="753" name="Google Shape;753;p42"/>
            <p:cNvPicPr preferRelativeResize="0"/>
            <p:nvPr/>
          </p:nvPicPr>
          <p:blipFill rotWithShape="1">
            <a:blip r:embed="rId8">
              <a:alphaModFix/>
            </a:blip>
            <a:srcRect b="0" l="0" r="0" t="0"/>
            <a:stretch/>
          </p:blipFill>
          <p:spPr>
            <a:xfrm>
              <a:off x="2215895" y="3421379"/>
              <a:ext cx="291083" cy="208787"/>
            </a:xfrm>
            <a:prstGeom prst="rect">
              <a:avLst/>
            </a:prstGeom>
            <a:noFill/>
            <a:ln>
              <a:noFill/>
            </a:ln>
          </p:spPr>
        </p:pic>
        <p:pic>
          <p:nvPicPr>
            <p:cNvPr id="754" name="Google Shape;754;p42"/>
            <p:cNvPicPr preferRelativeResize="0"/>
            <p:nvPr/>
          </p:nvPicPr>
          <p:blipFill rotWithShape="1">
            <a:blip r:embed="rId8">
              <a:alphaModFix/>
            </a:blip>
            <a:srcRect b="0" l="0" r="0" t="0"/>
            <a:stretch/>
          </p:blipFill>
          <p:spPr>
            <a:xfrm>
              <a:off x="1569720" y="3660647"/>
              <a:ext cx="289560" cy="210312"/>
            </a:xfrm>
            <a:prstGeom prst="rect">
              <a:avLst/>
            </a:prstGeom>
            <a:noFill/>
            <a:ln>
              <a:noFill/>
            </a:ln>
          </p:spPr>
        </p:pic>
        <p:pic>
          <p:nvPicPr>
            <p:cNvPr id="755" name="Google Shape;755;p42"/>
            <p:cNvPicPr preferRelativeResize="0"/>
            <p:nvPr/>
          </p:nvPicPr>
          <p:blipFill rotWithShape="1">
            <a:blip r:embed="rId8">
              <a:alphaModFix/>
            </a:blip>
            <a:srcRect b="0" l="0" r="0" t="0"/>
            <a:stretch/>
          </p:blipFill>
          <p:spPr>
            <a:xfrm>
              <a:off x="1891284" y="3660647"/>
              <a:ext cx="291083" cy="210312"/>
            </a:xfrm>
            <a:prstGeom prst="rect">
              <a:avLst/>
            </a:prstGeom>
            <a:noFill/>
            <a:ln>
              <a:noFill/>
            </a:ln>
          </p:spPr>
        </p:pic>
        <p:pic>
          <p:nvPicPr>
            <p:cNvPr id="756" name="Google Shape;756;p42"/>
            <p:cNvPicPr preferRelativeResize="0"/>
            <p:nvPr/>
          </p:nvPicPr>
          <p:blipFill rotWithShape="1">
            <a:blip r:embed="rId8">
              <a:alphaModFix/>
            </a:blip>
            <a:srcRect b="0" l="0" r="0" t="0"/>
            <a:stretch/>
          </p:blipFill>
          <p:spPr>
            <a:xfrm>
              <a:off x="2212847" y="3660647"/>
              <a:ext cx="291084" cy="210312"/>
            </a:xfrm>
            <a:prstGeom prst="rect">
              <a:avLst/>
            </a:prstGeom>
            <a:noFill/>
            <a:ln>
              <a:noFill/>
            </a:ln>
          </p:spPr>
        </p:pic>
        <p:pic>
          <p:nvPicPr>
            <p:cNvPr id="757" name="Google Shape;757;p42"/>
            <p:cNvPicPr preferRelativeResize="0"/>
            <p:nvPr/>
          </p:nvPicPr>
          <p:blipFill rotWithShape="1">
            <a:blip r:embed="rId8">
              <a:alphaModFix/>
            </a:blip>
            <a:srcRect b="0" l="0" r="0" t="0"/>
            <a:stretch/>
          </p:blipFill>
          <p:spPr>
            <a:xfrm>
              <a:off x="1568195" y="3901439"/>
              <a:ext cx="289559" cy="210312"/>
            </a:xfrm>
            <a:prstGeom prst="rect">
              <a:avLst/>
            </a:prstGeom>
            <a:noFill/>
            <a:ln>
              <a:noFill/>
            </a:ln>
          </p:spPr>
        </p:pic>
        <p:pic>
          <p:nvPicPr>
            <p:cNvPr id="758" name="Google Shape;758;p42"/>
            <p:cNvPicPr preferRelativeResize="0"/>
            <p:nvPr/>
          </p:nvPicPr>
          <p:blipFill rotWithShape="1">
            <a:blip r:embed="rId8">
              <a:alphaModFix/>
            </a:blip>
            <a:srcRect b="0" l="0" r="0" t="0"/>
            <a:stretch/>
          </p:blipFill>
          <p:spPr>
            <a:xfrm>
              <a:off x="1891284" y="3901439"/>
              <a:ext cx="289560" cy="210312"/>
            </a:xfrm>
            <a:prstGeom prst="rect">
              <a:avLst/>
            </a:prstGeom>
            <a:noFill/>
            <a:ln>
              <a:noFill/>
            </a:ln>
          </p:spPr>
        </p:pic>
        <p:pic>
          <p:nvPicPr>
            <p:cNvPr id="759" name="Google Shape;759;p42"/>
            <p:cNvPicPr preferRelativeResize="0"/>
            <p:nvPr/>
          </p:nvPicPr>
          <p:blipFill rotWithShape="1">
            <a:blip r:embed="rId8">
              <a:alphaModFix/>
            </a:blip>
            <a:srcRect b="0" l="0" r="0" t="0"/>
            <a:stretch/>
          </p:blipFill>
          <p:spPr>
            <a:xfrm>
              <a:off x="2212847" y="3901439"/>
              <a:ext cx="291084" cy="210312"/>
            </a:xfrm>
            <a:prstGeom prst="rect">
              <a:avLst/>
            </a:prstGeom>
            <a:noFill/>
            <a:ln>
              <a:noFill/>
            </a:ln>
          </p:spPr>
        </p:pic>
        <p:pic>
          <p:nvPicPr>
            <p:cNvPr id="760" name="Google Shape;760;p42"/>
            <p:cNvPicPr preferRelativeResize="0"/>
            <p:nvPr/>
          </p:nvPicPr>
          <p:blipFill rotWithShape="1">
            <a:blip r:embed="rId8">
              <a:alphaModFix/>
            </a:blip>
            <a:srcRect b="0" l="0" r="0" t="0"/>
            <a:stretch/>
          </p:blipFill>
          <p:spPr>
            <a:xfrm>
              <a:off x="1566671" y="4142231"/>
              <a:ext cx="289559" cy="210312"/>
            </a:xfrm>
            <a:prstGeom prst="rect">
              <a:avLst/>
            </a:prstGeom>
            <a:noFill/>
            <a:ln>
              <a:noFill/>
            </a:ln>
          </p:spPr>
        </p:pic>
        <p:pic>
          <p:nvPicPr>
            <p:cNvPr id="761" name="Google Shape;761;p42"/>
            <p:cNvPicPr preferRelativeResize="0"/>
            <p:nvPr/>
          </p:nvPicPr>
          <p:blipFill rotWithShape="1">
            <a:blip r:embed="rId8">
              <a:alphaModFix/>
            </a:blip>
            <a:srcRect b="0" l="0" r="0" t="0"/>
            <a:stretch/>
          </p:blipFill>
          <p:spPr>
            <a:xfrm>
              <a:off x="1888235" y="4142231"/>
              <a:ext cx="291084" cy="208787"/>
            </a:xfrm>
            <a:prstGeom prst="rect">
              <a:avLst/>
            </a:prstGeom>
            <a:noFill/>
            <a:ln>
              <a:noFill/>
            </a:ln>
          </p:spPr>
        </p:pic>
        <p:pic>
          <p:nvPicPr>
            <p:cNvPr id="762" name="Google Shape;762;p42"/>
            <p:cNvPicPr preferRelativeResize="0"/>
            <p:nvPr/>
          </p:nvPicPr>
          <p:blipFill rotWithShape="1">
            <a:blip r:embed="rId8">
              <a:alphaModFix/>
            </a:blip>
            <a:srcRect b="0" l="0" r="0" t="0"/>
            <a:stretch/>
          </p:blipFill>
          <p:spPr>
            <a:xfrm>
              <a:off x="2209800" y="4142231"/>
              <a:ext cx="291084" cy="208787"/>
            </a:xfrm>
            <a:prstGeom prst="rect">
              <a:avLst/>
            </a:prstGeom>
            <a:noFill/>
            <a:ln>
              <a:noFill/>
            </a:ln>
          </p:spPr>
        </p:pic>
        <p:pic>
          <p:nvPicPr>
            <p:cNvPr id="763" name="Google Shape;763;p42"/>
            <p:cNvPicPr preferRelativeResize="0"/>
            <p:nvPr/>
          </p:nvPicPr>
          <p:blipFill rotWithShape="1">
            <a:blip r:embed="rId8">
              <a:alphaModFix/>
            </a:blip>
            <a:srcRect b="0" l="0" r="0" t="0"/>
            <a:stretch/>
          </p:blipFill>
          <p:spPr>
            <a:xfrm>
              <a:off x="1565148" y="4381500"/>
              <a:ext cx="289559" cy="208787"/>
            </a:xfrm>
            <a:prstGeom prst="rect">
              <a:avLst/>
            </a:prstGeom>
            <a:noFill/>
            <a:ln>
              <a:noFill/>
            </a:ln>
          </p:spPr>
        </p:pic>
        <p:pic>
          <p:nvPicPr>
            <p:cNvPr id="764" name="Google Shape;764;p42"/>
            <p:cNvPicPr preferRelativeResize="0"/>
            <p:nvPr/>
          </p:nvPicPr>
          <p:blipFill rotWithShape="1">
            <a:blip r:embed="rId8">
              <a:alphaModFix/>
            </a:blip>
            <a:srcRect b="0" l="0" r="0" t="0"/>
            <a:stretch/>
          </p:blipFill>
          <p:spPr>
            <a:xfrm>
              <a:off x="1888235" y="4381500"/>
              <a:ext cx="289560" cy="208787"/>
            </a:xfrm>
            <a:prstGeom prst="rect">
              <a:avLst/>
            </a:prstGeom>
            <a:noFill/>
            <a:ln>
              <a:noFill/>
            </a:ln>
          </p:spPr>
        </p:pic>
        <p:pic>
          <p:nvPicPr>
            <p:cNvPr id="765" name="Google Shape;765;p42"/>
            <p:cNvPicPr preferRelativeResize="0"/>
            <p:nvPr/>
          </p:nvPicPr>
          <p:blipFill rotWithShape="1">
            <a:blip r:embed="rId8">
              <a:alphaModFix/>
            </a:blip>
            <a:srcRect b="0" l="0" r="0" t="0"/>
            <a:stretch/>
          </p:blipFill>
          <p:spPr>
            <a:xfrm>
              <a:off x="2209800" y="4381500"/>
              <a:ext cx="291084" cy="208787"/>
            </a:xfrm>
            <a:prstGeom prst="rect">
              <a:avLst/>
            </a:prstGeom>
            <a:noFill/>
            <a:ln>
              <a:noFill/>
            </a:ln>
          </p:spPr>
        </p:pic>
        <p:pic>
          <p:nvPicPr>
            <p:cNvPr id="766" name="Google Shape;766;p42"/>
            <p:cNvPicPr preferRelativeResize="0"/>
            <p:nvPr/>
          </p:nvPicPr>
          <p:blipFill rotWithShape="1">
            <a:blip r:embed="rId8">
              <a:alphaModFix/>
            </a:blip>
            <a:srcRect b="0" l="0" r="0" t="0"/>
            <a:stretch/>
          </p:blipFill>
          <p:spPr>
            <a:xfrm>
              <a:off x="1563623" y="4620767"/>
              <a:ext cx="289560" cy="210312"/>
            </a:xfrm>
            <a:prstGeom prst="rect">
              <a:avLst/>
            </a:prstGeom>
            <a:noFill/>
            <a:ln>
              <a:noFill/>
            </a:ln>
          </p:spPr>
        </p:pic>
        <p:pic>
          <p:nvPicPr>
            <p:cNvPr id="767" name="Google Shape;767;p42"/>
            <p:cNvPicPr preferRelativeResize="0"/>
            <p:nvPr/>
          </p:nvPicPr>
          <p:blipFill rotWithShape="1">
            <a:blip r:embed="rId8">
              <a:alphaModFix/>
            </a:blip>
            <a:srcRect b="0" l="0" r="0" t="0"/>
            <a:stretch/>
          </p:blipFill>
          <p:spPr>
            <a:xfrm>
              <a:off x="1885187" y="4620767"/>
              <a:ext cx="291084" cy="210312"/>
            </a:xfrm>
            <a:prstGeom prst="rect">
              <a:avLst/>
            </a:prstGeom>
            <a:noFill/>
            <a:ln>
              <a:noFill/>
            </a:ln>
          </p:spPr>
        </p:pic>
        <p:pic>
          <p:nvPicPr>
            <p:cNvPr id="768" name="Google Shape;768;p42"/>
            <p:cNvPicPr preferRelativeResize="0"/>
            <p:nvPr/>
          </p:nvPicPr>
          <p:blipFill rotWithShape="1">
            <a:blip r:embed="rId8">
              <a:alphaModFix/>
            </a:blip>
            <a:srcRect b="0" l="0" r="0" t="0"/>
            <a:stretch/>
          </p:blipFill>
          <p:spPr>
            <a:xfrm>
              <a:off x="2206751" y="4620767"/>
              <a:ext cx="291084" cy="210312"/>
            </a:xfrm>
            <a:prstGeom prst="rect">
              <a:avLst/>
            </a:prstGeom>
            <a:noFill/>
            <a:ln>
              <a:noFill/>
            </a:ln>
          </p:spPr>
        </p:pic>
        <p:pic>
          <p:nvPicPr>
            <p:cNvPr id="769" name="Google Shape;769;p42"/>
            <p:cNvPicPr preferRelativeResize="0"/>
            <p:nvPr/>
          </p:nvPicPr>
          <p:blipFill rotWithShape="1">
            <a:blip r:embed="rId8">
              <a:alphaModFix/>
            </a:blip>
            <a:srcRect b="0" l="0" r="0" t="0"/>
            <a:stretch/>
          </p:blipFill>
          <p:spPr>
            <a:xfrm>
              <a:off x="2542032" y="3421379"/>
              <a:ext cx="289560" cy="208787"/>
            </a:xfrm>
            <a:prstGeom prst="rect">
              <a:avLst/>
            </a:prstGeom>
            <a:noFill/>
            <a:ln>
              <a:noFill/>
            </a:ln>
          </p:spPr>
        </p:pic>
        <p:pic>
          <p:nvPicPr>
            <p:cNvPr id="770" name="Google Shape;770;p42"/>
            <p:cNvPicPr preferRelativeResize="0"/>
            <p:nvPr/>
          </p:nvPicPr>
          <p:blipFill rotWithShape="1">
            <a:blip r:embed="rId8">
              <a:alphaModFix/>
            </a:blip>
            <a:srcRect b="0" l="0" r="0" t="0"/>
            <a:stretch/>
          </p:blipFill>
          <p:spPr>
            <a:xfrm>
              <a:off x="2865119" y="3421379"/>
              <a:ext cx="289560" cy="208787"/>
            </a:xfrm>
            <a:prstGeom prst="rect">
              <a:avLst/>
            </a:prstGeom>
            <a:noFill/>
            <a:ln>
              <a:noFill/>
            </a:ln>
          </p:spPr>
        </p:pic>
        <p:pic>
          <p:nvPicPr>
            <p:cNvPr id="771" name="Google Shape;771;p42"/>
            <p:cNvPicPr preferRelativeResize="0"/>
            <p:nvPr/>
          </p:nvPicPr>
          <p:blipFill rotWithShape="1">
            <a:blip r:embed="rId8">
              <a:alphaModFix/>
            </a:blip>
            <a:srcRect b="0" l="0" r="0" t="0"/>
            <a:stretch/>
          </p:blipFill>
          <p:spPr>
            <a:xfrm>
              <a:off x="3186684" y="3421379"/>
              <a:ext cx="291083" cy="208787"/>
            </a:xfrm>
            <a:prstGeom prst="rect">
              <a:avLst/>
            </a:prstGeom>
            <a:noFill/>
            <a:ln>
              <a:noFill/>
            </a:ln>
          </p:spPr>
        </p:pic>
        <p:pic>
          <p:nvPicPr>
            <p:cNvPr id="772" name="Google Shape;772;p42"/>
            <p:cNvPicPr preferRelativeResize="0"/>
            <p:nvPr/>
          </p:nvPicPr>
          <p:blipFill rotWithShape="1">
            <a:blip r:embed="rId8">
              <a:alphaModFix/>
            </a:blip>
            <a:srcRect b="0" l="0" r="0" t="0"/>
            <a:stretch/>
          </p:blipFill>
          <p:spPr>
            <a:xfrm>
              <a:off x="2540507" y="3660647"/>
              <a:ext cx="289560" cy="210312"/>
            </a:xfrm>
            <a:prstGeom prst="rect">
              <a:avLst/>
            </a:prstGeom>
            <a:noFill/>
            <a:ln>
              <a:noFill/>
            </a:ln>
          </p:spPr>
        </p:pic>
        <p:pic>
          <p:nvPicPr>
            <p:cNvPr id="773" name="Google Shape;773;p42"/>
            <p:cNvPicPr preferRelativeResize="0"/>
            <p:nvPr/>
          </p:nvPicPr>
          <p:blipFill rotWithShape="1">
            <a:blip r:embed="rId8">
              <a:alphaModFix/>
            </a:blip>
            <a:srcRect b="0" l="0" r="0" t="0"/>
            <a:stretch/>
          </p:blipFill>
          <p:spPr>
            <a:xfrm>
              <a:off x="2862072" y="3660647"/>
              <a:ext cx="291084" cy="210312"/>
            </a:xfrm>
            <a:prstGeom prst="rect">
              <a:avLst/>
            </a:prstGeom>
            <a:noFill/>
            <a:ln>
              <a:noFill/>
            </a:ln>
          </p:spPr>
        </p:pic>
        <p:pic>
          <p:nvPicPr>
            <p:cNvPr id="774" name="Google Shape;774;p42"/>
            <p:cNvPicPr preferRelativeResize="0"/>
            <p:nvPr/>
          </p:nvPicPr>
          <p:blipFill rotWithShape="1">
            <a:blip r:embed="rId8">
              <a:alphaModFix/>
            </a:blip>
            <a:srcRect b="0" l="0" r="0" t="0"/>
            <a:stretch/>
          </p:blipFill>
          <p:spPr>
            <a:xfrm>
              <a:off x="3183635" y="3660647"/>
              <a:ext cx="291084" cy="210312"/>
            </a:xfrm>
            <a:prstGeom prst="rect">
              <a:avLst/>
            </a:prstGeom>
            <a:noFill/>
            <a:ln>
              <a:noFill/>
            </a:ln>
          </p:spPr>
        </p:pic>
        <p:pic>
          <p:nvPicPr>
            <p:cNvPr id="775" name="Google Shape;775;p42"/>
            <p:cNvPicPr preferRelativeResize="0"/>
            <p:nvPr/>
          </p:nvPicPr>
          <p:blipFill rotWithShape="1">
            <a:blip r:embed="rId8">
              <a:alphaModFix/>
            </a:blip>
            <a:srcRect b="0" l="0" r="0" t="0"/>
            <a:stretch/>
          </p:blipFill>
          <p:spPr>
            <a:xfrm>
              <a:off x="2542032" y="3901439"/>
              <a:ext cx="289560" cy="210312"/>
            </a:xfrm>
            <a:prstGeom prst="rect">
              <a:avLst/>
            </a:prstGeom>
            <a:noFill/>
            <a:ln>
              <a:noFill/>
            </a:ln>
          </p:spPr>
        </p:pic>
        <p:pic>
          <p:nvPicPr>
            <p:cNvPr id="776" name="Google Shape;776;p42"/>
            <p:cNvPicPr preferRelativeResize="0"/>
            <p:nvPr/>
          </p:nvPicPr>
          <p:blipFill rotWithShape="1">
            <a:blip r:embed="rId8">
              <a:alphaModFix/>
            </a:blip>
            <a:srcRect b="0" l="0" r="0" t="0"/>
            <a:stretch/>
          </p:blipFill>
          <p:spPr>
            <a:xfrm>
              <a:off x="2865119" y="3901439"/>
              <a:ext cx="289560" cy="210312"/>
            </a:xfrm>
            <a:prstGeom prst="rect">
              <a:avLst/>
            </a:prstGeom>
            <a:noFill/>
            <a:ln>
              <a:noFill/>
            </a:ln>
          </p:spPr>
        </p:pic>
        <p:pic>
          <p:nvPicPr>
            <p:cNvPr id="777" name="Google Shape;777;p42"/>
            <p:cNvPicPr preferRelativeResize="0"/>
            <p:nvPr/>
          </p:nvPicPr>
          <p:blipFill rotWithShape="1">
            <a:blip r:embed="rId8">
              <a:alphaModFix/>
            </a:blip>
            <a:srcRect b="0" l="0" r="0" t="0"/>
            <a:stretch/>
          </p:blipFill>
          <p:spPr>
            <a:xfrm>
              <a:off x="3186684" y="3901439"/>
              <a:ext cx="291083" cy="210312"/>
            </a:xfrm>
            <a:prstGeom prst="rect">
              <a:avLst/>
            </a:prstGeom>
            <a:noFill/>
            <a:ln>
              <a:noFill/>
            </a:ln>
          </p:spPr>
        </p:pic>
        <p:pic>
          <p:nvPicPr>
            <p:cNvPr id="778" name="Google Shape;778;p42"/>
            <p:cNvPicPr preferRelativeResize="0"/>
            <p:nvPr/>
          </p:nvPicPr>
          <p:blipFill rotWithShape="1">
            <a:blip r:embed="rId8">
              <a:alphaModFix/>
            </a:blip>
            <a:srcRect b="0" l="0" r="0" t="0"/>
            <a:stretch/>
          </p:blipFill>
          <p:spPr>
            <a:xfrm>
              <a:off x="2540507" y="4142231"/>
              <a:ext cx="289560" cy="210312"/>
            </a:xfrm>
            <a:prstGeom prst="rect">
              <a:avLst/>
            </a:prstGeom>
            <a:noFill/>
            <a:ln>
              <a:noFill/>
            </a:ln>
          </p:spPr>
        </p:pic>
        <p:pic>
          <p:nvPicPr>
            <p:cNvPr id="779" name="Google Shape;779;p42"/>
            <p:cNvPicPr preferRelativeResize="0"/>
            <p:nvPr/>
          </p:nvPicPr>
          <p:blipFill rotWithShape="1">
            <a:blip r:embed="rId8">
              <a:alphaModFix/>
            </a:blip>
            <a:srcRect b="0" l="0" r="0" t="0"/>
            <a:stretch/>
          </p:blipFill>
          <p:spPr>
            <a:xfrm>
              <a:off x="2862072" y="4142231"/>
              <a:ext cx="291084" cy="208787"/>
            </a:xfrm>
            <a:prstGeom prst="rect">
              <a:avLst/>
            </a:prstGeom>
            <a:noFill/>
            <a:ln>
              <a:noFill/>
            </a:ln>
          </p:spPr>
        </p:pic>
        <p:pic>
          <p:nvPicPr>
            <p:cNvPr id="780" name="Google Shape;780;p42"/>
            <p:cNvPicPr preferRelativeResize="0"/>
            <p:nvPr/>
          </p:nvPicPr>
          <p:blipFill rotWithShape="1">
            <a:blip r:embed="rId8">
              <a:alphaModFix/>
            </a:blip>
            <a:srcRect b="0" l="0" r="0" t="0"/>
            <a:stretch/>
          </p:blipFill>
          <p:spPr>
            <a:xfrm>
              <a:off x="3183635" y="4142231"/>
              <a:ext cx="291084" cy="208787"/>
            </a:xfrm>
            <a:prstGeom prst="rect">
              <a:avLst/>
            </a:prstGeom>
            <a:noFill/>
            <a:ln>
              <a:noFill/>
            </a:ln>
          </p:spPr>
        </p:pic>
        <p:pic>
          <p:nvPicPr>
            <p:cNvPr id="781" name="Google Shape;781;p42"/>
            <p:cNvPicPr preferRelativeResize="0"/>
            <p:nvPr/>
          </p:nvPicPr>
          <p:blipFill rotWithShape="1">
            <a:blip r:embed="rId8">
              <a:alphaModFix/>
            </a:blip>
            <a:srcRect b="0" l="0" r="0" t="0"/>
            <a:stretch/>
          </p:blipFill>
          <p:spPr>
            <a:xfrm>
              <a:off x="2542032" y="4381500"/>
              <a:ext cx="289560" cy="208787"/>
            </a:xfrm>
            <a:prstGeom prst="rect">
              <a:avLst/>
            </a:prstGeom>
            <a:noFill/>
            <a:ln>
              <a:noFill/>
            </a:ln>
          </p:spPr>
        </p:pic>
        <p:pic>
          <p:nvPicPr>
            <p:cNvPr id="782" name="Google Shape;782;p42"/>
            <p:cNvPicPr preferRelativeResize="0"/>
            <p:nvPr/>
          </p:nvPicPr>
          <p:blipFill rotWithShape="1">
            <a:blip r:embed="rId8">
              <a:alphaModFix/>
            </a:blip>
            <a:srcRect b="0" l="0" r="0" t="0"/>
            <a:stretch/>
          </p:blipFill>
          <p:spPr>
            <a:xfrm>
              <a:off x="2865119" y="4381500"/>
              <a:ext cx="289560" cy="208787"/>
            </a:xfrm>
            <a:prstGeom prst="rect">
              <a:avLst/>
            </a:prstGeom>
            <a:noFill/>
            <a:ln>
              <a:noFill/>
            </a:ln>
          </p:spPr>
        </p:pic>
        <p:pic>
          <p:nvPicPr>
            <p:cNvPr id="783" name="Google Shape;783;p42"/>
            <p:cNvPicPr preferRelativeResize="0"/>
            <p:nvPr/>
          </p:nvPicPr>
          <p:blipFill rotWithShape="1">
            <a:blip r:embed="rId8">
              <a:alphaModFix/>
            </a:blip>
            <a:srcRect b="0" l="0" r="0" t="0"/>
            <a:stretch/>
          </p:blipFill>
          <p:spPr>
            <a:xfrm>
              <a:off x="3186684" y="4381500"/>
              <a:ext cx="291083" cy="208787"/>
            </a:xfrm>
            <a:prstGeom prst="rect">
              <a:avLst/>
            </a:prstGeom>
            <a:noFill/>
            <a:ln>
              <a:noFill/>
            </a:ln>
          </p:spPr>
        </p:pic>
        <p:pic>
          <p:nvPicPr>
            <p:cNvPr id="784" name="Google Shape;784;p42"/>
            <p:cNvPicPr preferRelativeResize="0"/>
            <p:nvPr/>
          </p:nvPicPr>
          <p:blipFill rotWithShape="1">
            <a:blip r:embed="rId8">
              <a:alphaModFix/>
            </a:blip>
            <a:srcRect b="0" l="0" r="0" t="0"/>
            <a:stretch/>
          </p:blipFill>
          <p:spPr>
            <a:xfrm>
              <a:off x="2540507" y="4620767"/>
              <a:ext cx="289560" cy="210312"/>
            </a:xfrm>
            <a:prstGeom prst="rect">
              <a:avLst/>
            </a:prstGeom>
            <a:noFill/>
            <a:ln>
              <a:noFill/>
            </a:ln>
          </p:spPr>
        </p:pic>
        <p:pic>
          <p:nvPicPr>
            <p:cNvPr id="785" name="Google Shape;785;p42"/>
            <p:cNvPicPr preferRelativeResize="0"/>
            <p:nvPr/>
          </p:nvPicPr>
          <p:blipFill rotWithShape="1">
            <a:blip r:embed="rId8">
              <a:alphaModFix/>
            </a:blip>
            <a:srcRect b="0" l="0" r="0" t="0"/>
            <a:stretch/>
          </p:blipFill>
          <p:spPr>
            <a:xfrm>
              <a:off x="2862072" y="4620767"/>
              <a:ext cx="291084" cy="210312"/>
            </a:xfrm>
            <a:prstGeom prst="rect">
              <a:avLst/>
            </a:prstGeom>
            <a:noFill/>
            <a:ln>
              <a:noFill/>
            </a:ln>
          </p:spPr>
        </p:pic>
        <p:pic>
          <p:nvPicPr>
            <p:cNvPr id="786" name="Google Shape;786;p42"/>
            <p:cNvPicPr preferRelativeResize="0"/>
            <p:nvPr/>
          </p:nvPicPr>
          <p:blipFill rotWithShape="1">
            <a:blip r:embed="rId8">
              <a:alphaModFix/>
            </a:blip>
            <a:srcRect b="0" l="0" r="0" t="0"/>
            <a:stretch/>
          </p:blipFill>
          <p:spPr>
            <a:xfrm>
              <a:off x="3183635" y="4620767"/>
              <a:ext cx="291084" cy="210312"/>
            </a:xfrm>
            <a:prstGeom prst="rect">
              <a:avLst/>
            </a:prstGeom>
            <a:noFill/>
            <a:ln>
              <a:noFill/>
            </a:ln>
          </p:spPr>
        </p:pic>
        <p:pic>
          <p:nvPicPr>
            <p:cNvPr id="787" name="Google Shape;787;p42"/>
            <p:cNvPicPr preferRelativeResize="0"/>
            <p:nvPr/>
          </p:nvPicPr>
          <p:blipFill rotWithShape="1">
            <a:blip r:embed="rId8">
              <a:alphaModFix/>
            </a:blip>
            <a:srcRect b="0" l="0" r="0" t="0"/>
            <a:stretch/>
          </p:blipFill>
          <p:spPr>
            <a:xfrm>
              <a:off x="3497579" y="3421379"/>
              <a:ext cx="291084" cy="208787"/>
            </a:xfrm>
            <a:prstGeom prst="rect">
              <a:avLst/>
            </a:prstGeom>
            <a:noFill/>
            <a:ln>
              <a:noFill/>
            </a:ln>
          </p:spPr>
        </p:pic>
        <p:pic>
          <p:nvPicPr>
            <p:cNvPr id="788" name="Google Shape;788;p42"/>
            <p:cNvPicPr preferRelativeResize="0"/>
            <p:nvPr/>
          </p:nvPicPr>
          <p:blipFill rotWithShape="1">
            <a:blip r:embed="rId8">
              <a:alphaModFix/>
            </a:blip>
            <a:srcRect b="0" l="0" r="0" t="0"/>
            <a:stretch/>
          </p:blipFill>
          <p:spPr>
            <a:xfrm>
              <a:off x="3820668" y="3421379"/>
              <a:ext cx="289560" cy="208787"/>
            </a:xfrm>
            <a:prstGeom prst="rect">
              <a:avLst/>
            </a:prstGeom>
            <a:noFill/>
            <a:ln>
              <a:noFill/>
            </a:ln>
          </p:spPr>
        </p:pic>
        <p:pic>
          <p:nvPicPr>
            <p:cNvPr id="789" name="Google Shape;789;p42"/>
            <p:cNvPicPr preferRelativeResize="0"/>
            <p:nvPr/>
          </p:nvPicPr>
          <p:blipFill rotWithShape="1">
            <a:blip r:embed="rId8">
              <a:alphaModFix/>
            </a:blip>
            <a:srcRect b="0" l="0" r="0" t="0"/>
            <a:stretch/>
          </p:blipFill>
          <p:spPr>
            <a:xfrm>
              <a:off x="4143756" y="3421379"/>
              <a:ext cx="289560" cy="208787"/>
            </a:xfrm>
            <a:prstGeom prst="rect">
              <a:avLst/>
            </a:prstGeom>
            <a:noFill/>
            <a:ln>
              <a:noFill/>
            </a:ln>
          </p:spPr>
        </p:pic>
        <p:pic>
          <p:nvPicPr>
            <p:cNvPr id="790" name="Google Shape;790;p42"/>
            <p:cNvPicPr preferRelativeResize="0"/>
            <p:nvPr/>
          </p:nvPicPr>
          <p:blipFill rotWithShape="1">
            <a:blip r:embed="rId8">
              <a:alphaModFix/>
            </a:blip>
            <a:srcRect b="0" l="0" r="0" t="0"/>
            <a:stretch/>
          </p:blipFill>
          <p:spPr>
            <a:xfrm>
              <a:off x="3496056" y="3660647"/>
              <a:ext cx="289560" cy="210312"/>
            </a:xfrm>
            <a:prstGeom prst="rect">
              <a:avLst/>
            </a:prstGeom>
            <a:noFill/>
            <a:ln>
              <a:noFill/>
            </a:ln>
          </p:spPr>
        </p:pic>
        <p:pic>
          <p:nvPicPr>
            <p:cNvPr id="791" name="Google Shape;791;p42"/>
            <p:cNvPicPr preferRelativeResize="0"/>
            <p:nvPr/>
          </p:nvPicPr>
          <p:blipFill rotWithShape="1">
            <a:blip r:embed="rId8">
              <a:alphaModFix/>
            </a:blip>
            <a:srcRect b="0" l="0" r="0" t="0"/>
            <a:stretch/>
          </p:blipFill>
          <p:spPr>
            <a:xfrm>
              <a:off x="3819144" y="3660647"/>
              <a:ext cx="289560" cy="210312"/>
            </a:xfrm>
            <a:prstGeom prst="rect">
              <a:avLst/>
            </a:prstGeom>
            <a:noFill/>
            <a:ln>
              <a:noFill/>
            </a:ln>
          </p:spPr>
        </p:pic>
        <p:pic>
          <p:nvPicPr>
            <p:cNvPr id="792" name="Google Shape;792;p42"/>
            <p:cNvPicPr preferRelativeResize="0"/>
            <p:nvPr/>
          </p:nvPicPr>
          <p:blipFill rotWithShape="1">
            <a:blip r:embed="rId8">
              <a:alphaModFix/>
            </a:blip>
            <a:srcRect b="0" l="0" r="0" t="0"/>
            <a:stretch/>
          </p:blipFill>
          <p:spPr>
            <a:xfrm>
              <a:off x="4140708" y="3660647"/>
              <a:ext cx="289560" cy="210312"/>
            </a:xfrm>
            <a:prstGeom prst="rect">
              <a:avLst/>
            </a:prstGeom>
            <a:noFill/>
            <a:ln>
              <a:noFill/>
            </a:ln>
          </p:spPr>
        </p:pic>
        <p:pic>
          <p:nvPicPr>
            <p:cNvPr id="793" name="Google Shape;793;p42"/>
            <p:cNvPicPr preferRelativeResize="0"/>
            <p:nvPr/>
          </p:nvPicPr>
          <p:blipFill rotWithShape="1">
            <a:blip r:embed="rId8">
              <a:alphaModFix/>
            </a:blip>
            <a:srcRect b="0" l="0" r="0" t="0"/>
            <a:stretch/>
          </p:blipFill>
          <p:spPr>
            <a:xfrm>
              <a:off x="3497579" y="3901439"/>
              <a:ext cx="291084" cy="210312"/>
            </a:xfrm>
            <a:prstGeom prst="rect">
              <a:avLst/>
            </a:prstGeom>
            <a:noFill/>
            <a:ln>
              <a:noFill/>
            </a:ln>
          </p:spPr>
        </p:pic>
        <p:pic>
          <p:nvPicPr>
            <p:cNvPr id="794" name="Google Shape;794;p42"/>
            <p:cNvPicPr preferRelativeResize="0"/>
            <p:nvPr/>
          </p:nvPicPr>
          <p:blipFill rotWithShape="1">
            <a:blip r:embed="rId8">
              <a:alphaModFix/>
            </a:blip>
            <a:srcRect b="0" l="0" r="0" t="0"/>
            <a:stretch/>
          </p:blipFill>
          <p:spPr>
            <a:xfrm>
              <a:off x="3820668" y="3901439"/>
              <a:ext cx="289560" cy="210312"/>
            </a:xfrm>
            <a:prstGeom prst="rect">
              <a:avLst/>
            </a:prstGeom>
            <a:noFill/>
            <a:ln>
              <a:noFill/>
            </a:ln>
          </p:spPr>
        </p:pic>
        <p:pic>
          <p:nvPicPr>
            <p:cNvPr id="795" name="Google Shape;795;p42"/>
            <p:cNvPicPr preferRelativeResize="0"/>
            <p:nvPr/>
          </p:nvPicPr>
          <p:blipFill rotWithShape="1">
            <a:blip r:embed="rId8">
              <a:alphaModFix/>
            </a:blip>
            <a:srcRect b="0" l="0" r="0" t="0"/>
            <a:stretch/>
          </p:blipFill>
          <p:spPr>
            <a:xfrm>
              <a:off x="4143756" y="3901439"/>
              <a:ext cx="289560" cy="210312"/>
            </a:xfrm>
            <a:prstGeom prst="rect">
              <a:avLst/>
            </a:prstGeom>
            <a:noFill/>
            <a:ln>
              <a:noFill/>
            </a:ln>
          </p:spPr>
        </p:pic>
        <p:pic>
          <p:nvPicPr>
            <p:cNvPr id="796" name="Google Shape;796;p42"/>
            <p:cNvPicPr preferRelativeResize="0"/>
            <p:nvPr/>
          </p:nvPicPr>
          <p:blipFill rotWithShape="1">
            <a:blip r:embed="rId8">
              <a:alphaModFix/>
            </a:blip>
            <a:srcRect b="0" l="0" r="0" t="0"/>
            <a:stretch/>
          </p:blipFill>
          <p:spPr>
            <a:xfrm>
              <a:off x="3496056" y="4142231"/>
              <a:ext cx="289560" cy="210312"/>
            </a:xfrm>
            <a:prstGeom prst="rect">
              <a:avLst/>
            </a:prstGeom>
            <a:noFill/>
            <a:ln>
              <a:noFill/>
            </a:ln>
          </p:spPr>
        </p:pic>
        <p:pic>
          <p:nvPicPr>
            <p:cNvPr id="797" name="Google Shape;797;p42"/>
            <p:cNvPicPr preferRelativeResize="0"/>
            <p:nvPr/>
          </p:nvPicPr>
          <p:blipFill rotWithShape="1">
            <a:blip r:embed="rId8">
              <a:alphaModFix/>
            </a:blip>
            <a:srcRect b="0" l="0" r="0" t="0"/>
            <a:stretch/>
          </p:blipFill>
          <p:spPr>
            <a:xfrm>
              <a:off x="3819144" y="4142231"/>
              <a:ext cx="289560" cy="208787"/>
            </a:xfrm>
            <a:prstGeom prst="rect">
              <a:avLst/>
            </a:prstGeom>
            <a:noFill/>
            <a:ln>
              <a:noFill/>
            </a:ln>
          </p:spPr>
        </p:pic>
        <p:pic>
          <p:nvPicPr>
            <p:cNvPr id="798" name="Google Shape;798;p42"/>
            <p:cNvPicPr preferRelativeResize="0"/>
            <p:nvPr/>
          </p:nvPicPr>
          <p:blipFill rotWithShape="1">
            <a:blip r:embed="rId8">
              <a:alphaModFix/>
            </a:blip>
            <a:srcRect b="0" l="0" r="0" t="0"/>
            <a:stretch/>
          </p:blipFill>
          <p:spPr>
            <a:xfrm>
              <a:off x="4140708" y="4142231"/>
              <a:ext cx="289560" cy="208787"/>
            </a:xfrm>
            <a:prstGeom prst="rect">
              <a:avLst/>
            </a:prstGeom>
            <a:noFill/>
            <a:ln>
              <a:noFill/>
            </a:ln>
          </p:spPr>
        </p:pic>
        <p:pic>
          <p:nvPicPr>
            <p:cNvPr id="799" name="Google Shape;799;p42"/>
            <p:cNvPicPr preferRelativeResize="0"/>
            <p:nvPr/>
          </p:nvPicPr>
          <p:blipFill rotWithShape="1">
            <a:blip r:embed="rId8">
              <a:alphaModFix/>
            </a:blip>
            <a:srcRect b="0" l="0" r="0" t="0"/>
            <a:stretch/>
          </p:blipFill>
          <p:spPr>
            <a:xfrm>
              <a:off x="3497579" y="4381500"/>
              <a:ext cx="291084" cy="208787"/>
            </a:xfrm>
            <a:prstGeom prst="rect">
              <a:avLst/>
            </a:prstGeom>
            <a:noFill/>
            <a:ln>
              <a:noFill/>
            </a:ln>
          </p:spPr>
        </p:pic>
        <p:pic>
          <p:nvPicPr>
            <p:cNvPr id="800" name="Google Shape;800;p42"/>
            <p:cNvPicPr preferRelativeResize="0"/>
            <p:nvPr/>
          </p:nvPicPr>
          <p:blipFill rotWithShape="1">
            <a:blip r:embed="rId8">
              <a:alphaModFix/>
            </a:blip>
            <a:srcRect b="0" l="0" r="0" t="0"/>
            <a:stretch/>
          </p:blipFill>
          <p:spPr>
            <a:xfrm>
              <a:off x="3820668" y="4381500"/>
              <a:ext cx="289560" cy="208787"/>
            </a:xfrm>
            <a:prstGeom prst="rect">
              <a:avLst/>
            </a:prstGeom>
            <a:noFill/>
            <a:ln>
              <a:noFill/>
            </a:ln>
          </p:spPr>
        </p:pic>
        <p:pic>
          <p:nvPicPr>
            <p:cNvPr id="801" name="Google Shape;801;p42"/>
            <p:cNvPicPr preferRelativeResize="0"/>
            <p:nvPr/>
          </p:nvPicPr>
          <p:blipFill rotWithShape="1">
            <a:blip r:embed="rId8">
              <a:alphaModFix/>
            </a:blip>
            <a:srcRect b="0" l="0" r="0" t="0"/>
            <a:stretch/>
          </p:blipFill>
          <p:spPr>
            <a:xfrm>
              <a:off x="4143756" y="4381500"/>
              <a:ext cx="289560" cy="208787"/>
            </a:xfrm>
            <a:prstGeom prst="rect">
              <a:avLst/>
            </a:prstGeom>
            <a:noFill/>
            <a:ln>
              <a:noFill/>
            </a:ln>
          </p:spPr>
        </p:pic>
        <p:pic>
          <p:nvPicPr>
            <p:cNvPr id="802" name="Google Shape;802;p42"/>
            <p:cNvPicPr preferRelativeResize="0"/>
            <p:nvPr/>
          </p:nvPicPr>
          <p:blipFill rotWithShape="1">
            <a:blip r:embed="rId8">
              <a:alphaModFix/>
            </a:blip>
            <a:srcRect b="0" l="0" r="0" t="0"/>
            <a:stretch/>
          </p:blipFill>
          <p:spPr>
            <a:xfrm>
              <a:off x="3496056" y="4620767"/>
              <a:ext cx="289560" cy="210312"/>
            </a:xfrm>
            <a:prstGeom prst="rect">
              <a:avLst/>
            </a:prstGeom>
            <a:noFill/>
            <a:ln>
              <a:noFill/>
            </a:ln>
          </p:spPr>
        </p:pic>
        <p:pic>
          <p:nvPicPr>
            <p:cNvPr id="803" name="Google Shape;803;p42"/>
            <p:cNvPicPr preferRelativeResize="0"/>
            <p:nvPr/>
          </p:nvPicPr>
          <p:blipFill rotWithShape="1">
            <a:blip r:embed="rId8">
              <a:alphaModFix/>
            </a:blip>
            <a:srcRect b="0" l="0" r="0" t="0"/>
            <a:stretch/>
          </p:blipFill>
          <p:spPr>
            <a:xfrm>
              <a:off x="3819144" y="4620767"/>
              <a:ext cx="289560" cy="210312"/>
            </a:xfrm>
            <a:prstGeom prst="rect">
              <a:avLst/>
            </a:prstGeom>
            <a:noFill/>
            <a:ln>
              <a:noFill/>
            </a:ln>
          </p:spPr>
        </p:pic>
        <p:pic>
          <p:nvPicPr>
            <p:cNvPr id="804" name="Google Shape;804;p42"/>
            <p:cNvPicPr preferRelativeResize="0"/>
            <p:nvPr/>
          </p:nvPicPr>
          <p:blipFill rotWithShape="1">
            <a:blip r:embed="rId8">
              <a:alphaModFix/>
            </a:blip>
            <a:srcRect b="0" l="0" r="0" t="0"/>
            <a:stretch/>
          </p:blipFill>
          <p:spPr>
            <a:xfrm>
              <a:off x="4140708" y="4620767"/>
              <a:ext cx="289560" cy="210312"/>
            </a:xfrm>
            <a:prstGeom prst="rect">
              <a:avLst/>
            </a:prstGeom>
            <a:noFill/>
            <a:ln>
              <a:noFill/>
            </a:ln>
          </p:spPr>
        </p:pic>
        <p:pic>
          <p:nvPicPr>
            <p:cNvPr id="805" name="Google Shape;805;p42"/>
            <p:cNvPicPr preferRelativeResize="0"/>
            <p:nvPr/>
          </p:nvPicPr>
          <p:blipFill rotWithShape="1">
            <a:blip r:embed="rId8">
              <a:alphaModFix/>
            </a:blip>
            <a:srcRect b="0" l="0" r="0" t="0"/>
            <a:stretch/>
          </p:blipFill>
          <p:spPr>
            <a:xfrm>
              <a:off x="4474464" y="3421379"/>
              <a:ext cx="291084" cy="208787"/>
            </a:xfrm>
            <a:prstGeom prst="rect">
              <a:avLst/>
            </a:prstGeom>
            <a:noFill/>
            <a:ln>
              <a:noFill/>
            </a:ln>
          </p:spPr>
        </p:pic>
        <p:pic>
          <p:nvPicPr>
            <p:cNvPr id="806" name="Google Shape;806;p42"/>
            <p:cNvPicPr preferRelativeResize="0"/>
            <p:nvPr/>
          </p:nvPicPr>
          <p:blipFill rotWithShape="1">
            <a:blip r:embed="rId8">
              <a:alphaModFix/>
            </a:blip>
            <a:srcRect b="0" l="0" r="0" t="0"/>
            <a:stretch/>
          </p:blipFill>
          <p:spPr>
            <a:xfrm>
              <a:off x="4797552" y="3421379"/>
              <a:ext cx="289560" cy="208787"/>
            </a:xfrm>
            <a:prstGeom prst="rect">
              <a:avLst/>
            </a:prstGeom>
            <a:noFill/>
            <a:ln>
              <a:noFill/>
            </a:ln>
          </p:spPr>
        </p:pic>
        <p:pic>
          <p:nvPicPr>
            <p:cNvPr id="807" name="Google Shape;807;p42"/>
            <p:cNvPicPr preferRelativeResize="0"/>
            <p:nvPr/>
          </p:nvPicPr>
          <p:blipFill rotWithShape="1">
            <a:blip r:embed="rId8">
              <a:alphaModFix/>
            </a:blip>
            <a:srcRect b="0" l="0" r="0" t="0"/>
            <a:stretch/>
          </p:blipFill>
          <p:spPr>
            <a:xfrm>
              <a:off x="5120639" y="3421379"/>
              <a:ext cx="289560" cy="208787"/>
            </a:xfrm>
            <a:prstGeom prst="rect">
              <a:avLst/>
            </a:prstGeom>
            <a:noFill/>
            <a:ln>
              <a:noFill/>
            </a:ln>
          </p:spPr>
        </p:pic>
        <p:pic>
          <p:nvPicPr>
            <p:cNvPr id="808" name="Google Shape;808;p42"/>
            <p:cNvPicPr preferRelativeResize="0"/>
            <p:nvPr/>
          </p:nvPicPr>
          <p:blipFill rotWithShape="1">
            <a:blip r:embed="rId8">
              <a:alphaModFix/>
            </a:blip>
            <a:srcRect b="0" l="0" r="0" t="0"/>
            <a:stretch/>
          </p:blipFill>
          <p:spPr>
            <a:xfrm>
              <a:off x="4472939" y="3660647"/>
              <a:ext cx="289560" cy="210312"/>
            </a:xfrm>
            <a:prstGeom prst="rect">
              <a:avLst/>
            </a:prstGeom>
            <a:noFill/>
            <a:ln>
              <a:noFill/>
            </a:ln>
          </p:spPr>
        </p:pic>
        <p:pic>
          <p:nvPicPr>
            <p:cNvPr id="809" name="Google Shape;809;p42"/>
            <p:cNvPicPr preferRelativeResize="0"/>
            <p:nvPr/>
          </p:nvPicPr>
          <p:blipFill rotWithShape="1">
            <a:blip r:embed="rId8">
              <a:alphaModFix/>
            </a:blip>
            <a:srcRect b="0" l="0" r="0" t="0"/>
            <a:stretch/>
          </p:blipFill>
          <p:spPr>
            <a:xfrm>
              <a:off x="4796027" y="3660647"/>
              <a:ext cx="289560" cy="210312"/>
            </a:xfrm>
            <a:prstGeom prst="rect">
              <a:avLst/>
            </a:prstGeom>
            <a:noFill/>
            <a:ln>
              <a:noFill/>
            </a:ln>
          </p:spPr>
        </p:pic>
        <p:pic>
          <p:nvPicPr>
            <p:cNvPr id="810" name="Google Shape;810;p42"/>
            <p:cNvPicPr preferRelativeResize="0"/>
            <p:nvPr/>
          </p:nvPicPr>
          <p:blipFill rotWithShape="1">
            <a:blip r:embed="rId8">
              <a:alphaModFix/>
            </a:blip>
            <a:srcRect b="0" l="0" r="0" t="0"/>
            <a:stretch/>
          </p:blipFill>
          <p:spPr>
            <a:xfrm>
              <a:off x="5117591" y="3660647"/>
              <a:ext cx="289560" cy="210312"/>
            </a:xfrm>
            <a:prstGeom prst="rect">
              <a:avLst/>
            </a:prstGeom>
            <a:noFill/>
            <a:ln>
              <a:noFill/>
            </a:ln>
          </p:spPr>
        </p:pic>
        <p:pic>
          <p:nvPicPr>
            <p:cNvPr id="811" name="Google Shape;811;p42"/>
            <p:cNvPicPr preferRelativeResize="0"/>
            <p:nvPr/>
          </p:nvPicPr>
          <p:blipFill rotWithShape="1">
            <a:blip r:embed="rId8">
              <a:alphaModFix/>
            </a:blip>
            <a:srcRect b="0" l="0" r="0" t="0"/>
            <a:stretch/>
          </p:blipFill>
          <p:spPr>
            <a:xfrm>
              <a:off x="4474464" y="3901439"/>
              <a:ext cx="291084" cy="210312"/>
            </a:xfrm>
            <a:prstGeom prst="rect">
              <a:avLst/>
            </a:prstGeom>
            <a:noFill/>
            <a:ln>
              <a:noFill/>
            </a:ln>
          </p:spPr>
        </p:pic>
        <p:pic>
          <p:nvPicPr>
            <p:cNvPr id="812" name="Google Shape;812;p42"/>
            <p:cNvPicPr preferRelativeResize="0"/>
            <p:nvPr/>
          </p:nvPicPr>
          <p:blipFill rotWithShape="1">
            <a:blip r:embed="rId8">
              <a:alphaModFix/>
            </a:blip>
            <a:srcRect b="0" l="0" r="0" t="0"/>
            <a:stretch/>
          </p:blipFill>
          <p:spPr>
            <a:xfrm>
              <a:off x="4797552" y="3901439"/>
              <a:ext cx="289560" cy="210312"/>
            </a:xfrm>
            <a:prstGeom prst="rect">
              <a:avLst/>
            </a:prstGeom>
            <a:noFill/>
            <a:ln>
              <a:noFill/>
            </a:ln>
          </p:spPr>
        </p:pic>
        <p:pic>
          <p:nvPicPr>
            <p:cNvPr id="813" name="Google Shape;813;p42"/>
            <p:cNvPicPr preferRelativeResize="0"/>
            <p:nvPr/>
          </p:nvPicPr>
          <p:blipFill rotWithShape="1">
            <a:blip r:embed="rId8">
              <a:alphaModFix/>
            </a:blip>
            <a:srcRect b="0" l="0" r="0" t="0"/>
            <a:stretch/>
          </p:blipFill>
          <p:spPr>
            <a:xfrm>
              <a:off x="5120639" y="3901439"/>
              <a:ext cx="289560" cy="210312"/>
            </a:xfrm>
            <a:prstGeom prst="rect">
              <a:avLst/>
            </a:prstGeom>
            <a:noFill/>
            <a:ln>
              <a:noFill/>
            </a:ln>
          </p:spPr>
        </p:pic>
        <p:pic>
          <p:nvPicPr>
            <p:cNvPr id="814" name="Google Shape;814;p42"/>
            <p:cNvPicPr preferRelativeResize="0"/>
            <p:nvPr/>
          </p:nvPicPr>
          <p:blipFill rotWithShape="1">
            <a:blip r:embed="rId8">
              <a:alphaModFix/>
            </a:blip>
            <a:srcRect b="0" l="0" r="0" t="0"/>
            <a:stretch/>
          </p:blipFill>
          <p:spPr>
            <a:xfrm>
              <a:off x="4472939" y="4142231"/>
              <a:ext cx="289560" cy="210312"/>
            </a:xfrm>
            <a:prstGeom prst="rect">
              <a:avLst/>
            </a:prstGeom>
            <a:noFill/>
            <a:ln>
              <a:noFill/>
            </a:ln>
          </p:spPr>
        </p:pic>
        <p:pic>
          <p:nvPicPr>
            <p:cNvPr id="815" name="Google Shape;815;p42"/>
            <p:cNvPicPr preferRelativeResize="0"/>
            <p:nvPr/>
          </p:nvPicPr>
          <p:blipFill rotWithShape="1">
            <a:blip r:embed="rId8">
              <a:alphaModFix/>
            </a:blip>
            <a:srcRect b="0" l="0" r="0" t="0"/>
            <a:stretch/>
          </p:blipFill>
          <p:spPr>
            <a:xfrm>
              <a:off x="4796027" y="4142231"/>
              <a:ext cx="289560" cy="208787"/>
            </a:xfrm>
            <a:prstGeom prst="rect">
              <a:avLst/>
            </a:prstGeom>
            <a:noFill/>
            <a:ln>
              <a:noFill/>
            </a:ln>
          </p:spPr>
        </p:pic>
        <p:pic>
          <p:nvPicPr>
            <p:cNvPr id="816" name="Google Shape;816;p42"/>
            <p:cNvPicPr preferRelativeResize="0"/>
            <p:nvPr/>
          </p:nvPicPr>
          <p:blipFill rotWithShape="1">
            <a:blip r:embed="rId8">
              <a:alphaModFix/>
            </a:blip>
            <a:srcRect b="0" l="0" r="0" t="0"/>
            <a:stretch/>
          </p:blipFill>
          <p:spPr>
            <a:xfrm>
              <a:off x="5117591" y="4142231"/>
              <a:ext cx="289560" cy="208787"/>
            </a:xfrm>
            <a:prstGeom prst="rect">
              <a:avLst/>
            </a:prstGeom>
            <a:noFill/>
            <a:ln>
              <a:noFill/>
            </a:ln>
          </p:spPr>
        </p:pic>
        <p:pic>
          <p:nvPicPr>
            <p:cNvPr id="817" name="Google Shape;817;p42"/>
            <p:cNvPicPr preferRelativeResize="0"/>
            <p:nvPr/>
          </p:nvPicPr>
          <p:blipFill rotWithShape="1">
            <a:blip r:embed="rId8">
              <a:alphaModFix/>
            </a:blip>
            <a:srcRect b="0" l="0" r="0" t="0"/>
            <a:stretch/>
          </p:blipFill>
          <p:spPr>
            <a:xfrm>
              <a:off x="4474464" y="4381500"/>
              <a:ext cx="291084" cy="208787"/>
            </a:xfrm>
            <a:prstGeom prst="rect">
              <a:avLst/>
            </a:prstGeom>
            <a:noFill/>
            <a:ln>
              <a:noFill/>
            </a:ln>
          </p:spPr>
        </p:pic>
        <p:pic>
          <p:nvPicPr>
            <p:cNvPr id="818" name="Google Shape;818;p42"/>
            <p:cNvPicPr preferRelativeResize="0"/>
            <p:nvPr/>
          </p:nvPicPr>
          <p:blipFill rotWithShape="1">
            <a:blip r:embed="rId8">
              <a:alphaModFix/>
            </a:blip>
            <a:srcRect b="0" l="0" r="0" t="0"/>
            <a:stretch/>
          </p:blipFill>
          <p:spPr>
            <a:xfrm>
              <a:off x="4797552" y="4381500"/>
              <a:ext cx="289560" cy="208787"/>
            </a:xfrm>
            <a:prstGeom prst="rect">
              <a:avLst/>
            </a:prstGeom>
            <a:noFill/>
            <a:ln>
              <a:noFill/>
            </a:ln>
          </p:spPr>
        </p:pic>
        <p:pic>
          <p:nvPicPr>
            <p:cNvPr id="819" name="Google Shape;819;p42"/>
            <p:cNvPicPr preferRelativeResize="0"/>
            <p:nvPr/>
          </p:nvPicPr>
          <p:blipFill rotWithShape="1">
            <a:blip r:embed="rId8">
              <a:alphaModFix/>
            </a:blip>
            <a:srcRect b="0" l="0" r="0" t="0"/>
            <a:stretch/>
          </p:blipFill>
          <p:spPr>
            <a:xfrm>
              <a:off x="5120639" y="4381500"/>
              <a:ext cx="289560" cy="208787"/>
            </a:xfrm>
            <a:prstGeom prst="rect">
              <a:avLst/>
            </a:prstGeom>
            <a:noFill/>
            <a:ln>
              <a:noFill/>
            </a:ln>
          </p:spPr>
        </p:pic>
        <p:pic>
          <p:nvPicPr>
            <p:cNvPr id="820" name="Google Shape;820;p42"/>
            <p:cNvPicPr preferRelativeResize="0"/>
            <p:nvPr/>
          </p:nvPicPr>
          <p:blipFill rotWithShape="1">
            <a:blip r:embed="rId8">
              <a:alphaModFix/>
            </a:blip>
            <a:srcRect b="0" l="0" r="0" t="0"/>
            <a:stretch/>
          </p:blipFill>
          <p:spPr>
            <a:xfrm>
              <a:off x="4472939" y="4620767"/>
              <a:ext cx="289560" cy="210312"/>
            </a:xfrm>
            <a:prstGeom prst="rect">
              <a:avLst/>
            </a:prstGeom>
            <a:noFill/>
            <a:ln>
              <a:noFill/>
            </a:ln>
          </p:spPr>
        </p:pic>
        <p:pic>
          <p:nvPicPr>
            <p:cNvPr id="821" name="Google Shape;821;p42"/>
            <p:cNvPicPr preferRelativeResize="0"/>
            <p:nvPr/>
          </p:nvPicPr>
          <p:blipFill rotWithShape="1">
            <a:blip r:embed="rId8">
              <a:alphaModFix/>
            </a:blip>
            <a:srcRect b="0" l="0" r="0" t="0"/>
            <a:stretch/>
          </p:blipFill>
          <p:spPr>
            <a:xfrm>
              <a:off x="4796027" y="4620767"/>
              <a:ext cx="289560" cy="210312"/>
            </a:xfrm>
            <a:prstGeom prst="rect">
              <a:avLst/>
            </a:prstGeom>
            <a:noFill/>
            <a:ln>
              <a:noFill/>
            </a:ln>
          </p:spPr>
        </p:pic>
        <p:pic>
          <p:nvPicPr>
            <p:cNvPr id="822" name="Google Shape;822;p42"/>
            <p:cNvPicPr preferRelativeResize="0"/>
            <p:nvPr/>
          </p:nvPicPr>
          <p:blipFill rotWithShape="1">
            <a:blip r:embed="rId8">
              <a:alphaModFix/>
            </a:blip>
            <a:srcRect b="0" l="0" r="0" t="0"/>
            <a:stretch/>
          </p:blipFill>
          <p:spPr>
            <a:xfrm>
              <a:off x="5117591" y="4620767"/>
              <a:ext cx="289560" cy="210312"/>
            </a:xfrm>
            <a:prstGeom prst="rect">
              <a:avLst/>
            </a:prstGeom>
            <a:noFill/>
            <a:ln>
              <a:noFill/>
            </a:ln>
          </p:spPr>
        </p:pic>
        <p:pic>
          <p:nvPicPr>
            <p:cNvPr id="823" name="Google Shape;823;p42"/>
            <p:cNvPicPr preferRelativeResize="0"/>
            <p:nvPr/>
          </p:nvPicPr>
          <p:blipFill rotWithShape="1">
            <a:blip r:embed="rId9">
              <a:alphaModFix/>
            </a:blip>
            <a:srcRect b="0" l="0" r="0" t="0"/>
            <a:stretch/>
          </p:blipFill>
          <p:spPr>
            <a:xfrm>
              <a:off x="505968" y="3287267"/>
              <a:ext cx="4943856" cy="1664208"/>
            </a:xfrm>
            <a:prstGeom prst="rect">
              <a:avLst/>
            </a:prstGeom>
            <a:noFill/>
            <a:ln>
              <a:noFill/>
            </a:ln>
          </p:spPr>
        </p:pic>
      </p:grpSp>
      <p:sp>
        <p:nvSpPr>
          <p:cNvPr id="824" name="Google Shape;824;p42"/>
          <p:cNvSpPr txBox="1"/>
          <p:nvPr/>
        </p:nvSpPr>
        <p:spPr>
          <a:xfrm>
            <a:off x="2019405" y="3198918"/>
            <a:ext cx="2119842"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100s for specialized kernels</a:t>
            </a:r>
            <a:endParaRPr sz="1300">
              <a:solidFill>
                <a:schemeClr val="dk1"/>
              </a:solidFill>
              <a:latin typeface="Trebuchet MS"/>
              <a:ea typeface="Trebuchet MS"/>
              <a:cs typeface="Trebuchet MS"/>
              <a:sym typeface="Trebuchet MS"/>
            </a:endParaRPr>
          </a:p>
        </p:txBody>
      </p:sp>
      <p:sp>
        <p:nvSpPr>
          <p:cNvPr id="825" name="Google Shape;825;p42"/>
          <p:cNvSpPr txBox="1"/>
          <p:nvPr/>
        </p:nvSpPr>
        <p:spPr>
          <a:xfrm>
            <a:off x="2019405" y="3402118"/>
            <a:ext cx="2620963"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Optimized for every GPU platform</a:t>
            </a:r>
            <a:endParaRPr sz="1300">
              <a:solidFill>
                <a:schemeClr val="dk1"/>
              </a:solidFill>
              <a:latin typeface="Trebuchet MS"/>
              <a:ea typeface="Trebuchet MS"/>
              <a:cs typeface="Trebuchet MS"/>
              <a:sym typeface="Trebuchet MS"/>
            </a:endParaRPr>
          </a:p>
        </p:txBody>
      </p:sp>
      <p:pic>
        <p:nvPicPr>
          <p:cNvPr id="826" name="Google Shape;826;p42"/>
          <p:cNvPicPr preferRelativeResize="0"/>
          <p:nvPr/>
        </p:nvPicPr>
        <p:blipFill rotWithShape="1">
          <a:blip r:embed="rId10">
            <a:alphaModFix/>
          </a:blip>
          <a:srcRect b="0" l="0" r="0" t="0"/>
          <a:stretch/>
        </p:blipFill>
        <p:spPr>
          <a:xfrm>
            <a:off x="2574648" y="4355324"/>
            <a:ext cx="608962" cy="395425"/>
          </a:xfrm>
          <a:prstGeom prst="rect">
            <a:avLst/>
          </a:prstGeom>
          <a:noFill/>
          <a:ln>
            <a:noFill/>
          </a:ln>
        </p:spPr>
      </p:pic>
      <p:sp>
        <p:nvSpPr>
          <p:cNvPr id="827" name="Google Shape;827;p42"/>
          <p:cNvSpPr txBox="1"/>
          <p:nvPr/>
        </p:nvSpPr>
        <p:spPr>
          <a:xfrm>
            <a:off x="2606358" y="4817448"/>
            <a:ext cx="561446"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Drive PX2</a:t>
            </a:r>
            <a:endParaRPr sz="1000">
              <a:solidFill>
                <a:schemeClr val="dk1"/>
              </a:solidFill>
              <a:latin typeface="Trebuchet MS"/>
              <a:ea typeface="Trebuchet MS"/>
              <a:cs typeface="Trebuchet MS"/>
              <a:sym typeface="Trebuchet MS"/>
            </a:endParaRPr>
          </a:p>
        </p:txBody>
      </p:sp>
      <p:pic>
        <p:nvPicPr>
          <p:cNvPr id="828" name="Google Shape;828;p42"/>
          <p:cNvPicPr preferRelativeResize="0"/>
          <p:nvPr/>
        </p:nvPicPr>
        <p:blipFill rotWithShape="1">
          <a:blip r:embed="rId11">
            <a:alphaModFix/>
          </a:blip>
          <a:srcRect b="0" l="0" r="0" t="0"/>
          <a:stretch/>
        </p:blipFill>
        <p:spPr>
          <a:xfrm>
            <a:off x="428042" y="4351713"/>
            <a:ext cx="923527" cy="3917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2" name="Shape 832"/>
        <p:cNvGrpSpPr/>
        <p:nvPr/>
      </p:nvGrpSpPr>
      <p:grpSpPr>
        <a:xfrm>
          <a:off x="0" y="0"/>
          <a:ext cx="0" cy="0"/>
          <a:chOff x="0" y="0"/>
          <a:chExt cx="0" cy="0"/>
        </a:xfrm>
      </p:grpSpPr>
      <p:sp>
        <p:nvSpPr>
          <p:cNvPr id="833" name="Google Shape;833;p43"/>
          <p:cNvSpPr txBox="1"/>
          <p:nvPr/>
        </p:nvSpPr>
        <p:spPr>
          <a:xfrm>
            <a:off x="8298497" y="4869772"/>
            <a:ext cx="115358"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17</a:t>
            </a:r>
            <a:endParaRPr sz="700">
              <a:solidFill>
                <a:schemeClr val="dk1"/>
              </a:solidFill>
              <a:latin typeface="Trebuchet MS"/>
              <a:ea typeface="Trebuchet MS"/>
              <a:cs typeface="Trebuchet MS"/>
              <a:sym typeface="Trebuchet MS"/>
            </a:endParaRPr>
          </a:p>
        </p:txBody>
      </p:sp>
      <p:grpSp>
        <p:nvGrpSpPr>
          <p:cNvPr id="834" name="Google Shape;834;p43"/>
          <p:cNvGrpSpPr/>
          <p:nvPr/>
        </p:nvGrpSpPr>
        <p:grpSpPr>
          <a:xfrm>
            <a:off x="8462009" y="4888230"/>
            <a:ext cx="485564" cy="90170"/>
            <a:chOff x="10154411" y="5865876"/>
            <a:chExt cx="582677" cy="108204"/>
          </a:xfrm>
        </p:grpSpPr>
        <p:sp>
          <p:nvSpPr>
            <p:cNvPr id="835" name="Google Shape;835;p43"/>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836" name="Google Shape;836;p43"/>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837" name="Google Shape;837;p43"/>
          <p:cNvSpPr txBox="1"/>
          <p:nvPr>
            <p:ph type="title"/>
          </p:nvPr>
        </p:nvSpPr>
        <p:spPr>
          <a:xfrm>
            <a:off x="1234757" y="317881"/>
            <a:ext cx="6620403" cy="478896"/>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TENSORRT DEPLOYMENT WORKFLOW</a:t>
            </a:r>
            <a:endParaRPr sz="3000"/>
          </a:p>
        </p:txBody>
      </p:sp>
      <p:pic>
        <p:nvPicPr>
          <p:cNvPr id="838" name="Google Shape;838;p43"/>
          <p:cNvPicPr preferRelativeResize="0"/>
          <p:nvPr/>
        </p:nvPicPr>
        <p:blipFill rotWithShape="1">
          <a:blip r:embed="rId4">
            <a:alphaModFix/>
          </a:blip>
          <a:srcRect b="0" l="0" r="0" t="0"/>
          <a:stretch/>
        </p:blipFill>
        <p:spPr>
          <a:xfrm>
            <a:off x="1244599" y="1673860"/>
            <a:ext cx="636270" cy="693419"/>
          </a:xfrm>
          <a:prstGeom prst="rect">
            <a:avLst/>
          </a:prstGeom>
          <a:noFill/>
          <a:ln>
            <a:noFill/>
          </a:ln>
        </p:spPr>
      </p:pic>
      <p:sp>
        <p:nvSpPr>
          <p:cNvPr id="839" name="Google Shape;839;p43"/>
          <p:cNvSpPr txBox="1"/>
          <p:nvPr/>
        </p:nvSpPr>
        <p:spPr>
          <a:xfrm>
            <a:off x="3582247" y="2620644"/>
            <a:ext cx="1497542"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TensorRT Optimizer</a:t>
            </a:r>
            <a:endParaRPr sz="1300">
              <a:solidFill>
                <a:schemeClr val="dk1"/>
              </a:solidFill>
              <a:latin typeface="Trebuchet MS"/>
              <a:ea typeface="Trebuchet MS"/>
              <a:cs typeface="Trebuchet MS"/>
              <a:sym typeface="Trebuchet MS"/>
            </a:endParaRPr>
          </a:p>
        </p:txBody>
      </p:sp>
      <p:sp>
        <p:nvSpPr>
          <p:cNvPr id="840" name="Google Shape;840;p43"/>
          <p:cNvSpPr txBox="1"/>
          <p:nvPr/>
        </p:nvSpPr>
        <p:spPr>
          <a:xfrm>
            <a:off x="3365817" y="4716103"/>
            <a:ext cx="1928283"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TensorRT Runtime Engine</a:t>
            </a:r>
            <a:endParaRPr sz="1300">
              <a:solidFill>
                <a:schemeClr val="dk1"/>
              </a:solidFill>
              <a:latin typeface="Trebuchet MS"/>
              <a:ea typeface="Trebuchet MS"/>
              <a:cs typeface="Trebuchet MS"/>
              <a:sym typeface="Trebuchet MS"/>
            </a:endParaRPr>
          </a:p>
        </p:txBody>
      </p:sp>
      <p:sp>
        <p:nvSpPr>
          <p:cNvPr id="841" name="Google Shape;841;p43"/>
          <p:cNvSpPr txBox="1"/>
          <p:nvPr/>
        </p:nvSpPr>
        <p:spPr>
          <a:xfrm>
            <a:off x="1022688" y="2497137"/>
            <a:ext cx="1131887" cy="406929"/>
          </a:xfrm>
          <a:prstGeom prst="rect">
            <a:avLst/>
          </a:prstGeom>
          <a:noFill/>
          <a:ln>
            <a:noFill/>
          </a:ln>
        </p:spPr>
        <p:txBody>
          <a:bodyPr anchorCtr="0" anchor="t" bIns="0" lIns="0" spcFirstLastPara="1" rIns="0" wrap="square" tIns="32800">
            <a:spAutoFit/>
          </a:bodyPr>
          <a:lstStyle/>
          <a:p>
            <a:pPr indent="-241300" lvl="0" marL="254000" marR="0" rtl="0" algn="l">
              <a:lnSpc>
                <a:spcPct val="108124"/>
              </a:lnSpc>
              <a:spcBef>
                <a:spcPts val="0"/>
              </a:spcBef>
              <a:spcAft>
                <a:spcPts val="0"/>
              </a:spcAft>
              <a:buNone/>
            </a:pPr>
            <a:r>
              <a:rPr lang="en" sz="1300">
                <a:solidFill>
                  <a:schemeClr val="dk1"/>
                </a:solidFill>
                <a:latin typeface="Trebuchet MS"/>
                <a:ea typeface="Trebuchet MS"/>
                <a:cs typeface="Trebuchet MS"/>
                <a:sym typeface="Trebuchet MS"/>
              </a:rPr>
              <a:t>Trained Neural  Network</a:t>
            </a:r>
            <a:endParaRPr sz="1300">
              <a:solidFill>
                <a:schemeClr val="dk1"/>
              </a:solidFill>
              <a:latin typeface="Trebuchet MS"/>
              <a:ea typeface="Trebuchet MS"/>
              <a:cs typeface="Trebuchet MS"/>
              <a:sym typeface="Trebuchet MS"/>
            </a:endParaRPr>
          </a:p>
        </p:txBody>
      </p:sp>
      <p:sp>
        <p:nvSpPr>
          <p:cNvPr id="842" name="Google Shape;842;p43"/>
          <p:cNvSpPr txBox="1"/>
          <p:nvPr/>
        </p:nvSpPr>
        <p:spPr>
          <a:xfrm>
            <a:off x="261450" y="1044574"/>
            <a:ext cx="3043767" cy="275696"/>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b="1" lang="en" sz="1700">
                <a:solidFill>
                  <a:schemeClr val="dk1"/>
                </a:solidFill>
                <a:latin typeface="Trebuchet MS"/>
                <a:ea typeface="Trebuchet MS"/>
                <a:cs typeface="Trebuchet MS"/>
                <a:sym typeface="Trebuchet MS"/>
              </a:rPr>
              <a:t>Step 1</a:t>
            </a:r>
            <a:r>
              <a:rPr lang="en" sz="1700">
                <a:solidFill>
                  <a:schemeClr val="dk1"/>
                </a:solidFill>
                <a:latin typeface="Trebuchet MS"/>
                <a:ea typeface="Trebuchet MS"/>
                <a:cs typeface="Trebuchet MS"/>
                <a:sym typeface="Trebuchet MS"/>
              </a:rPr>
              <a:t>: Optimize trained model</a:t>
            </a:r>
            <a:endParaRPr sz="1700">
              <a:solidFill>
                <a:schemeClr val="dk1"/>
              </a:solidFill>
              <a:latin typeface="Trebuchet MS"/>
              <a:ea typeface="Trebuchet MS"/>
              <a:cs typeface="Trebuchet MS"/>
              <a:sym typeface="Trebuchet MS"/>
            </a:endParaRPr>
          </a:p>
        </p:txBody>
      </p:sp>
      <p:pic>
        <p:nvPicPr>
          <p:cNvPr id="843" name="Google Shape;843;p43"/>
          <p:cNvPicPr preferRelativeResize="0"/>
          <p:nvPr/>
        </p:nvPicPr>
        <p:blipFill rotWithShape="1">
          <a:blip r:embed="rId5">
            <a:alphaModFix/>
          </a:blip>
          <a:srcRect b="0" l="0" r="0" t="0"/>
          <a:stretch/>
        </p:blipFill>
        <p:spPr>
          <a:xfrm>
            <a:off x="6639749" y="1711767"/>
            <a:ext cx="553340" cy="554106"/>
          </a:xfrm>
          <a:prstGeom prst="rect">
            <a:avLst/>
          </a:prstGeom>
          <a:noFill/>
          <a:ln>
            <a:noFill/>
          </a:ln>
        </p:spPr>
      </p:pic>
      <p:grpSp>
        <p:nvGrpSpPr>
          <p:cNvPr id="844" name="Google Shape;844;p43"/>
          <p:cNvGrpSpPr/>
          <p:nvPr/>
        </p:nvGrpSpPr>
        <p:grpSpPr>
          <a:xfrm>
            <a:off x="7304617" y="1476534"/>
            <a:ext cx="252786" cy="1015205"/>
            <a:chOff x="8765540" y="1771841"/>
            <a:chExt cx="303343" cy="1218246"/>
          </a:xfrm>
        </p:grpSpPr>
        <p:pic>
          <p:nvPicPr>
            <p:cNvPr id="845" name="Google Shape;845;p43"/>
            <p:cNvPicPr preferRelativeResize="0"/>
            <p:nvPr/>
          </p:nvPicPr>
          <p:blipFill rotWithShape="1">
            <a:blip r:embed="rId6">
              <a:alphaModFix/>
            </a:blip>
            <a:srcRect b="0" l="0" r="0" t="0"/>
            <a:stretch/>
          </p:blipFill>
          <p:spPr>
            <a:xfrm>
              <a:off x="8767064" y="1771841"/>
              <a:ext cx="294199" cy="381570"/>
            </a:xfrm>
            <a:prstGeom prst="rect">
              <a:avLst/>
            </a:prstGeom>
            <a:noFill/>
            <a:ln>
              <a:noFill/>
            </a:ln>
          </p:spPr>
        </p:pic>
        <p:pic>
          <p:nvPicPr>
            <p:cNvPr id="846" name="Google Shape;846;p43"/>
            <p:cNvPicPr preferRelativeResize="0"/>
            <p:nvPr/>
          </p:nvPicPr>
          <p:blipFill rotWithShape="1">
            <a:blip r:embed="rId6">
              <a:alphaModFix/>
            </a:blip>
            <a:srcRect b="0" l="0" r="0" t="0"/>
            <a:stretch/>
          </p:blipFill>
          <p:spPr>
            <a:xfrm>
              <a:off x="8765540" y="2190941"/>
              <a:ext cx="294199" cy="381570"/>
            </a:xfrm>
            <a:prstGeom prst="rect">
              <a:avLst/>
            </a:prstGeom>
            <a:noFill/>
            <a:ln>
              <a:noFill/>
            </a:ln>
          </p:spPr>
        </p:pic>
        <p:pic>
          <p:nvPicPr>
            <p:cNvPr id="847" name="Google Shape;847;p43"/>
            <p:cNvPicPr preferRelativeResize="0"/>
            <p:nvPr/>
          </p:nvPicPr>
          <p:blipFill rotWithShape="1">
            <a:blip r:embed="rId6">
              <a:alphaModFix/>
            </a:blip>
            <a:srcRect b="0" l="0" r="0" t="0"/>
            <a:stretch/>
          </p:blipFill>
          <p:spPr>
            <a:xfrm>
              <a:off x="8774684" y="2610031"/>
              <a:ext cx="294199" cy="380056"/>
            </a:xfrm>
            <a:prstGeom prst="rect">
              <a:avLst/>
            </a:prstGeom>
            <a:noFill/>
            <a:ln>
              <a:noFill/>
            </a:ln>
          </p:spPr>
        </p:pic>
      </p:grpSp>
      <p:sp>
        <p:nvSpPr>
          <p:cNvPr id="848" name="Google Shape;848;p43"/>
          <p:cNvSpPr txBox="1"/>
          <p:nvPr/>
        </p:nvSpPr>
        <p:spPr>
          <a:xfrm>
            <a:off x="7597457" y="1484735"/>
            <a:ext cx="428625" cy="199496"/>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1</a:t>
            </a:r>
            <a:endParaRPr sz="1200">
              <a:solidFill>
                <a:schemeClr val="dk1"/>
              </a:solidFill>
              <a:latin typeface="Trebuchet MS"/>
              <a:ea typeface="Trebuchet MS"/>
              <a:cs typeface="Trebuchet MS"/>
              <a:sym typeface="Trebuchet MS"/>
            </a:endParaRPr>
          </a:p>
        </p:txBody>
      </p:sp>
      <p:sp>
        <p:nvSpPr>
          <p:cNvPr id="849" name="Google Shape;849;p43"/>
          <p:cNvSpPr txBox="1"/>
          <p:nvPr/>
        </p:nvSpPr>
        <p:spPr>
          <a:xfrm>
            <a:off x="7596716" y="1865693"/>
            <a:ext cx="428096" cy="200024"/>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2</a:t>
            </a:r>
            <a:endParaRPr sz="1200">
              <a:solidFill>
                <a:schemeClr val="dk1"/>
              </a:solidFill>
              <a:latin typeface="Trebuchet MS"/>
              <a:ea typeface="Trebuchet MS"/>
              <a:cs typeface="Trebuchet MS"/>
              <a:sym typeface="Trebuchet MS"/>
            </a:endParaRPr>
          </a:p>
        </p:txBody>
      </p:sp>
      <p:sp>
        <p:nvSpPr>
          <p:cNvPr id="850" name="Google Shape;850;p43"/>
          <p:cNvSpPr txBox="1"/>
          <p:nvPr/>
        </p:nvSpPr>
        <p:spPr>
          <a:xfrm>
            <a:off x="7594918" y="2224088"/>
            <a:ext cx="428625" cy="199496"/>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3</a:t>
            </a:r>
            <a:endParaRPr sz="1200">
              <a:solidFill>
                <a:schemeClr val="dk1"/>
              </a:solidFill>
              <a:latin typeface="Trebuchet MS"/>
              <a:ea typeface="Trebuchet MS"/>
              <a:cs typeface="Trebuchet MS"/>
              <a:sym typeface="Trebuchet MS"/>
            </a:endParaRPr>
          </a:p>
        </p:txBody>
      </p:sp>
      <p:sp>
        <p:nvSpPr>
          <p:cNvPr id="851" name="Google Shape;851;p43"/>
          <p:cNvSpPr txBox="1"/>
          <p:nvPr/>
        </p:nvSpPr>
        <p:spPr>
          <a:xfrm>
            <a:off x="6793336" y="2628477"/>
            <a:ext cx="1246717"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Optimized Plans</a:t>
            </a:r>
            <a:endParaRPr sz="1300">
              <a:solidFill>
                <a:schemeClr val="dk1"/>
              </a:solidFill>
              <a:latin typeface="Trebuchet MS"/>
              <a:ea typeface="Trebuchet MS"/>
              <a:cs typeface="Trebuchet MS"/>
              <a:sym typeface="Trebuchet MS"/>
            </a:endParaRPr>
          </a:p>
        </p:txBody>
      </p:sp>
      <p:sp>
        <p:nvSpPr>
          <p:cNvPr id="852" name="Google Shape;852;p43"/>
          <p:cNvSpPr txBox="1"/>
          <p:nvPr/>
        </p:nvSpPr>
        <p:spPr>
          <a:xfrm>
            <a:off x="266784" y="3130867"/>
            <a:ext cx="4290483" cy="2756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b="1" lang="en" sz="1700">
                <a:solidFill>
                  <a:schemeClr val="dk1"/>
                </a:solidFill>
                <a:latin typeface="Trebuchet MS"/>
                <a:ea typeface="Trebuchet MS"/>
                <a:cs typeface="Trebuchet MS"/>
                <a:sym typeface="Trebuchet MS"/>
              </a:rPr>
              <a:t>Step 2</a:t>
            </a:r>
            <a:r>
              <a:rPr lang="en" sz="1700">
                <a:solidFill>
                  <a:schemeClr val="dk1"/>
                </a:solidFill>
                <a:latin typeface="Trebuchet MS"/>
                <a:ea typeface="Trebuchet MS"/>
                <a:cs typeface="Trebuchet MS"/>
                <a:sym typeface="Trebuchet MS"/>
              </a:rPr>
              <a:t>: Deploy optimized plans with runtime</a:t>
            </a:r>
            <a:endParaRPr sz="1700">
              <a:solidFill>
                <a:schemeClr val="dk1"/>
              </a:solidFill>
              <a:latin typeface="Trebuchet MS"/>
              <a:ea typeface="Trebuchet MS"/>
              <a:cs typeface="Trebuchet MS"/>
              <a:sym typeface="Trebuchet MS"/>
            </a:endParaRPr>
          </a:p>
        </p:txBody>
      </p:sp>
      <p:grpSp>
        <p:nvGrpSpPr>
          <p:cNvPr id="853" name="Google Shape;853;p43"/>
          <p:cNvGrpSpPr/>
          <p:nvPr/>
        </p:nvGrpSpPr>
        <p:grpSpPr>
          <a:xfrm>
            <a:off x="7536461" y="4362450"/>
            <a:ext cx="529626" cy="416421"/>
            <a:chOff x="9043753" y="5234940"/>
            <a:chExt cx="635551" cy="499705"/>
          </a:xfrm>
        </p:grpSpPr>
        <p:pic>
          <p:nvPicPr>
            <p:cNvPr id="854" name="Google Shape;854;p43"/>
            <p:cNvPicPr preferRelativeResize="0"/>
            <p:nvPr/>
          </p:nvPicPr>
          <p:blipFill rotWithShape="1">
            <a:blip r:embed="rId7">
              <a:alphaModFix/>
            </a:blip>
            <a:srcRect b="0" l="0" r="0" t="0"/>
            <a:stretch/>
          </p:blipFill>
          <p:spPr>
            <a:xfrm>
              <a:off x="9043753" y="5248656"/>
              <a:ext cx="563542" cy="485989"/>
            </a:xfrm>
            <a:prstGeom prst="rect">
              <a:avLst/>
            </a:prstGeom>
            <a:noFill/>
            <a:ln>
              <a:noFill/>
            </a:ln>
          </p:spPr>
        </p:pic>
        <p:sp>
          <p:nvSpPr>
            <p:cNvPr id="855" name="Google Shape;855;p43"/>
            <p:cNvSpPr/>
            <p:nvPr/>
          </p:nvSpPr>
          <p:spPr>
            <a:xfrm>
              <a:off x="9524999" y="5234940"/>
              <a:ext cx="154305" cy="220979"/>
            </a:xfrm>
            <a:custGeom>
              <a:rect b="b" l="l" r="r" t="t"/>
              <a:pathLst>
                <a:path extrusionOk="0" h="220979" w="154304">
                  <a:moveTo>
                    <a:pt x="153924" y="0"/>
                  </a:moveTo>
                  <a:lnTo>
                    <a:pt x="0" y="0"/>
                  </a:lnTo>
                  <a:lnTo>
                    <a:pt x="0" y="220980"/>
                  </a:lnTo>
                  <a:lnTo>
                    <a:pt x="153924" y="220980"/>
                  </a:lnTo>
                  <a:lnTo>
                    <a:pt x="15392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856" name="Google Shape;856;p43"/>
          <p:cNvSpPr txBox="1"/>
          <p:nvPr/>
        </p:nvSpPr>
        <p:spPr>
          <a:xfrm>
            <a:off x="7538297" y="4820243"/>
            <a:ext cx="514350" cy="1481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800">
                <a:solidFill>
                  <a:schemeClr val="dk1"/>
                </a:solidFill>
                <a:latin typeface="Trebuchet MS"/>
                <a:ea typeface="Trebuchet MS"/>
                <a:cs typeface="Trebuchet MS"/>
                <a:sym typeface="Trebuchet MS"/>
              </a:rPr>
              <a:t>Embedded</a:t>
            </a:r>
            <a:endParaRPr sz="800">
              <a:solidFill>
                <a:schemeClr val="dk1"/>
              </a:solidFill>
              <a:latin typeface="Trebuchet MS"/>
              <a:ea typeface="Trebuchet MS"/>
              <a:cs typeface="Trebuchet MS"/>
              <a:sym typeface="Trebuchet MS"/>
            </a:endParaRPr>
          </a:p>
        </p:txBody>
      </p:sp>
      <p:grpSp>
        <p:nvGrpSpPr>
          <p:cNvPr id="857" name="Google Shape;857;p43"/>
          <p:cNvGrpSpPr/>
          <p:nvPr/>
        </p:nvGrpSpPr>
        <p:grpSpPr>
          <a:xfrm>
            <a:off x="6513829" y="3672840"/>
            <a:ext cx="907944" cy="1092953"/>
            <a:chOff x="7816595" y="4407408"/>
            <a:chExt cx="1089533" cy="1311544"/>
          </a:xfrm>
        </p:grpSpPr>
        <p:pic>
          <p:nvPicPr>
            <p:cNvPr id="858" name="Google Shape;858;p43"/>
            <p:cNvPicPr preferRelativeResize="0"/>
            <p:nvPr/>
          </p:nvPicPr>
          <p:blipFill rotWithShape="1">
            <a:blip r:embed="rId8">
              <a:alphaModFix/>
            </a:blip>
            <a:srcRect b="0" l="0" r="0" t="0"/>
            <a:stretch/>
          </p:blipFill>
          <p:spPr>
            <a:xfrm>
              <a:off x="7903638" y="5369052"/>
              <a:ext cx="673433" cy="349900"/>
            </a:xfrm>
            <a:prstGeom prst="rect">
              <a:avLst/>
            </a:prstGeom>
            <a:noFill/>
            <a:ln>
              <a:noFill/>
            </a:ln>
          </p:spPr>
        </p:pic>
        <p:sp>
          <p:nvSpPr>
            <p:cNvPr id="859" name="Google Shape;859;p43"/>
            <p:cNvSpPr/>
            <p:nvPr/>
          </p:nvSpPr>
          <p:spPr>
            <a:xfrm>
              <a:off x="8398763" y="5317236"/>
              <a:ext cx="281940" cy="120650"/>
            </a:xfrm>
            <a:custGeom>
              <a:rect b="b" l="l" r="r" t="t"/>
              <a:pathLst>
                <a:path extrusionOk="0" h="120650" w="281940">
                  <a:moveTo>
                    <a:pt x="281940" y="0"/>
                  </a:moveTo>
                  <a:lnTo>
                    <a:pt x="0" y="0"/>
                  </a:lnTo>
                  <a:lnTo>
                    <a:pt x="0" y="120395"/>
                  </a:lnTo>
                  <a:lnTo>
                    <a:pt x="281940" y="120395"/>
                  </a:lnTo>
                  <a:lnTo>
                    <a:pt x="28194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860" name="Google Shape;860;p43"/>
            <p:cNvPicPr preferRelativeResize="0"/>
            <p:nvPr/>
          </p:nvPicPr>
          <p:blipFill rotWithShape="1">
            <a:blip r:embed="rId9">
              <a:alphaModFix/>
            </a:blip>
            <a:srcRect b="0" l="0" r="0" t="0"/>
            <a:stretch/>
          </p:blipFill>
          <p:spPr>
            <a:xfrm>
              <a:off x="7816595" y="4407408"/>
              <a:ext cx="772668" cy="623315"/>
            </a:xfrm>
            <a:prstGeom prst="rect">
              <a:avLst/>
            </a:prstGeom>
            <a:noFill/>
            <a:ln>
              <a:noFill/>
            </a:ln>
          </p:spPr>
        </p:pic>
        <p:sp>
          <p:nvSpPr>
            <p:cNvPr id="861" name="Google Shape;861;p43"/>
            <p:cNvSpPr/>
            <p:nvPr/>
          </p:nvSpPr>
          <p:spPr>
            <a:xfrm>
              <a:off x="8612123" y="4594860"/>
              <a:ext cx="294005" cy="76200"/>
            </a:xfrm>
            <a:custGeom>
              <a:rect b="b" l="l" r="r" t="t"/>
              <a:pathLst>
                <a:path extrusionOk="0" h="76200" w="294004">
                  <a:moveTo>
                    <a:pt x="217677" y="0"/>
                  </a:moveTo>
                  <a:lnTo>
                    <a:pt x="217677" y="76199"/>
                  </a:lnTo>
                  <a:lnTo>
                    <a:pt x="281177" y="44449"/>
                  </a:lnTo>
                  <a:lnTo>
                    <a:pt x="230377" y="44449"/>
                  </a:lnTo>
                  <a:lnTo>
                    <a:pt x="230377" y="31749"/>
                  </a:lnTo>
                  <a:lnTo>
                    <a:pt x="281177" y="31749"/>
                  </a:lnTo>
                  <a:lnTo>
                    <a:pt x="217677" y="0"/>
                  </a:lnTo>
                  <a:close/>
                </a:path>
                <a:path extrusionOk="0" h="76200" w="294004">
                  <a:moveTo>
                    <a:pt x="217677" y="31749"/>
                  </a:moveTo>
                  <a:lnTo>
                    <a:pt x="0" y="31749"/>
                  </a:lnTo>
                  <a:lnTo>
                    <a:pt x="0" y="44449"/>
                  </a:lnTo>
                  <a:lnTo>
                    <a:pt x="217677" y="44449"/>
                  </a:lnTo>
                  <a:lnTo>
                    <a:pt x="217677" y="31749"/>
                  </a:lnTo>
                  <a:close/>
                </a:path>
                <a:path extrusionOk="0" h="76200" w="294004">
                  <a:moveTo>
                    <a:pt x="281177" y="31749"/>
                  </a:moveTo>
                  <a:lnTo>
                    <a:pt x="230377" y="31749"/>
                  </a:lnTo>
                  <a:lnTo>
                    <a:pt x="230377" y="44449"/>
                  </a:lnTo>
                  <a:lnTo>
                    <a:pt x="281177" y="44449"/>
                  </a:lnTo>
                  <a:lnTo>
                    <a:pt x="293877" y="38099"/>
                  </a:lnTo>
                  <a:lnTo>
                    <a:pt x="281177" y="31749"/>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862" name="Google Shape;862;p43"/>
            <p:cNvPicPr preferRelativeResize="0"/>
            <p:nvPr/>
          </p:nvPicPr>
          <p:blipFill rotWithShape="1">
            <a:blip r:embed="rId10">
              <a:alphaModFix/>
            </a:blip>
            <a:srcRect b="0" l="0" r="0" t="0"/>
            <a:stretch/>
          </p:blipFill>
          <p:spPr>
            <a:xfrm>
              <a:off x="8609964" y="5025555"/>
              <a:ext cx="249174" cy="180289"/>
            </a:xfrm>
            <a:prstGeom prst="rect">
              <a:avLst/>
            </a:prstGeom>
            <a:noFill/>
            <a:ln>
              <a:noFill/>
            </a:ln>
          </p:spPr>
        </p:pic>
        <p:sp>
          <p:nvSpPr>
            <p:cNvPr id="863" name="Google Shape;863;p43"/>
            <p:cNvSpPr/>
            <p:nvPr/>
          </p:nvSpPr>
          <p:spPr>
            <a:xfrm>
              <a:off x="8128507" y="5062690"/>
              <a:ext cx="76200" cy="258445"/>
            </a:xfrm>
            <a:custGeom>
              <a:rect b="b" l="l" r="r" t="t"/>
              <a:pathLst>
                <a:path extrusionOk="0" h="258445" w="76200">
                  <a:moveTo>
                    <a:pt x="31802" y="182280"/>
                  </a:moveTo>
                  <a:lnTo>
                    <a:pt x="0" y="182460"/>
                  </a:lnTo>
                  <a:lnTo>
                    <a:pt x="38608" y="258444"/>
                  </a:lnTo>
                  <a:lnTo>
                    <a:pt x="69827" y="194983"/>
                  </a:lnTo>
                  <a:lnTo>
                    <a:pt x="31876" y="194983"/>
                  </a:lnTo>
                  <a:lnTo>
                    <a:pt x="31802" y="182280"/>
                  </a:lnTo>
                  <a:close/>
                </a:path>
                <a:path extrusionOk="0" h="258445" w="76200">
                  <a:moveTo>
                    <a:pt x="44502" y="182208"/>
                  </a:moveTo>
                  <a:lnTo>
                    <a:pt x="31802" y="182280"/>
                  </a:lnTo>
                  <a:lnTo>
                    <a:pt x="31876" y="194983"/>
                  </a:lnTo>
                  <a:lnTo>
                    <a:pt x="44576" y="194906"/>
                  </a:lnTo>
                  <a:lnTo>
                    <a:pt x="44502" y="182208"/>
                  </a:lnTo>
                  <a:close/>
                </a:path>
                <a:path extrusionOk="0" h="258445" w="76200">
                  <a:moveTo>
                    <a:pt x="76200" y="182029"/>
                  </a:moveTo>
                  <a:lnTo>
                    <a:pt x="44502" y="182208"/>
                  </a:lnTo>
                  <a:lnTo>
                    <a:pt x="44576" y="194906"/>
                  </a:lnTo>
                  <a:lnTo>
                    <a:pt x="31876" y="194983"/>
                  </a:lnTo>
                  <a:lnTo>
                    <a:pt x="69827" y="194983"/>
                  </a:lnTo>
                  <a:lnTo>
                    <a:pt x="76200" y="182029"/>
                  </a:lnTo>
                  <a:close/>
                </a:path>
                <a:path extrusionOk="0" h="258445" w="76200">
                  <a:moveTo>
                    <a:pt x="43434" y="0"/>
                  </a:moveTo>
                  <a:lnTo>
                    <a:pt x="30734" y="76"/>
                  </a:lnTo>
                  <a:lnTo>
                    <a:pt x="31802" y="182280"/>
                  </a:lnTo>
                  <a:lnTo>
                    <a:pt x="44502" y="182208"/>
                  </a:lnTo>
                  <a:lnTo>
                    <a:pt x="43434"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864" name="Google Shape;864;p43"/>
          <p:cNvSpPr txBox="1"/>
          <p:nvPr/>
        </p:nvSpPr>
        <p:spPr>
          <a:xfrm>
            <a:off x="6579234" y="4823290"/>
            <a:ext cx="566208" cy="1481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800">
                <a:solidFill>
                  <a:schemeClr val="dk1"/>
                </a:solidFill>
                <a:latin typeface="Trebuchet MS"/>
                <a:ea typeface="Trebuchet MS"/>
                <a:cs typeface="Trebuchet MS"/>
                <a:sym typeface="Trebuchet MS"/>
              </a:rPr>
              <a:t>Automotive</a:t>
            </a:r>
            <a:endParaRPr sz="800">
              <a:solidFill>
                <a:schemeClr val="dk1"/>
              </a:solidFill>
              <a:latin typeface="Trebuchet MS"/>
              <a:ea typeface="Trebuchet MS"/>
              <a:cs typeface="Trebuchet MS"/>
              <a:sym typeface="Trebuchet MS"/>
            </a:endParaRPr>
          </a:p>
        </p:txBody>
      </p:sp>
      <p:grpSp>
        <p:nvGrpSpPr>
          <p:cNvPr id="865" name="Google Shape;865;p43"/>
          <p:cNvGrpSpPr/>
          <p:nvPr/>
        </p:nvGrpSpPr>
        <p:grpSpPr>
          <a:xfrm>
            <a:off x="7484850" y="3605529"/>
            <a:ext cx="597535" cy="384564"/>
            <a:chOff x="8981820" y="4326635"/>
            <a:chExt cx="717042" cy="461477"/>
          </a:xfrm>
        </p:grpSpPr>
        <p:pic>
          <p:nvPicPr>
            <p:cNvPr id="866" name="Google Shape;866;p43"/>
            <p:cNvPicPr preferRelativeResize="0"/>
            <p:nvPr/>
          </p:nvPicPr>
          <p:blipFill rotWithShape="1">
            <a:blip r:embed="rId11">
              <a:alphaModFix/>
            </a:blip>
            <a:srcRect b="0" l="0" r="0" t="0"/>
            <a:stretch/>
          </p:blipFill>
          <p:spPr>
            <a:xfrm>
              <a:off x="8981820" y="4347971"/>
              <a:ext cx="666623" cy="440141"/>
            </a:xfrm>
            <a:prstGeom prst="rect">
              <a:avLst/>
            </a:prstGeom>
            <a:noFill/>
            <a:ln>
              <a:noFill/>
            </a:ln>
          </p:spPr>
        </p:pic>
        <p:sp>
          <p:nvSpPr>
            <p:cNvPr id="867" name="Google Shape;867;p43"/>
            <p:cNvSpPr/>
            <p:nvPr/>
          </p:nvSpPr>
          <p:spPr>
            <a:xfrm>
              <a:off x="9550907" y="4326635"/>
              <a:ext cx="147955" cy="173990"/>
            </a:xfrm>
            <a:custGeom>
              <a:rect b="b" l="l" r="r" t="t"/>
              <a:pathLst>
                <a:path extrusionOk="0" h="173989" w="147954">
                  <a:moveTo>
                    <a:pt x="147827" y="0"/>
                  </a:moveTo>
                  <a:lnTo>
                    <a:pt x="0" y="0"/>
                  </a:lnTo>
                  <a:lnTo>
                    <a:pt x="0" y="173736"/>
                  </a:lnTo>
                  <a:lnTo>
                    <a:pt x="147827" y="173736"/>
                  </a:lnTo>
                  <a:lnTo>
                    <a:pt x="14782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868" name="Google Shape;868;p43"/>
          <p:cNvSpPr txBox="1"/>
          <p:nvPr/>
        </p:nvSpPr>
        <p:spPr>
          <a:xfrm>
            <a:off x="7493318" y="4054178"/>
            <a:ext cx="577850" cy="1481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800">
                <a:solidFill>
                  <a:schemeClr val="dk1"/>
                </a:solidFill>
                <a:latin typeface="Trebuchet MS"/>
                <a:ea typeface="Trebuchet MS"/>
                <a:cs typeface="Trebuchet MS"/>
                <a:sym typeface="Trebuchet MS"/>
              </a:rPr>
              <a:t>Data center</a:t>
            </a:r>
            <a:endParaRPr sz="800">
              <a:solidFill>
                <a:schemeClr val="dk1"/>
              </a:solidFill>
              <a:latin typeface="Trebuchet MS"/>
              <a:ea typeface="Trebuchet MS"/>
              <a:cs typeface="Trebuchet MS"/>
              <a:sym typeface="Trebuchet MS"/>
            </a:endParaRPr>
          </a:p>
        </p:txBody>
      </p:sp>
      <p:grpSp>
        <p:nvGrpSpPr>
          <p:cNvPr id="869" name="Google Shape;869;p43"/>
          <p:cNvGrpSpPr/>
          <p:nvPr/>
        </p:nvGrpSpPr>
        <p:grpSpPr>
          <a:xfrm>
            <a:off x="2411730" y="1555750"/>
            <a:ext cx="2564762" cy="1020413"/>
            <a:chOff x="2894076" y="1866900"/>
            <a:chExt cx="3077714" cy="1224495"/>
          </a:xfrm>
        </p:grpSpPr>
        <p:pic>
          <p:nvPicPr>
            <p:cNvPr id="870" name="Google Shape;870;p43"/>
            <p:cNvPicPr preferRelativeResize="0"/>
            <p:nvPr/>
          </p:nvPicPr>
          <p:blipFill rotWithShape="1">
            <a:blip r:embed="rId12">
              <a:alphaModFix/>
            </a:blip>
            <a:srcRect b="0" l="0" r="0" t="0"/>
            <a:stretch/>
          </p:blipFill>
          <p:spPr>
            <a:xfrm>
              <a:off x="4462272" y="1866900"/>
              <a:ext cx="1509518" cy="1224495"/>
            </a:xfrm>
            <a:prstGeom prst="rect">
              <a:avLst/>
            </a:prstGeom>
            <a:noFill/>
            <a:ln>
              <a:noFill/>
            </a:ln>
          </p:spPr>
        </p:pic>
        <p:sp>
          <p:nvSpPr>
            <p:cNvPr id="871" name="Google Shape;871;p43"/>
            <p:cNvSpPr/>
            <p:nvPr/>
          </p:nvSpPr>
          <p:spPr>
            <a:xfrm>
              <a:off x="2894076" y="2327148"/>
              <a:ext cx="1102360" cy="311150"/>
            </a:xfrm>
            <a:custGeom>
              <a:rect b="b" l="l" r="r" t="t"/>
              <a:pathLst>
                <a:path extrusionOk="0" h="311150" w="1102360">
                  <a:moveTo>
                    <a:pt x="946403" y="0"/>
                  </a:moveTo>
                  <a:lnTo>
                    <a:pt x="946403" y="77724"/>
                  </a:lnTo>
                  <a:lnTo>
                    <a:pt x="0" y="77724"/>
                  </a:lnTo>
                  <a:lnTo>
                    <a:pt x="0" y="233172"/>
                  </a:lnTo>
                  <a:lnTo>
                    <a:pt x="946403" y="233172"/>
                  </a:lnTo>
                  <a:lnTo>
                    <a:pt x="946403" y="310896"/>
                  </a:lnTo>
                  <a:lnTo>
                    <a:pt x="1101852" y="155448"/>
                  </a:lnTo>
                  <a:lnTo>
                    <a:pt x="946403"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pic>
        <p:nvPicPr>
          <p:cNvPr id="872" name="Google Shape;872;p43"/>
          <p:cNvPicPr preferRelativeResize="0"/>
          <p:nvPr/>
        </p:nvPicPr>
        <p:blipFill rotWithShape="1">
          <a:blip r:embed="rId9">
            <a:alphaModFix/>
          </a:blip>
          <a:srcRect b="0" l="0" r="0" t="0"/>
          <a:stretch/>
        </p:blipFill>
        <p:spPr>
          <a:xfrm>
            <a:off x="3719830" y="3639820"/>
            <a:ext cx="1244600" cy="1003299"/>
          </a:xfrm>
          <a:prstGeom prst="rect">
            <a:avLst/>
          </a:prstGeom>
          <a:noFill/>
          <a:ln>
            <a:noFill/>
          </a:ln>
        </p:spPr>
      </p:pic>
      <p:sp>
        <p:nvSpPr>
          <p:cNvPr id="873" name="Google Shape;873;p43"/>
          <p:cNvSpPr/>
          <p:nvPr/>
        </p:nvSpPr>
        <p:spPr>
          <a:xfrm>
            <a:off x="5273039" y="1939290"/>
            <a:ext cx="917046" cy="259292"/>
          </a:xfrm>
          <a:custGeom>
            <a:rect b="b" l="l" r="r" t="t"/>
            <a:pathLst>
              <a:path extrusionOk="0" h="311150" w="1100454">
                <a:moveTo>
                  <a:pt x="944879" y="0"/>
                </a:moveTo>
                <a:lnTo>
                  <a:pt x="944879" y="77724"/>
                </a:lnTo>
                <a:lnTo>
                  <a:pt x="0" y="77724"/>
                </a:lnTo>
                <a:lnTo>
                  <a:pt x="0" y="233172"/>
                </a:lnTo>
                <a:lnTo>
                  <a:pt x="944879" y="233172"/>
                </a:lnTo>
                <a:lnTo>
                  <a:pt x="944879" y="310896"/>
                </a:lnTo>
                <a:lnTo>
                  <a:pt x="1100327" y="155448"/>
                </a:lnTo>
                <a:lnTo>
                  <a:pt x="944879"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874" name="Google Shape;874;p43"/>
          <p:cNvSpPr txBox="1"/>
          <p:nvPr/>
        </p:nvSpPr>
        <p:spPr>
          <a:xfrm>
            <a:off x="2516188" y="1539875"/>
            <a:ext cx="591079" cy="455613"/>
          </a:xfrm>
          <a:prstGeom prst="rect">
            <a:avLst/>
          </a:prstGeom>
          <a:noFill/>
          <a:ln>
            <a:noFill/>
          </a:ln>
        </p:spPr>
        <p:txBody>
          <a:bodyPr anchorCtr="0" anchor="t" bIns="0" lIns="0" spcFirstLastPara="1" rIns="0" wrap="square" tIns="36500">
            <a:spAutoFit/>
          </a:bodyPr>
          <a:lstStyle/>
          <a:p>
            <a:pPr indent="-25400" lvl="0" marL="38100" marR="0" rtl="0" algn="l">
              <a:lnSpc>
                <a:spcPct val="107722"/>
              </a:lnSpc>
              <a:spcBef>
                <a:spcPts val="0"/>
              </a:spcBef>
              <a:spcAft>
                <a:spcPts val="0"/>
              </a:spcAft>
              <a:buNone/>
            </a:pPr>
            <a:r>
              <a:rPr lang="en" sz="1500">
                <a:solidFill>
                  <a:schemeClr val="dk1"/>
                </a:solidFill>
                <a:latin typeface="Trebuchet MS"/>
                <a:ea typeface="Trebuchet MS"/>
                <a:cs typeface="Trebuchet MS"/>
                <a:sym typeface="Trebuchet MS"/>
              </a:rPr>
              <a:t>Import  Model</a:t>
            </a:r>
            <a:endParaRPr sz="1500">
              <a:solidFill>
                <a:schemeClr val="dk1"/>
              </a:solidFill>
              <a:latin typeface="Trebuchet MS"/>
              <a:ea typeface="Trebuchet MS"/>
              <a:cs typeface="Trebuchet MS"/>
              <a:sym typeface="Trebuchet MS"/>
            </a:endParaRPr>
          </a:p>
        </p:txBody>
      </p:sp>
      <p:sp>
        <p:nvSpPr>
          <p:cNvPr id="875" name="Google Shape;875;p43"/>
          <p:cNvSpPr txBox="1"/>
          <p:nvPr/>
        </p:nvSpPr>
        <p:spPr>
          <a:xfrm>
            <a:off x="5299287" y="1539875"/>
            <a:ext cx="750358" cy="455613"/>
          </a:xfrm>
          <a:prstGeom prst="rect">
            <a:avLst/>
          </a:prstGeom>
          <a:noFill/>
          <a:ln>
            <a:noFill/>
          </a:ln>
        </p:spPr>
        <p:txBody>
          <a:bodyPr anchorCtr="0" anchor="t" bIns="0" lIns="0" spcFirstLastPara="1" rIns="0" wrap="square" tIns="36500">
            <a:spAutoFit/>
          </a:bodyPr>
          <a:lstStyle/>
          <a:p>
            <a:pPr indent="-76200" lvl="0" marL="88900" marR="0" rtl="0" algn="l">
              <a:lnSpc>
                <a:spcPct val="107722"/>
              </a:lnSpc>
              <a:spcBef>
                <a:spcPts val="0"/>
              </a:spcBef>
              <a:spcAft>
                <a:spcPts val="0"/>
              </a:spcAft>
              <a:buNone/>
            </a:pPr>
            <a:r>
              <a:rPr lang="en" sz="1500">
                <a:solidFill>
                  <a:schemeClr val="dk1"/>
                </a:solidFill>
                <a:latin typeface="Trebuchet MS"/>
                <a:ea typeface="Trebuchet MS"/>
                <a:cs typeface="Trebuchet MS"/>
                <a:sym typeface="Trebuchet MS"/>
              </a:rPr>
              <a:t>Serialize  Engine</a:t>
            </a:r>
            <a:endParaRPr sz="1500">
              <a:solidFill>
                <a:schemeClr val="dk1"/>
              </a:solidFill>
              <a:latin typeface="Trebuchet MS"/>
              <a:ea typeface="Trebuchet MS"/>
              <a:cs typeface="Trebuchet MS"/>
              <a:sym typeface="Trebuchet MS"/>
            </a:endParaRPr>
          </a:p>
        </p:txBody>
      </p:sp>
      <p:pic>
        <p:nvPicPr>
          <p:cNvPr id="876" name="Google Shape;876;p43"/>
          <p:cNvPicPr preferRelativeResize="0"/>
          <p:nvPr/>
        </p:nvPicPr>
        <p:blipFill rotWithShape="1">
          <a:blip r:embed="rId5">
            <a:alphaModFix/>
          </a:blip>
          <a:srcRect b="0" l="0" r="0" t="0"/>
          <a:stretch/>
        </p:blipFill>
        <p:spPr>
          <a:xfrm>
            <a:off x="724089" y="3863146"/>
            <a:ext cx="553340" cy="554106"/>
          </a:xfrm>
          <a:prstGeom prst="rect">
            <a:avLst/>
          </a:prstGeom>
          <a:noFill/>
          <a:ln>
            <a:noFill/>
          </a:ln>
        </p:spPr>
      </p:pic>
      <p:grpSp>
        <p:nvGrpSpPr>
          <p:cNvPr id="877" name="Google Shape;877;p43"/>
          <p:cNvGrpSpPr/>
          <p:nvPr/>
        </p:nvGrpSpPr>
        <p:grpSpPr>
          <a:xfrm>
            <a:off x="1388957" y="3627906"/>
            <a:ext cx="252786" cy="1015213"/>
            <a:chOff x="1666748" y="4353487"/>
            <a:chExt cx="303343" cy="1218256"/>
          </a:xfrm>
        </p:grpSpPr>
        <p:pic>
          <p:nvPicPr>
            <p:cNvPr id="878" name="Google Shape;878;p43"/>
            <p:cNvPicPr preferRelativeResize="0"/>
            <p:nvPr/>
          </p:nvPicPr>
          <p:blipFill rotWithShape="1">
            <a:blip r:embed="rId6">
              <a:alphaModFix/>
            </a:blip>
            <a:srcRect b="0" l="0" r="0" t="0"/>
            <a:stretch/>
          </p:blipFill>
          <p:spPr>
            <a:xfrm>
              <a:off x="1668272" y="4353487"/>
              <a:ext cx="294199" cy="380056"/>
            </a:xfrm>
            <a:prstGeom prst="rect">
              <a:avLst/>
            </a:prstGeom>
            <a:noFill/>
            <a:ln>
              <a:noFill/>
            </a:ln>
          </p:spPr>
        </p:pic>
        <p:pic>
          <p:nvPicPr>
            <p:cNvPr id="879" name="Google Shape;879;p43"/>
            <p:cNvPicPr preferRelativeResize="0"/>
            <p:nvPr/>
          </p:nvPicPr>
          <p:blipFill rotWithShape="1">
            <a:blip r:embed="rId6">
              <a:alphaModFix/>
            </a:blip>
            <a:srcRect b="0" l="0" r="0" t="0"/>
            <a:stretch/>
          </p:blipFill>
          <p:spPr>
            <a:xfrm>
              <a:off x="1666748" y="4772587"/>
              <a:ext cx="294199" cy="380056"/>
            </a:xfrm>
            <a:prstGeom prst="rect">
              <a:avLst/>
            </a:prstGeom>
            <a:noFill/>
            <a:ln>
              <a:noFill/>
            </a:ln>
          </p:spPr>
        </p:pic>
        <p:pic>
          <p:nvPicPr>
            <p:cNvPr id="880" name="Google Shape;880;p43"/>
            <p:cNvPicPr preferRelativeResize="0"/>
            <p:nvPr/>
          </p:nvPicPr>
          <p:blipFill rotWithShape="1">
            <a:blip r:embed="rId6">
              <a:alphaModFix/>
            </a:blip>
            <a:srcRect b="0" l="0" r="0" t="0"/>
            <a:stretch/>
          </p:blipFill>
          <p:spPr>
            <a:xfrm>
              <a:off x="1675892" y="5190173"/>
              <a:ext cx="294199" cy="381570"/>
            </a:xfrm>
            <a:prstGeom prst="rect">
              <a:avLst/>
            </a:prstGeom>
            <a:noFill/>
            <a:ln>
              <a:noFill/>
            </a:ln>
          </p:spPr>
        </p:pic>
      </p:grpSp>
      <p:sp>
        <p:nvSpPr>
          <p:cNvPr id="881" name="Google Shape;881;p43"/>
          <p:cNvSpPr txBox="1"/>
          <p:nvPr/>
        </p:nvSpPr>
        <p:spPr>
          <a:xfrm>
            <a:off x="1681056" y="3636116"/>
            <a:ext cx="428625"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1</a:t>
            </a:r>
            <a:endParaRPr sz="1200">
              <a:solidFill>
                <a:schemeClr val="dk1"/>
              </a:solidFill>
              <a:latin typeface="Trebuchet MS"/>
              <a:ea typeface="Trebuchet MS"/>
              <a:cs typeface="Trebuchet MS"/>
              <a:sym typeface="Trebuchet MS"/>
            </a:endParaRPr>
          </a:p>
        </p:txBody>
      </p:sp>
      <p:sp>
        <p:nvSpPr>
          <p:cNvPr id="882" name="Google Shape;882;p43"/>
          <p:cNvSpPr txBox="1"/>
          <p:nvPr/>
        </p:nvSpPr>
        <p:spPr>
          <a:xfrm>
            <a:off x="1680316" y="4017348"/>
            <a:ext cx="428625"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2</a:t>
            </a:r>
            <a:endParaRPr sz="1200">
              <a:solidFill>
                <a:schemeClr val="dk1"/>
              </a:solidFill>
              <a:latin typeface="Trebuchet MS"/>
              <a:ea typeface="Trebuchet MS"/>
              <a:cs typeface="Trebuchet MS"/>
              <a:sym typeface="Trebuchet MS"/>
            </a:endParaRPr>
          </a:p>
        </p:txBody>
      </p:sp>
      <p:sp>
        <p:nvSpPr>
          <p:cNvPr id="883" name="Google Shape;883;p43"/>
          <p:cNvSpPr txBox="1"/>
          <p:nvPr/>
        </p:nvSpPr>
        <p:spPr>
          <a:xfrm>
            <a:off x="1681056" y="4375488"/>
            <a:ext cx="428625" cy="1994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3</a:t>
            </a:r>
            <a:endParaRPr sz="1200">
              <a:solidFill>
                <a:schemeClr val="dk1"/>
              </a:solidFill>
              <a:latin typeface="Trebuchet MS"/>
              <a:ea typeface="Trebuchet MS"/>
              <a:cs typeface="Trebuchet MS"/>
              <a:sym typeface="Trebuchet MS"/>
            </a:endParaRPr>
          </a:p>
        </p:txBody>
      </p:sp>
      <p:sp>
        <p:nvSpPr>
          <p:cNvPr id="884" name="Google Shape;884;p43"/>
          <p:cNvSpPr txBox="1"/>
          <p:nvPr/>
        </p:nvSpPr>
        <p:spPr>
          <a:xfrm>
            <a:off x="876892" y="4779857"/>
            <a:ext cx="1246188"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Optimized Plans</a:t>
            </a:r>
            <a:endParaRPr sz="1300">
              <a:solidFill>
                <a:schemeClr val="dk1"/>
              </a:solidFill>
              <a:latin typeface="Trebuchet MS"/>
              <a:ea typeface="Trebuchet MS"/>
              <a:cs typeface="Trebuchet MS"/>
              <a:sym typeface="Trebuchet MS"/>
            </a:endParaRPr>
          </a:p>
        </p:txBody>
      </p:sp>
      <p:sp>
        <p:nvSpPr>
          <p:cNvPr id="885" name="Google Shape;885;p43"/>
          <p:cNvSpPr/>
          <p:nvPr/>
        </p:nvSpPr>
        <p:spPr>
          <a:xfrm>
            <a:off x="2428240" y="4003039"/>
            <a:ext cx="917046" cy="260350"/>
          </a:xfrm>
          <a:custGeom>
            <a:rect b="b" l="l" r="r" t="t"/>
            <a:pathLst>
              <a:path extrusionOk="0" h="312420" w="1100454">
                <a:moveTo>
                  <a:pt x="944117" y="0"/>
                </a:moveTo>
                <a:lnTo>
                  <a:pt x="944117" y="78104"/>
                </a:lnTo>
                <a:lnTo>
                  <a:pt x="0" y="78104"/>
                </a:lnTo>
                <a:lnTo>
                  <a:pt x="0" y="234314"/>
                </a:lnTo>
                <a:lnTo>
                  <a:pt x="944117" y="234314"/>
                </a:lnTo>
                <a:lnTo>
                  <a:pt x="944117" y="312419"/>
                </a:lnTo>
                <a:lnTo>
                  <a:pt x="1100327" y="156209"/>
                </a:lnTo>
                <a:lnTo>
                  <a:pt x="944117"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886" name="Google Shape;886;p43"/>
          <p:cNvSpPr txBox="1"/>
          <p:nvPr/>
        </p:nvSpPr>
        <p:spPr>
          <a:xfrm>
            <a:off x="2343785" y="3575368"/>
            <a:ext cx="1027642" cy="456142"/>
          </a:xfrm>
          <a:prstGeom prst="rect">
            <a:avLst/>
          </a:prstGeom>
          <a:noFill/>
          <a:ln>
            <a:noFill/>
          </a:ln>
        </p:spPr>
        <p:txBody>
          <a:bodyPr anchorCtr="0" anchor="t" bIns="0" lIns="0" spcFirstLastPara="1" rIns="0" wrap="square" tIns="35975">
            <a:spAutoFit/>
          </a:bodyPr>
          <a:lstStyle/>
          <a:p>
            <a:pPr indent="-215900" lvl="0" marL="228600" marR="0" rtl="0" algn="l">
              <a:lnSpc>
                <a:spcPct val="108333"/>
              </a:lnSpc>
              <a:spcBef>
                <a:spcPts val="0"/>
              </a:spcBef>
              <a:spcAft>
                <a:spcPts val="0"/>
              </a:spcAft>
              <a:buNone/>
            </a:pPr>
            <a:r>
              <a:rPr lang="en" sz="1500">
                <a:solidFill>
                  <a:schemeClr val="dk1"/>
                </a:solidFill>
                <a:latin typeface="Trebuchet MS"/>
                <a:ea typeface="Trebuchet MS"/>
                <a:cs typeface="Trebuchet MS"/>
                <a:sym typeface="Trebuchet MS"/>
              </a:rPr>
              <a:t>De-serialize  Engine</a:t>
            </a:r>
            <a:endParaRPr sz="1500">
              <a:solidFill>
                <a:schemeClr val="dk1"/>
              </a:solidFill>
              <a:latin typeface="Trebuchet MS"/>
              <a:ea typeface="Trebuchet MS"/>
              <a:cs typeface="Trebuchet MS"/>
              <a:sym typeface="Trebuchet MS"/>
            </a:endParaRPr>
          </a:p>
        </p:txBody>
      </p:sp>
      <p:sp>
        <p:nvSpPr>
          <p:cNvPr id="887" name="Google Shape;887;p43"/>
          <p:cNvSpPr/>
          <p:nvPr/>
        </p:nvSpPr>
        <p:spPr>
          <a:xfrm>
            <a:off x="5273039" y="3981450"/>
            <a:ext cx="917046" cy="259292"/>
          </a:xfrm>
          <a:custGeom>
            <a:rect b="b" l="l" r="r" t="t"/>
            <a:pathLst>
              <a:path extrusionOk="0" h="311150" w="1100454">
                <a:moveTo>
                  <a:pt x="944879" y="0"/>
                </a:moveTo>
                <a:lnTo>
                  <a:pt x="944879" y="77724"/>
                </a:lnTo>
                <a:lnTo>
                  <a:pt x="0" y="77724"/>
                </a:lnTo>
                <a:lnTo>
                  <a:pt x="0" y="233172"/>
                </a:lnTo>
                <a:lnTo>
                  <a:pt x="944879" y="233172"/>
                </a:lnTo>
                <a:lnTo>
                  <a:pt x="944879" y="310896"/>
                </a:lnTo>
                <a:lnTo>
                  <a:pt x="1100327" y="155448"/>
                </a:lnTo>
                <a:lnTo>
                  <a:pt x="944879"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888" name="Google Shape;888;p43"/>
          <p:cNvSpPr txBox="1"/>
          <p:nvPr/>
        </p:nvSpPr>
        <p:spPr>
          <a:xfrm>
            <a:off x="5351357" y="3573144"/>
            <a:ext cx="727075" cy="455613"/>
          </a:xfrm>
          <a:prstGeom prst="rect">
            <a:avLst/>
          </a:prstGeom>
          <a:noFill/>
          <a:ln>
            <a:noFill/>
          </a:ln>
        </p:spPr>
        <p:txBody>
          <a:bodyPr anchorCtr="0" anchor="t" bIns="0" lIns="0" spcFirstLastPara="1" rIns="0" wrap="square" tIns="36500">
            <a:spAutoFit/>
          </a:bodyPr>
          <a:lstStyle/>
          <a:p>
            <a:pPr indent="38100" lvl="0" marL="12700" marR="0" rtl="0" algn="l">
              <a:lnSpc>
                <a:spcPct val="107722"/>
              </a:lnSpc>
              <a:spcBef>
                <a:spcPts val="0"/>
              </a:spcBef>
              <a:spcAft>
                <a:spcPts val="0"/>
              </a:spcAft>
              <a:buNone/>
            </a:pPr>
            <a:r>
              <a:rPr lang="en" sz="1500">
                <a:solidFill>
                  <a:schemeClr val="dk1"/>
                </a:solidFill>
                <a:latin typeface="Trebuchet MS"/>
                <a:ea typeface="Trebuchet MS"/>
                <a:cs typeface="Trebuchet MS"/>
                <a:sym typeface="Trebuchet MS"/>
              </a:rPr>
              <a:t>Deploy  Runtime</a:t>
            </a:r>
            <a:endParaRPr sz="1500">
              <a:solidFill>
                <a:schemeClr val="dk1"/>
              </a:solidFill>
              <a:latin typeface="Trebuchet MS"/>
              <a:ea typeface="Trebuchet MS"/>
              <a:cs typeface="Trebuchet MS"/>
              <a:sym typeface="Trebuchet MS"/>
            </a:endParaRPr>
          </a:p>
        </p:txBody>
      </p:sp>
      <p:sp>
        <p:nvSpPr>
          <p:cNvPr id="889" name="Google Shape;889;p43"/>
          <p:cNvSpPr/>
          <p:nvPr/>
        </p:nvSpPr>
        <p:spPr>
          <a:xfrm>
            <a:off x="736599" y="1408430"/>
            <a:ext cx="4470400" cy="1549400"/>
          </a:xfrm>
          <a:custGeom>
            <a:rect b="b" l="l" r="r" t="t"/>
            <a:pathLst>
              <a:path extrusionOk="0" h="1859279" w="5364480">
                <a:moveTo>
                  <a:pt x="0" y="309880"/>
                </a:moveTo>
                <a:lnTo>
                  <a:pt x="3359" y="264076"/>
                </a:lnTo>
                <a:lnTo>
                  <a:pt x="13119" y="220362"/>
                </a:lnTo>
                <a:lnTo>
                  <a:pt x="28800" y="179219"/>
                </a:lnTo>
                <a:lnTo>
                  <a:pt x="49922" y="141123"/>
                </a:lnTo>
                <a:lnTo>
                  <a:pt x="76007" y="106554"/>
                </a:lnTo>
                <a:lnTo>
                  <a:pt x="106574" y="75990"/>
                </a:lnTo>
                <a:lnTo>
                  <a:pt x="141145" y="49909"/>
                </a:lnTo>
                <a:lnTo>
                  <a:pt x="179241" y="28792"/>
                </a:lnTo>
                <a:lnTo>
                  <a:pt x="220381" y="13115"/>
                </a:lnTo>
                <a:lnTo>
                  <a:pt x="264087" y="3358"/>
                </a:lnTo>
                <a:lnTo>
                  <a:pt x="309880" y="0"/>
                </a:lnTo>
                <a:lnTo>
                  <a:pt x="5054600" y="0"/>
                </a:lnTo>
                <a:lnTo>
                  <a:pt x="5100403" y="3358"/>
                </a:lnTo>
                <a:lnTo>
                  <a:pt x="5144117" y="13115"/>
                </a:lnTo>
                <a:lnTo>
                  <a:pt x="5185260" y="28792"/>
                </a:lnTo>
                <a:lnTo>
                  <a:pt x="5223356" y="49909"/>
                </a:lnTo>
                <a:lnTo>
                  <a:pt x="5257925" y="75990"/>
                </a:lnTo>
                <a:lnTo>
                  <a:pt x="5288489" y="106554"/>
                </a:lnTo>
                <a:lnTo>
                  <a:pt x="5314570" y="141123"/>
                </a:lnTo>
                <a:lnTo>
                  <a:pt x="5335687" y="179219"/>
                </a:lnTo>
                <a:lnTo>
                  <a:pt x="5351364" y="220362"/>
                </a:lnTo>
                <a:lnTo>
                  <a:pt x="5361121" y="264076"/>
                </a:lnTo>
                <a:lnTo>
                  <a:pt x="5364480" y="309880"/>
                </a:lnTo>
                <a:lnTo>
                  <a:pt x="5364480" y="1549400"/>
                </a:lnTo>
                <a:lnTo>
                  <a:pt x="5361121" y="1595203"/>
                </a:lnTo>
                <a:lnTo>
                  <a:pt x="5351364" y="1638917"/>
                </a:lnTo>
                <a:lnTo>
                  <a:pt x="5335687" y="1680060"/>
                </a:lnTo>
                <a:lnTo>
                  <a:pt x="5314570" y="1718156"/>
                </a:lnTo>
                <a:lnTo>
                  <a:pt x="5288489" y="1752725"/>
                </a:lnTo>
                <a:lnTo>
                  <a:pt x="5257925" y="1783289"/>
                </a:lnTo>
                <a:lnTo>
                  <a:pt x="5223356" y="1809370"/>
                </a:lnTo>
                <a:lnTo>
                  <a:pt x="5185260" y="1830487"/>
                </a:lnTo>
                <a:lnTo>
                  <a:pt x="5144117" y="1846164"/>
                </a:lnTo>
                <a:lnTo>
                  <a:pt x="5100403" y="1855921"/>
                </a:lnTo>
                <a:lnTo>
                  <a:pt x="5054600" y="1859280"/>
                </a:lnTo>
                <a:lnTo>
                  <a:pt x="309880" y="1859280"/>
                </a:lnTo>
                <a:lnTo>
                  <a:pt x="264087" y="1855921"/>
                </a:lnTo>
                <a:lnTo>
                  <a:pt x="220381" y="1846164"/>
                </a:lnTo>
                <a:lnTo>
                  <a:pt x="179241" y="1830487"/>
                </a:lnTo>
                <a:lnTo>
                  <a:pt x="141145" y="1809370"/>
                </a:lnTo>
                <a:lnTo>
                  <a:pt x="106574" y="1783289"/>
                </a:lnTo>
                <a:lnTo>
                  <a:pt x="76007" y="1752725"/>
                </a:lnTo>
                <a:lnTo>
                  <a:pt x="49922" y="1718156"/>
                </a:lnTo>
                <a:lnTo>
                  <a:pt x="28800" y="1680060"/>
                </a:lnTo>
                <a:lnTo>
                  <a:pt x="13119" y="1638917"/>
                </a:lnTo>
                <a:lnTo>
                  <a:pt x="3359" y="1595203"/>
                </a:lnTo>
                <a:lnTo>
                  <a:pt x="0" y="1549400"/>
                </a:lnTo>
                <a:lnTo>
                  <a:pt x="0" y="309880"/>
                </a:lnTo>
                <a:close/>
              </a:path>
            </a:pathLst>
          </a:custGeom>
          <a:noFill/>
          <a:ln cap="flat" cmpd="sng" w="579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 name="Shape 135"/>
        <p:cNvGrpSpPr/>
        <p:nvPr/>
      </p:nvGrpSpPr>
      <p:grpSpPr>
        <a:xfrm>
          <a:off x="0" y="0"/>
          <a:ext cx="0" cy="0"/>
          <a:chOff x="0" y="0"/>
          <a:chExt cx="0" cy="0"/>
        </a:xfrm>
      </p:grpSpPr>
      <p:sp>
        <p:nvSpPr>
          <p:cNvPr id="136" name="Google Shape;136;p26"/>
          <p:cNvSpPr/>
          <p:nvPr/>
        </p:nvSpPr>
        <p:spPr>
          <a:xfrm>
            <a:off x="0" y="0"/>
            <a:ext cx="3653942" cy="5138357"/>
          </a:xfrm>
          <a:custGeom>
            <a:rect b="b" l="l" r="r" t="t"/>
            <a:pathLst>
              <a:path extrusionOk="0" h="6172200" w="4389120">
                <a:moveTo>
                  <a:pt x="4389120" y="0"/>
                </a:moveTo>
                <a:lnTo>
                  <a:pt x="0" y="0"/>
                </a:lnTo>
                <a:lnTo>
                  <a:pt x="0" y="6172200"/>
                </a:lnTo>
                <a:lnTo>
                  <a:pt x="4389120" y="6172200"/>
                </a:lnTo>
                <a:lnTo>
                  <a:pt x="4389120"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37" name="Google Shape;137;p26"/>
          <p:cNvSpPr txBox="1"/>
          <p:nvPr/>
        </p:nvSpPr>
        <p:spPr>
          <a:xfrm>
            <a:off x="1091035" y="2299017"/>
            <a:ext cx="1474800" cy="478500"/>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b="1" lang="en" sz="3000">
                <a:solidFill>
                  <a:srgbClr val="FFFFFF"/>
                </a:solidFill>
                <a:latin typeface="Trebuchet MS"/>
                <a:ea typeface="Trebuchet MS"/>
                <a:cs typeface="Trebuchet MS"/>
                <a:sym typeface="Trebuchet MS"/>
              </a:rPr>
              <a:t>AGENDA</a:t>
            </a:r>
            <a:endParaRPr sz="3000">
              <a:solidFill>
                <a:schemeClr val="dk1"/>
              </a:solidFill>
              <a:latin typeface="Trebuchet MS"/>
              <a:ea typeface="Trebuchet MS"/>
              <a:cs typeface="Trebuchet MS"/>
              <a:sym typeface="Trebuchet MS"/>
            </a:endParaRPr>
          </a:p>
        </p:txBody>
      </p:sp>
      <p:sp>
        <p:nvSpPr>
          <p:cNvPr id="138" name="Google Shape;138;p26"/>
          <p:cNvSpPr txBox="1"/>
          <p:nvPr>
            <p:ph type="title"/>
          </p:nvPr>
        </p:nvSpPr>
        <p:spPr>
          <a:xfrm>
            <a:off x="4006955" y="633835"/>
            <a:ext cx="2707200" cy="275700"/>
          </a:xfrm>
          <a:prstGeom prst="rect">
            <a:avLst/>
          </a:prstGeom>
          <a:noFill/>
          <a:ln>
            <a:noFill/>
          </a:ln>
        </p:spPr>
        <p:txBody>
          <a:bodyPr anchorCtr="0" anchor="t" bIns="0" lIns="0" spcFirstLastPara="1" rIns="0" wrap="square" tIns="11100">
            <a:spAutoFit/>
          </a:bodyPr>
          <a:lstStyle/>
          <a:p>
            <a:pPr indent="0" lvl="0" marL="12700" rtl="0" algn="l">
              <a:lnSpc>
                <a:spcPct val="100000"/>
              </a:lnSpc>
              <a:spcBef>
                <a:spcPts val="0"/>
              </a:spcBef>
              <a:spcAft>
                <a:spcPts val="0"/>
              </a:spcAft>
              <a:buNone/>
            </a:pPr>
            <a:r>
              <a:rPr b="0" lang="en" sz="1700">
                <a:latin typeface="Trebuchet MS"/>
                <a:ea typeface="Trebuchet MS"/>
                <a:cs typeface="Trebuchet MS"/>
                <a:sym typeface="Trebuchet MS"/>
              </a:rPr>
              <a:t>Algorithms</a:t>
            </a:r>
            <a:endParaRPr sz="1700">
              <a:latin typeface="Trebuchet MS"/>
              <a:ea typeface="Trebuchet MS"/>
              <a:cs typeface="Trebuchet MS"/>
              <a:sym typeface="Trebuchet MS"/>
            </a:endParaRPr>
          </a:p>
        </p:txBody>
      </p:sp>
      <p:sp>
        <p:nvSpPr>
          <p:cNvPr id="139" name="Google Shape;139;p26"/>
          <p:cNvSpPr txBox="1"/>
          <p:nvPr/>
        </p:nvSpPr>
        <p:spPr>
          <a:xfrm>
            <a:off x="4006955" y="961242"/>
            <a:ext cx="2729400" cy="1258800"/>
          </a:xfrm>
          <a:prstGeom prst="rect">
            <a:avLst/>
          </a:prstGeom>
          <a:noFill/>
          <a:ln>
            <a:noFill/>
          </a:ln>
        </p:spPr>
        <p:txBody>
          <a:bodyPr anchorCtr="0" anchor="t" bIns="0" lIns="0" spcFirstLastPara="1" rIns="0" wrap="square" tIns="10575">
            <a:spAutoFit/>
          </a:bodyPr>
          <a:lstStyle/>
          <a:p>
            <a:pPr indent="-234950" lvl="0" marL="723900" marR="0" rtl="0" algn="l">
              <a:lnSpc>
                <a:spcPct val="114166"/>
              </a:lnSpc>
              <a:spcBef>
                <a:spcPts val="0"/>
              </a:spcBef>
              <a:spcAft>
                <a:spcPts val="0"/>
              </a:spcAft>
              <a:buClr>
                <a:srgbClr val="B3B3B3"/>
              </a:buClr>
              <a:buSzPts val="1500"/>
              <a:buFont typeface="Trebuchet MS"/>
              <a:buChar char="-"/>
            </a:pPr>
            <a:r>
              <a:rPr lang="en" sz="1500">
                <a:solidFill>
                  <a:schemeClr val="dk1"/>
                </a:solidFill>
                <a:latin typeface="Trebuchet MS"/>
                <a:ea typeface="Trebuchet MS"/>
                <a:cs typeface="Trebuchet MS"/>
                <a:sym typeface="Trebuchet MS"/>
              </a:rPr>
              <a:t>Classification</a:t>
            </a:r>
            <a:endParaRPr sz="1200"/>
          </a:p>
          <a:p>
            <a:pPr indent="-234950" lvl="0" marL="723900" marR="0" rtl="0" algn="l">
              <a:lnSpc>
                <a:spcPct val="114166"/>
              </a:lnSpc>
              <a:spcBef>
                <a:spcPts val="100"/>
              </a:spcBef>
              <a:spcAft>
                <a:spcPts val="0"/>
              </a:spcAft>
              <a:buClr>
                <a:srgbClr val="B3B3B3"/>
              </a:buClr>
              <a:buSzPts val="1500"/>
              <a:buFont typeface="Trebuchet MS"/>
              <a:buChar char="-"/>
            </a:pPr>
            <a:r>
              <a:rPr lang="en" sz="1500">
                <a:solidFill>
                  <a:schemeClr val="dk1"/>
                </a:solidFill>
                <a:latin typeface="Trebuchet MS"/>
                <a:ea typeface="Trebuchet MS"/>
                <a:cs typeface="Trebuchet MS"/>
                <a:sym typeface="Trebuchet MS"/>
              </a:rPr>
              <a:t>Object Detection</a:t>
            </a:r>
            <a:endParaRPr sz="1500">
              <a:solidFill>
                <a:schemeClr val="dk1"/>
              </a:solidFill>
              <a:latin typeface="Trebuchet MS"/>
              <a:ea typeface="Trebuchet MS"/>
              <a:cs typeface="Trebuchet MS"/>
              <a:sym typeface="Trebuchet MS"/>
            </a:endParaRPr>
          </a:p>
          <a:p>
            <a:pPr indent="-234950" lvl="0" marL="723900" marR="0" rtl="0" algn="l">
              <a:lnSpc>
                <a:spcPct val="114166"/>
              </a:lnSpc>
              <a:spcBef>
                <a:spcPts val="0"/>
              </a:spcBef>
              <a:spcAft>
                <a:spcPts val="0"/>
              </a:spcAft>
              <a:buClr>
                <a:srgbClr val="B3B3B3"/>
              </a:buClr>
              <a:buSzPts val="1500"/>
              <a:buFont typeface="Trebuchet MS"/>
              <a:buChar char="-"/>
            </a:pPr>
            <a:r>
              <a:rPr lang="en" sz="1500">
                <a:solidFill>
                  <a:schemeClr val="dk1"/>
                </a:solidFill>
                <a:latin typeface="Trebuchet MS"/>
                <a:ea typeface="Trebuchet MS"/>
                <a:cs typeface="Trebuchet MS"/>
                <a:sym typeface="Trebuchet MS"/>
              </a:rPr>
              <a:t>Segmentation</a:t>
            </a:r>
            <a:endParaRPr sz="15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000">
              <a:solidFill>
                <a:schemeClr val="dk1"/>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en" sz="1700">
                <a:solidFill>
                  <a:schemeClr val="dk1"/>
                </a:solidFill>
                <a:latin typeface="Trebuchet MS"/>
                <a:ea typeface="Trebuchet MS"/>
                <a:cs typeface="Trebuchet MS"/>
                <a:sym typeface="Trebuchet MS"/>
              </a:rPr>
              <a:t>Platforms </a:t>
            </a:r>
            <a:endParaRPr sz="1200"/>
          </a:p>
        </p:txBody>
      </p:sp>
      <p:sp>
        <p:nvSpPr>
          <p:cNvPr id="140" name="Google Shape;140;p26"/>
          <p:cNvSpPr txBox="1"/>
          <p:nvPr/>
        </p:nvSpPr>
        <p:spPr>
          <a:xfrm>
            <a:off x="4572000" y="2217784"/>
            <a:ext cx="3822300" cy="684000"/>
          </a:xfrm>
          <a:prstGeom prst="rect">
            <a:avLst/>
          </a:prstGeom>
          <a:noFill/>
          <a:ln>
            <a:noFill/>
          </a:ln>
        </p:spPr>
        <p:txBody>
          <a:bodyPr anchorCtr="0" anchor="t" bIns="0" lIns="0" spcFirstLastPara="1" rIns="0" wrap="square" tIns="10575">
            <a:spAutoFit/>
          </a:bodyPr>
          <a:lstStyle/>
          <a:p>
            <a:pPr indent="-247650" lvl="0" marL="254000" marR="0" rtl="0" algn="l">
              <a:lnSpc>
                <a:spcPct val="113888"/>
              </a:lnSpc>
              <a:spcBef>
                <a:spcPts val="0"/>
              </a:spcBef>
              <a:spcAft>
                <a:spcPts val="0"/>
              </a:spcAft>
              <a:buClr>
                <a:srgbClr val="B3B3B3"/>
              </a:buClr>
              <a:buSzPts val="1500"/>
              <a:buFont typeface="Trebuchet MS"/>
              <a:buChar char="-"/>
            </a:pPr>
            <a:r>
              <a:rPr lang="en" sz="1500">
                <a:solidFill>
                  <a:schemeClr val="dk1"/>
                </a:solidFill>
                <a:latin typeface="Trebuchet MS"/>
                <a:ea typeface="Trebuchet MS"/>
                <a:cs typeface="Trebuchet MS"/>
                <a:sym typeface="Trebuchet MS"/>
              </a:rPr>
              <a:t>PyTorch</a:t>
            </a:r>
            <a:endParaRPr sz="1500">
              <a:solidFill>
                <a:schemeClr val="dk1"/>
              </a:solidFill>
              <a:latin typeface="Trebuchet MS"/>
              <a:ea typeface="Trebuchet MS"/>
              <a:cs typeface="Trebuchet MS"/>
              <a:sym typeface="Trebuchet MS"/>
            </a:endParaRPr>
          </a:p>
          <a:p>
            <a:pPr indent="-247650" lvl="0" marL="254000" marR="0" rtl="0" algn="l">
              <a:lnSpc>
                <a:spcPct val="113888"/>
              </a:lnSpc>
              <a:spcBef>
                <a:spcPts val="0"/>
              </a:spcBef>
              <a:spcAft>
                <a:spcPts val="0"/>
              </a:spcAft>
              <a:buClr>
                <a:srgbClr val="B3B3B3"/>
              </a:buClr>
              <a:buSzPts val="1500"/>
              <a:buFont typeface="Trebuchet MS"/>
              <a:buChar char="-"/>
            </a:pPr>
            <a:r>
              <a:rPr lang="en" sz="1500">
                <a:solidFill>
                  <a:schemeClr val="dk1"/>
                </a:solidFill>
                <a:latin typeface="Trebuchet MS"/>
                <a:ea typeface="Trebuchet MS"/>
                <a:cs typeface="Trebuchet MS"/>
                <a:sym typeface="Trebuchet MS"/>
              </a:rPr>
              <a:t>TensorFlow Lite</a:t>
            </a:r>
            <a:endParaRPr sz="1200"/>
          </a:p>
          <a:p>
            <a:pPr indent="-247650" lvl="0" marL="254000" marR="0" rtl="0" algn="l">
              <a:lnSpc>
                <a:spcPct val="113888"/>
              </a:lnSpc>
              <a:spcBef>
                <a:spcPts val="0"/>
              </a:spcBef>
              <a:spcAft>
                <a:spcPts val="0"/>
              </a:spcAft>
              <a:buClr>
                <a:srgbClr val="B3B3B3"/>
              </a:buClr>
              <a:buSzPts val="1500"/>
              <a:buFont typeface="Trebuchet MS"/>
              <a:buChar char="-"/>
            </a:pPr>
            <a:r>
              <a:rPr lang="en" sz="1500">
                <a:solidFill>
                  <a:schemeClr val="dk1"/>
                </a:solidFill>
                <a:latin typeface="Trebuchet MS"/>
                <a:ea typeface="Trebuchet MS"/>
                <a:cs typeface="Trebuchet MS"/>
                <a:sym typeface="Trebuchet MS"/>
              </a:rPr>
              <a:t>TensorRT</a:t>
            </a:r>
            <a:endParaRPr sz="1500">
              <a:solidFill>
                <a:schemeClr val="dk1"/>
              </a:solidFill>
              <a:latin typeface="Trebuchet MS"/>
              <a:ea typeface="Trebuchet MS"/>
              <a:cs typeface="Trebuchet MS"/>
              <a:sym typeface="Trebuchet MS"/>
            </a:endParaRPr>
          </a:p>
        </p:txBody>
      </p:sp>
      <p:sp>
        <p:nvSpPr>
          <p:cNvPr id="141" name="Google Shape;141;p26"/>
          <p:cNvSpPr txBox="1"/>
          <p:nvPr/>
        </p:nvSpPr>
        <p:spPr>
          <a:xfrm>
            <a:off x="4127500" y="3143250"/>
            <a:ext cx="3626400" cy="865200"/>
          </a:xfrm>
          <a:prstGeom prst="rect">
            <a:avLst/>
          </a:prstGeom>
          <a:noFill/>
          <a:ln>
            <a:noFill/>
          </a:ln>
        </p:spPr>
        <p:txBody>
          <a:bodyPr anchorCtr="0" anchor="t" bIns="0" lIns="0" spcFirstLastPara="1" rIns="0" wrap="square" tIns="92600">
            <a:spAutoFit/>
          </a:bodyPr>
          <a:lstStyle/>
          <a:p>
            <a:pPr indent="0" lvl="0" marL="12700" marR="0" rtl="0" algn="l">
              <a:lnSpc>
                <a:spcPct val="100000"/>
              </a:lnSpc>
              <a:spcBef>
                <a:spcPts val="0"/>
              </a:spcBef>
              <a:spcAft>
                <a:spcPts val="0"/>
              </a:spcAft>
              <a:buNone/>
            </a:pPr>
            <a:r>
              <a:rPr lang="en" sz="1700">
                <a:solidFill>
                  <a:schemeClr val="dk1"/>
                </a:solidFill>
                <a:latin typeface="Trebuchet MS"/>
                <a:ea typeface="Trebuchet MS"/>
                <a:cs typeface="Trebuchet MS"/>
                <a:sym typeface="Trebuchet MS"/>
              </a:rPr>
              <a:t>Example</a:t>
            </a:r>
            <a:endParaRPr sz="1700">
              <a:solidFill>
                <a:schemeClr val="dk1"/>
              </a:solidFill>
              <a:latin typeface="Trebuchet MS"/>
              <a:ea typeface="Trebuchet MS"/>
              <a:cs typeface="Trebuchet MS"/>
              <a:sym typeface="Trebuchet MS"/>
            </a:endParaRPr>
          </a:p>
          <a:p>
            <a:pPr indent="-241300" lvl="0" marL="723900" marR="0" rtl="0" algn="l">
              <a:lnSpc>
                <a:spcPct val="107722"/>
              </a:lnSpc>
              <a:spcBef>
                <a:spcPts val="800"/>
              </a:spcBef>
              <a:spcAft>
                <a:spcPts val="0"/>
              </a:spcAft>
              <a:buNone/>
            </a:pPr>
            <a:r>
              <a:rPr lang="en" sz="1500">
                <a:solidFill>
                  <a:srgbClr val="B3B3B3"/>
                </a:solidFill>
                <a:latin typeface="Trebuchet MS"/>
                <a:ea typeface="Trebuchet MS"/>
                <a:cs typeface="Trebuchet MS"/>
                <a:sym typeface="Trebuchet MS"/>
              </a:rPr>
              <a:t>-	</a:t>
            </a:r>
            <a:r>
              <a:rPr lang="en" sz="1500">
                <a:solidFill>
                  <a:schemeClr val="dk1"/>
                </a:solidFill>
                <a:latin typeface="Trebuchet MS"/>
                <a:ea typeface="Trebuchet MS"/>
                <a:cs typeface="Trebuchet MS"/>
                <a:sym typeface="Trebuchet MS"/>
              </a:rPr>
              <a:t>Import, Optimize and Deploy  TensorFlow Models with TensorRT</a:t>
            </a:r>
            <a:endParaRPr sz="1500">
              <a:solidFill>
                <a:schemeClr val="dk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3" name="Shape 893"/>
        <p:cNvGrpSpPr/>
        <p:nvPr/>
      </p:nvGrpSpPr>
      <p:grpSpPr>
        <a:xfrm>
          <a:off x="0" y="0"/>
          <a:ext cx="0" cy="0"/>
          <a:chOff x="0" y="0"/>
          <a:chExt cx="0" cy="0"/>
        </a:xfrm>
      </p:grpSpPr>
      <p:sp>
        <p:nvSpPr>
          <p:cNvPr id="894" name="Google Shape;894;p44"/>
          <p:cNvSpPr txBox="1"/>
          <p:nvPr>
            <p:ph type="title"/>
          </p:nvPr>
        </p:nvSpPr>
        <p:spPr>
          <a:xfrm>
            <a:off x="442807" y="114934"/>
            <a:ext cx="8004704" cy="478367"/>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EXAMPLE: DEPLOYING TENSORFLOW MODELS</a:t>
            </a:r>
            <a:endParaRPr sz="3000"/>
          </a:p>
        </p:txBody>
      </p:sp>
      <p:sp>
        <p:nvSpPr>
          <p:cNvPr id="895" name="Google Shape;895;p44"/>
          <p:cNvSpPr txBox="1"/>
          <p:nvPr/>
        </p:nvSpPr>
        <p:spPr>
          <a:xfrm>
            <a:off x="442807" y="526161"/>
            <a:ext cx="3378200" cy="1377949"/>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b="1" lang="en" sz="3000">
                <a:solidFill>
                  <a:schemeClr val="dk1"/>
                </a:solidFill>
                <a:latin typeface="Trebuchet MS"/>
                <a:ea typeface="Trebuchet MS"/>
                <a:cs typeface="Trebuchet MS"/>
                <a:sym typeface="Trebuchet MS"/>
              </a:rPr>
              <a:t>WITH TENSORRT</a:t>
            </a:r>
            <a:endParaRPr sz="3000">
              <a:solidFill>
                <a:schemeClr val="dk1"/>
              </a:solidFill>
              <a:latin typeface="Trebuchet MS"/>
              <a:ea typeface="Trebuchet MS"/>
              <a:cs typeface="Trebuchet MS"/>
              <a:sym typeface="Trebuchet MS"/>
            </a:endParaRPr>
          </a:p>
          <a:p>
            <a:pPr indent="0" lvl="0" marL="63500" marR="0" rtl="0" algn="l">
              <a:lnSpc>
                <a:spcPct val="90100"/>
              </a:lnSpc>
              <a:spcBef>
                <a:spcPts val="1700"/>
              </a:spcBef>
              <a:spcAft>
                <a:spcPts val="0"/>
              </a:spcAft>
              <a:buNone/>
            </a:pPr>
            <a:r>
              <a:rPr lang="en" sz="1700">
                <a:solidFill>
                  <a:schemeClr val="dk1"/>
                </a:solidFill>
                <a:latin typeface="Trebuchet MS"/>
                <a:ea typeface="Trebuchet MS"/>
                <a:cs typeface="Trebuchet MS"/>
                <a:sym typeface="Trebuchet MS"/>
              </a:rPr>
              <a:t>Import, optimize and deploy  TensorFlow models using TensorRT  python API</a:t>
            </a:r>
            <a:endParaRPr sz="1700">
              <a:solidFill>
                <a:schemeClr val="dk1"/>
              </a:solidFill>
              <a:latin typeface="Trebuchet MS"/>
              <a:ea typeface="Trebuchet MS"/>
              <a:cs typeface="Trebuchet MS"/>
              <a:sym typeface="Trebuchet MS"/>
            </a:endParaRPr>
          </a:p>
        </p:txBody>
      </p:sp>
      <p:sp>
        <p:nvSpPr>
          <p:cNvPr id="896" name="Google Shape;896;p44"/>
          <p:cNvSpPr txBox="1"/>
          <p:nvPr/>
        </p:nvSpPr>
        <p:spPr>
          <a:xfrm>
            <a:off x="492337" y="2397315"/>
            <a:ext cx="3239558" cy="2040996"/>
          </a:xfrm>
          <a:prstGeom prst="rect">
            <a:avLst/>
          </a:prstGeom>
          <a:noFill/>
          <a:ln>
            <a:noFill/>
          </a:ln>
        </p:spPr>
        <p:txBody>
          <a:bodyPr anchorCtr="0" anchor="t" bIns="0" lIns="0" spcFirstLastPara="1" rIns="0" wrap="square" tIns="80425">
            <a:spAutoFit/>
          </a:bodyPr>
          <a:lstStyle/>
          <a:p>
            <a:pPr indent="0" lvl="0" marL="12700" marR="0" rtl="0" algn="l">
              <a:lnSpc>
                <a:spcPct val="100000"/>
              </a:lnSpc>
              <a:spcBef>
                <a:spcPts val="0"/>
              </a:spcBef>
              <a:spcAft>
                <a:spcPts val="0"/>
              </a:spcAft>
              <a:buNone/>
            </a:pPr>
            <a:r>
              <a:rPr lang="en" sz="1700">
                <a:solidFill>
                  <a:schemeClr val="dk1"/>
                </a:solidFill>
                <a:latin typeface="Trebuchet MS"/>
                <a:ea typeface="Trebuchet MS"/>
                <a:cs typeface="Trebuchet MS"/>
                <a:sym typeface="Trebuchet MS"/>
              </a:rPr>
              <a:t>Steps:</a:t>
            </a:r>
            <a:endParaRPr sz="1700">
              <a:solidFill>
                <a:schemeClr val="dk1"/>
              </a:solidFill>
              <a:latin typeface="Trebuchet MS"/>
              <a:ea typeface="Trebuchet MS"/>
              <a:cs typeface="Trebuchet MS"/>
              <a:sym typeface="Trebuchet MS"/>
            </a:endParaRPr>
          </a:p>
          <a:p>
            <a:pPr indent="-285750" lvl="0" marL="292100" marR="0" rtl="0" algn="l">
              <a:lnSpc>
                <a:spcPct val="108000"/>
              </a:lnSpc>
              <a:spcBef>
                <a:spcPts val="80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Start with a frozen TensorFlow  model</a:t>
            </a:r>
            <a:endParaRPr sz="1700">
              <a:solidFill>
                <a:schemeClr val="dk1"/>
              </a:solidFill>
              <a:latin typeface="Trebuchet MS"/>
              <a:ea typeface="Trebuchet MS"/>
              <a:cs typeface="Trebuchet MS"/>
              <a:sym typeface="Trebuchet MS"/>
            </a:endParaRPr>
          </a:p>
          <a:p>
            <a:pPr indent="-285750" lvl="0" marL="292100" marR="0" rtl="0" algn="l">
              <a:lnSpc>
                <a:spcPct val="1005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Create a model parser</a:t>
            </a:r>
            <a:endParaRPr sz="1700">
              <a:solidFill>
                <a:schemeClr val="dk1"/>
              </a:solidFill>
              <a:latin typeface="Trebuchet MS"/>
              <a:ea typeface="Trebuchet MS"/>
              <a:cs typeface="Trebuchet MS"/>
              <a:sym typeface="Trebuchet MS"/>
            </a:endParaRPr>
          </a:p>
          <a:p>
            <a:pPr indent="-285750" lvl="0" marL="292100" marR="177800" rtl="0" algn="l">
              <a:lnSpc>
                <a:spcPct val="108000"/>
              </a:lnSpc>
              <a:spcBef>
                <a:spcPts val="10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Optimize model and create a  runtime engine</a:t>
            </a:r>
            <a:endParaRPr sz="1700">
              <a:solidFill>
                <a:schemeClr val="dk1"/>
              </a:solidFill>
              <a:latin typeface="Trebuchet MS"/>
              <a:ea typeface="Trebuchet MS"/>
              <a:cs typeface="Trebuchet MS"/>
              <a:sym typeface="Trebuchet MS"/>
            </a:endParaRPr>
          </a:p>
          <a:p>
            <a:pPr indent="-285750" lvl="0" marL="292100" marR="279400" rtl="0" algn="l">
              <a:lnSpc>
                <a:spcPct val="108000"/>
              </a:lnSpc>
              <a:spcBef>
                <a:spcPts val="0"/>
              </a:spcBef>
              <a:spcAft>
                <a:spcPts val="0"/>
              </a:spcAft>
              <a:buClr>
                <a:srgbClr val="B3B3B3"/>
              </a:buClr>
              <a:buSzPts val="1700"/>
              <a:buFont typeface="Arial"/>
              <a:buChar char="•"/>
            </a:pPr>
            <a:r>
              <a:rPr lang="en" sz="1700">
                <a:solidFill>
                  <a:schemeClr val="dk1"/>
                </a:solidFill>
                <a:latin typeface="Trebuchet MS"/>
                <a:ea typeface="Trebuchet MS"/>
                <a:cs typeface="Trebuchet MS"/>
                <a:sym typeface="Trebuchet MS"/>
              </a:rPr>
              <a:t>Perform inference using the  optimized runtime engine</a:t>
            </a:r>
            <a:endParaRPr sz="1700">
              <a:solidFill>
                <a:schemeClr val="dk1"/>
              </a:solidFill>
              <a:latin typeface="Trebuchet MS"/>
              <a:ea typeface="Trebuchet MS"/>
              <a:cs typeface="Trebuchet MS"/>
              <a:sym typeface="Trebuchet MS"/>
            </a:endParaRPr>
          </a:p>
        </p:txBody>
      </p:sp>
      <p:sp>
        <p:nvSpPr>
          <p:cNvPr id="897" name="Google Shape;897;p44"/>
          <p:cNvSpPr txBox="1"/>
          <p:nvPr/>
        </p:nvSpPr>
        <p:spPr>
          <a:xfrm>
            <a:off x="445093" y="4899744"/>
            <a:ext cx="1605491" cy="158750"/>
          </a:xfrm>
          <a:prstGeom prst="rect">
            <a:avLst/>
          </a:prstGeom>
          <a:noFill/>
          <a:ln>
            <a:noFill/>
          </a:ln>
        </p:spPr>
        <p:txBody>
          <a:bodyPr anchorCtr="0" anchor="t" bIns="0" lIns="0" spcFirstLastPara="1" rIns="0" wrap="square" tIns="13750">
            <a:spAutoFit/>
          </a:bodyPr>
          <a:lstStyle/>
          <a:p>
            <a:pPr indent="0" lvl="0" marL="12700" marR="0" rtl="0" algn="l">
              <a:lnSpc>
                <a:spcPct val="100000"/>
              </a:lnSpc>
              <a:spcBef>
                <a:spcPts val="0"/>
              </a:spcBef>
              <a:spcAft>
                <a:spcPts val="0"/>
              </a:spcAft>
              <a:buNone/>
            </a:pPr>
            <a:r>
              <a:rPr lang="en" sz="900">
                <a:solidFill>
                  <a:srgbClr val="76B800"/>
                </a:solidFill>
                <a:latin typeface="Trebuchet MS"/>
                <a:ea typeface="Trebuchet MS"/>
                <a:cs typeface="Trebuchet MS"/>
                <a:sym typeface="Trebuchet MS"/>
              </a:rPr>
              <a:t>developer.nvidia.com/tensorrt</a:t>
            </a:r>
            <a:endParaRPr sz="900">
              <a:solidFill>
                <a:schemeClr val="dk1"/>
              </a:solidFill>
              <a:latin typeface="Trebuchet MS"/>
              <a:ea typeface="Trebuchet MS"/>
              <a:cs typeface="Trebuchet MS"/>
              <a:sym typeface="Trebuchet MS"/>
            </a:endParaRPr>
          </a:p>
        </p:txBody>
      </p:sp>
      <p:grpSp>
        <p:nvGrpSpPr>
          <p:cNvPr id="898" name="Google Shape;898;p44"/>
          <p:cNvGrpSpPr/>
          <p:nvPr/>
        </p:nvGrpSpPr>
        <p:grpSpPr>
          <a:xfrm>
            <a:off x="4598669" y="882660"/>
            <a:ext cx="4253443" cy="3929793"/>
            <a:chOff x="5518403" y="1059192"/>
            <a:chExt cx="5104131" cy="4715752"/>
          </a:xfrm>
        </p:grpSpPr>
        <p:sp>
          <p:nvSpPr>
            <p:cNvPr id="899" name="Google Shape;899;p44"/>
            <p:cNvSpPr/>
            <p:nvPr/>
          </p:nvSpPr>
          <p:spPr>
            <a:xfrm>
              <a:off x="5518403" y="1556004"/>
              <a:ext cx="5092065" cy="4218940"/>
            </a:xfrm>
            <a:custGeom>
              <a:rect b="b" l="l" r="r" t="t"/>
              <a:pathLst>
                <a:path extrusionOk="0" h="4218940" w="5092065">
                  <a:moveTo>
                    <a:pt x="0" y="4218432"/>
                  </a:moveTo>
                  <a:lnTo>
                    <a:pt x="5091684" y="4218432"/>
                  </a:lnTo>
                  <a:lnTo>
                    <a:pt x="5091684" y="0"/>
                  </a:lnTo>
                  <a:lnTo>
                    <a:pt x="0" y="0"/>
                  </a:lnTo>
                  <a:lnTo>
                    <a:pt x="0" y="4218432"/>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00" name="Google Shape;900;p44"/>
            <p:cNvSpPr/>
            <p:nvPr/>
          </p:nvSpPr>
          <p:spPr>
            <a:xfrm>
              <a:off x="5518404" y="1059192"/>
              <a:ext cx="5104130" cy="939800"/>
            </a:xfrm>
            <a:custGeom>
              <a:rect b="b" l="l" r="r" t="t"/>
              <a:pathLst>
                <a:path extrusionOk="0" h="939800" w="5104130">
                  <a:moveTo>
                    <a:pt x="5103876" y="0"/>
                  </a:moveTo>
                  <a:lnTo>
                    <a:pt x="0" y="0"/>
                  </a:lnTo>
                  <a:lnTo>
                    <a:pt x="0" y="815327"/>
                  </a:lnTo>
                  <a:lnTo>
                    <a:pt x="318096" y="815327"/>
                  </a:lnTo>
                  <a:lnTo>
                    <a:pt x="541020" y="939406"/>
                  </a:lnTo>
                  <a:lnTo>
                    <a:pt x="749541" y="815327"/>
                  </a:lnTo>
                  <a:lnTo>
                    <a:pt x="5103876" y="815327"/>
                  </a:lnTo>
                  <a:lnTo>
                    <a:pt x="5103876"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901" name="Google Shape;901;p44"/>
          <p:cNvSpPr txBox="1"/>
          <p:nvPr/>
        </p:nvSpPr>
        <p:spPr>
          <a:xfrm>
            <a:off x="4603750" y="1036637"/>
            <a:ext cx="4233333" cy="273050"/>
          </a:xfrm>
          <a:prstGeom prst="rect">
            <a:avLst/>
          </a:prstGeom>
          <a:noFill/>
          <a:ln>
            <a:noFill/>
          </a:ln>
        </p:spPr>
        <p:txBody>
          <a:bodyPr anchorCtr="0" anchor="t" bIns="0" lIns="0" spcFirstLastPara="1" rIns="0" wrap="square" tIns="13750">
            <a:spAutoFit/>
          </a:bodyPr>
          <a:lstStyle/>
          <a:p>
            <a:pPr indent="0" lvl="0" marL="88900" marR="0" rtl="0" algn="ctr">
              <a:lnSpc>
                <a:spcPct val="100000"/>
              </a:lnSpc>
              <a:spcBef>
                <a:spcPts val="0"/>
              </a:spcBef>
              <a:spcAft>
                <a:spcPts val="0"/>
              </a:spcAft>
              <a:buNone/>
            </a:pPr>
            <a:r>
              <a:rPr b="1" lang="en" sz="1600">
                <a:solidFill>
                  <a:srgbClr val="FFFFFF"/>
                </a:solidFill>
                <a:latin typeface="Trebuchet MS"/>
                <a:ea typeface="Trebuchet MS"/>
                <a:cs typeface="Trebuchet MS"/>
                <a:sym typeface="Trebuchet MS"/>
              </a:rPr>
              <a:t>Deployment and Inference</a:t>
            </a:r>
            <a:endParaRPr sz="1600">
              <a:solidFill>
                <a:schemeClr val="dk1"/>
              </a:solidFill>
              <a:latin typeface="Trebuchet MS"/>
              <a:ea typeface="Trebuchet MS"/>
              <a:cs typeface="Trebuchet MS"/>
              <a:sym typeface="Trebuchet MS"/>
            </a:endParaRPr>
          </a:p>
        </p:txBody>
      </p:sp>
      <p:grpSp>
        <p:nvGrpSpPr>
          <p:cNvPr id="902" name="Google Shape;902;p44"/>
          <p:cNvGrpSpPr/>
          <p:nvPr/>
        </p:nvGrpSpPr>
        <p:grpSpPr>
          <a:xfrm>
            <a:off x="6156168" y="2474843"/>
            <a:ext cx="2376961" cy="1168786"/>
            <a:chOff x="7387402" y="2969812"/>
            <a:chExt cx="2852353" cy="1402543"/>
          </a:xfrm>
        </p:grpSpPr>
        <p:pic>
          <p:nvPicPr>
            <p:cNvPr id="903" name="Google Shape;903;p44"/>
            <p:cNvPicPr preferRelativeResize="0"/>
            <p:nvPr/>
          </p:nvPicPr>
          <p:blipFill rotWithShape="1">
            <a:blip r:embed="rId3">
              <a:alphaModFix/>
            </a:blip>
            <a:srcRect b="0" l="0" r="0" t="0"/>
            <a:stretch/>
          </p:blipFill>
          <p:spPr>
            <a:xfrm>
              <a:off x="7387402" y="2969812"/>
              <a:ext cx="1008233" cy="1209424"/>
            </a:xfrm>
            <a:prstGeom prst="rect">
              <a:avLst/>
            </a:prstGeom>
            <a:noFill/>
            <a:ln>
              <a:noFill/>
            </a:ln>
          </p:spPr>
        </p:pic>
        <p:pic>
          <p:nvPicPr>
            <p:cNvPr id="904" name="Google Shape;904;p44"/>
            <p:cNvPicPr preferRelativeResize="0"/>
            <p:nvPr/>
          </p:nvPicPr>
          <p:blipFill rotWithShape="1">
            <a:blip r:embed="rId4">
              <a:alphaModFix/>
            </a:blip>
            <a:srcRect b="0" l="0" r="0" t="0"/>
            <a:stretch/>
          </p:blipFill>
          <p:spPr>
            <a:xfrm>
              <a:off x="9381744" y="3621023"/>
              <a:ext cx="858011" cy="751332"/>
            </a:xfrm>
            <a:prstGeom prst="rect">
              <a:avLst/>
            </a:prstGeom>
            <a:noFill/>
            <a:ln>
              <a:noFill/>
            </a:ln>
          </p:spPr>
        </p:pic>
      </p:grpSp>
      <p:sp>
        <p:nvSpPr>
          <p:cNvPr id="905" name="Google Shape;905;p44"/>
          <p:cNvSpPr txBox="1"/>
          <p:nvPr/>
        </p:nvSpPr>
        <p:spPr>
          <a:xfrm>
            <a:off x="7694718" y="3652837"/>
            <a:ext cx="909108" cy="325967"/>
          </a:xfrm>
          <a:prstGeom prst="rect">
            <a:avLst/>
          </a:prstGeom>
          <a:noFill/>
          <a:ln>
            <a:noFill/>
          </a:ln>
        </p:spPr>
        <p:txBody>
          <a:bodyPr anchorCtr="0" anchor="t" bIns="0" lIns="0" spcFirstLastPara="1" rIns="0" wrap="square" tIns="10575">
            <a:spAutoFit/>
          </a:bodyPr>
          <a:lstStyle/>
          <a:p>
            <a:pPr indent="15240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Optimized  Runtime Engine</a:t>
            </a:r>
            <a:endParaRPr sz="1000">
              <a:solidFill>
                <a:schemeClr val="dk1"/>
              </a:solidFill>
              <a:latin typeface="Trebuchet MS"/>
              <a:ea typeface="Trebuchet MS"/>
              <a:cs typeface="Trebuchet MS"/>
              <a:sym typeface="Trebuchet MS"/>
            </a:endParaRPr>
          </a:p>
        </p:txBody>
      </p:sp>
      <p:grpSp>
        <p:nvGrpSpPr>
          <p:cNvPr id="906" name="Google Shape;906;p44"/>
          <p:cNvGrpSpPr/>
          <p:nvPr/>
        </p:nvGrpSpPr>
        <p:grpSpPr>
          <a:xfrm>
            <a:off x="4880610" y="1652904"/>
            <a:ext cx="3700356" cy="1659361"/>
            <a:chOff x="5856732" y="1983485"/>
            <a:chExt cx="4440427" cy="1991233"/>
          </a:xfrm>
        </p:grpSpPr>
        <p:sp>
          <p:nvSpPr>
            <p:cNvPr id="907" name="Google Shape;907;p44"/>
            <p:cNvSpPr/>
            <p:nvPr/>
          </p:nvSpPr>
          <p:spPr>
            <a:xfrm>
              <a:off x="6620256" y="3006851"/>
              <a:ext cx="490855" cy="265430"/>
            </a:xfrm>
            <a:custGeom>
              <a:rect b="b" l="l" r="r" t="t"/>
              <a:pathLst>
                <a:path extrusionOk="0" h="265429" w="490854">
                  <a:moveTo>
                    <a:pt x="363600" y="0"/>
                  </a:moveTo>
                  <a:lnTo>
                    <a:pt x="363600" y="74930"/>
                  </a:lnTo>
                  <a:lnTo>
                    <a:pt x="0" y="74930"/>
                  </a:lnTo>
                  <a:lnTo>
                    <a:pt x="0" y="190246"/>
                  </a:lnTo>
                  <a:lnTo>
                    <a:pt x="363600" y="190246"/>
                  </a:lnTo>
                  <a:lnTo>
                    <a:pt x="363600" y="265175"/>
                  </a:lnTo>
                  <a:lnTo>
                    <a:pt x="490727" y="132587"/>
                  </a:lnTo>
                  <a:lnTo>
                    <a:pt x="363600"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908" name="Google Shape;908;p44"/>
            <p:cNvPicPr preferRelativeResize="0"/>
            <p:nvPr/>
          </p:nvPicPr>
          <p:blipFill rotWithShape="1">
            <a:blip r:embed="rId5">
              <a:alphaModFix/>
            </a:blip>
            <a:srcRect b="0" l="0" r="0" t="0"/>
            <a:stretch/>
          </p:blipFill>
          <p:spPr>
            <a:xfrm>
              <a:off x="5856732" y="2791967"/>
              <a:ext cx="504443" cy="547116"/>
            </a:xfrm>
            <a:prstGeom prst="rect">
              <a:avLst/>
            </a:prstGeom>
            <a:noFill/>
            <a:ln>
              <a:noFill/>
            </a:ln>
          </p:spPr>
        </p:pic>
        <p:sp>
          <p:nvSpPr>
            <p:cNvPr id="909" name="Google Shape;909;p44"/>
            <p:cNvSpPr/>
            <p:nvPr/>
          </p:nvSpPr>
          <p:spPr>
            <a:xfrm>
              <a:off x="8595360" y="3041903"/>
              <a:ext cx="1301750" cy="932815"/>
            </a:xfrm>
            <a:custGeom>
              <a:rect b="b" l="l" r="r" t="t"/>
              <a:pathLst>
                <a:path extrusionOk="0" h="932814" w="1301750">
                  <a:moveTo>
                    <a:pt x="490728" y="800100"/>
                  </a:moveTo>
                  <a:lnTo>
                    <a:pt x="363601" y="667512"/>
                  </a:lnTo>
                  <a:lnTo>
                    <a:pt x="363601" y="742442"/>
                  </a:lnTo>
                  <a:lnTo>
                    <a:pt x="0" y="742442"/>
                  </a:lnTo>
                  <a:lnTo>
                    <a:pt x="0" y="857758"/>
                  </a:lnTo>
                  <a:lnTo>
                    <a:pt x="363601" y="857758"/>
                  </a:lnTo>
                  <a:lnTo>
                    <a:pt x="363601" y="932688"/>
                  </a:lnTo>
                  <a:lnTo>
                    <a:pt x="490728" y="800100"/>
                  </a:lnTo>
                  <a:close/>
                </a:path>
                <a:path extrusionOk="0" h="932814" w="1301750">
                  <a:moveTo>
                    <a:pt x="1301496" y="272415"/>
                  </a:moveTo>
                  <a:lnTo>
                    <a:pt x="1233932" y="272415"/>
                  </a:lnTo>
                  <a:lnTo>
                    <a:pt x="1233932" y="0"/>
                  </a:lnTo>
                  <a:lnTo>
                    <a:pt x="1129792" y="0"/>
                  </a:lnTo>
                  <a:lnTo>
                    <a:pt x="1129792" y="272415"/>
                  </a:lnTo>
                  <a:lnTo>
                    <a:pt x="1062228" y="272415"/>
                  </a:lnTo>
                  <a:lnTo>
                    <a:pt x="1181862" y="387096"/>
                  </a:lnTo>
                  <a:lnTo>
                    <a:pt x="1301496" y="272415"/>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10" name="Google Shape;910;p44"/>
            <p:cNvSpPr/>
            <p:nvPr/>
          </p:nvSpPr>
          <p:spPr>
            <a:xfrm>
              <a:off x="9233153" y="1983485"/>
              <a:ext cx="909955" cy="745490"/>
            </a:xfrm>
            <a:custGeom>
              <a:rect b="b" l="l" r="r" t="t"/>
              <a:pathLst>
                <a:path extrusionOk="0" h="745489" w="909954">
                  <a:moveTo>
                    <a:pt x="777621" y="0"/>
                  </a:moveTo>
                  <a:lnTo>
                    <a:pt x="0" y="183006"/>
                  </a:lnTo>
                  <a:lnTo>
                    <a:pt x="132206" y="745109"/>
                  </a:lnTo>
                  <a:lnTo>
                    <a:pt x="909827" y="562101"/>
                  </a:lnTo>
                  <a:lnTo>
                    <a:pt x="777621" y="0"/>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11" name="Google Shape;911;p44"/>
            <p:cNvSpPr/>
            <p:nvPr/>
          </p:nvSpPr>
          <p:spPr>
            <a:xfrm>
              <a:off x="9233153" y="1983485"/>
              <a:ext cx="909955" cy="745490"/>
            </a:xfrm>
            <a:custGeom>
              <a:rect b="b" l="l" r="r" t="t"/>
              <a:pathLst>
                <a:path extrusionOk="0" h="745489" w="909954">
                  <a:moveTo>
                    <a:pt x="0" y="183006"/>
                  </a:moveTo>
                  <a:lnTo>
                    <a:pt x="777621" y="0"/>
                  </a:lnTo>
                  <a:lnTo>
                    <a:pt x="909827" y="562101"/>
                  </a:lnTo>
                  <a:lnTo>
                    <a:pt x="132206" y="745109"/>
                  </a:lnTo>
                  <a:lnTo>
                    <a:pt x="0" y="183006"/>
                  </a:lnTo>
                  <a:close/>
                </a:path>
              </a:pathLst>
            </a:custGeom>
            <a:noFill/>
            <a:ln cap="flat" cmpd="sng" w="317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12" name="Google Shape;912;p44"/>
            <p:cNvSpPr/>
            <p:nvPr/>
          </p:nvSpPr>
          <p:spPr>
            <a:xfrm>
              <a:off x="9348723" y="2051938"/>
              <a:ext cx="841375" cy="637540"/>
            </a:xfrm>
            <a:custGeom>
              <a:rect b="b" l="l" r="r" t="t"/>
              <a:pathLst>
                <a:path extrusionOk="0" h="637539" w="841375">
                  <a:moveTo>
                    <a:pt x="796544" y="0"/>
                  </a:moveTo>
                  <a:lnTo>
                    <a:pt x="0" y="61340"/>
                  </a:lnTo>
                  <a:lnTo>
                    <a:pt x="44323" y="637032"/>
                  </a:lnTo>
                  <a:lnTo>
                    <a:pt x="840867" y="575818"/>
                  </a:lnTo>
                  <a:lnTo>
                    <a:pt x="796544" y="0"/>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13" name="Google Shape;913;p44"/>
            <p:cNvSpPr/>
            <p:nvPr/>
          </p:nvSpPr>
          <p:spPr>
            <a:xfrm>
              <a:off x="9348723" y="2051938"/>
              <a:ext cx="841375" cy="637540"/>
            </a:xfrm>
            <a:custGeom>
              <a:rect b="b" l="l" r="r" t="t"/>
              <a:pathLst>
                <a:path extrusionOk="0" h="637539" w="841375">
                  <a:moveTo>
                    <a:pt x="0" y="61340"/>
                  </a:moveTo>
                  <a:lnTo>
                    <a:pt x="796544" y="0"/>
                  </a:lnTo>
                  <a:lnTo>
                    <a:pt x="840867" y="575818"/>
                  </a:lnTo>
                  <a:lnTo>
                    <a:pt x="44323" y="637032"/>
                  </a:lnTo>
                  <a:lnTo>
                    <a:pt x="0" y="61340"/>
                  </a:lnTo>
                  <a:close/>
                </a:path>
              </a:pathLst>
            </a:custGeom>
            <a:noFill/>
            <a:ln cap="flat" cmpd="sng" w="317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14" name="Google Shape;914;p44"/>
            <p:cNvSpPr/>
            <p:nvPr/>
          </p:nvSpPr>
          <p:spPr>
            <a:xfrm>
              <a:off x="9498329" y="2160269"/>
              <a:ext cx="798830" cy="577850"/>
            </a:xfrm>
            <a:custGeom>
              <a:rect b="b" l="l" r="r" t="t"/>
              <a:pathLst>
                <a:path extrusionOk="0" h="577850" w="798829">
                  <a:moveTo>
                    <a:pt x="798576" y="0"/>
                  </a:moveTo>
                  <a:lnTo>
                    <a:pt x="0" y="0"/>
                  </a:lnTo>
                  <a:lnTo>
                    <a:pt x="0" y="577596"/>
                  </a:lnTo>
                  <a:lnTo>
                    <a:pt x="798576" y="577596"/>
                  </a:lnTo>
                  <a:lnTo>
                    <a:pt x="798576" y="0"/>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15" name="Google Shape;915;p44"/>
            <p:cNvSpPr/>
            <p:nvPr/>
          </p:nvSpPr>
          <p:spPr>
            <a:xfrm>
              <a:off x="9498329" y="2160269"/>
              <a:ext cx="798830" cy="577850"/>
            </a:xfrm>
            <a:custGeom>
              <a:rect b="b" l="l" r="r" t="t"/>
              <a:pathLst>
                <a:path extrusionOk="0" h="577850" w="798829">
                  <a:moveTo>
                    <a:pt x="0" y="577596"/>
                  </a:moveTo>
                  <a:lnTo>
                    <a:pt x="798576" y="577596"/>
                  </a:lnTo>
                  <a:lnTo>
                    <a:pt x="798576" y="0"/>
                  </a:lnTo>
                  <a:lnTo>
                    <a:pt x="0" y="0"/>
                  </a:lnTo>
                  <a:lnTo>
                    <a:pt x="0" y="577596"/>
                  </a:lnTo>
                  <a:close/>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916" name="Google Shape;916;p44"/>
            <p:cNvPicPr preferRelativeResize="0"/>
            <p:nvPr/>
          </p:nvPicPr>
          <p:blipFill rotWithShape="1">
            <a:blip r:embed="rId6">
              <a:alphaModFix/>
            </a:blip>
            <a:srcRect b="0" l="0" r="0" t="0"/>
            <a:stretch/>
          </p:blipFill>
          <p:spPr>
            <a:xfrm>
              <a:off x="9953244" y="2250947"/>
              <a:ext cx="115824" cy="123443"/>
            </a:xfrm>
            <a:prstGeom prst="rect">
              <a:avLst/>
            </a:prstGeom>
            <a:noFill/>
            <a:ln>
              <a:noFill/>
            </a:ln>
          </p:spPr>
        </p:pic>
        <p:pic>
          <p:nvPicPr>
            <p:cNvPr id="917" name="Google Shape;917;p44"/>
            <p:cNvPicPr preferRelativeResize="0"/>
            <p:nvPr/>
          </p:nvPicPr>
          <p:blipFill rotWithShape="1">
            <a:blip r:embed="rId7">
              <a:alphaModFix/>
            </a:blip>
            <a:srcRect b="0" l="0" r="0" t="0"/>
            <a:stretch/>
          </p:blipFill>
          <p:spPr>
            <a:xfrm>
              <a:off x="9541764" y="2275331"/>
              <a:ext cx="710183" cy="413003"/>
            </a:xfrm>
            <a:prstGeom prst="rect">
              <a:avLst/>
            </a:prstGeom>
            <a:noFill/>
            <a:ln>
              <a:noFill/>
            </a:ln>
          </p:spPr>
        </p:pic>
      </p:grpSp>
      <p:sp>
        <p:nvSpPr>
          <p:cNvPr id="918" name="Google Shape;918;p44"/>
          <p:cNvSpPr txBox="1"/>
          <p:nvPr/>
        </p:nvSpPr>
        <p:spPr>
          <a:xfrm>
            <a:off x="6286288" y="3462337"/>
            <a:ext cx="585788" cy="311150"/>
          </a:xfrm>
          <a:prstGeom prst="rect">
            <a:avLst/>
          </a:prstGeom>
          <a:noFill/>
          <a:ln>
            <a:noFill/>
          </a:ln>
        </p:spPr>
        <p:txBody>
          <a:bodyPr anchorCtr="0" anchor="t" bIns="0" lIns="0" spcFirstLastPara="1" rIns="0" wrap="square" tIns="27500">
            <a:spAutoFit/>
          </a:bodyPr>
          <a:lstStyle/>
          <a:p>
            <a:pPr indent="25400" lvl="0" marL="12700" marR="0" rtl="0" algn="l">
              <a:lnSpc>
                <a:spcPct val="108333"/>
              </a:lnSpc>
              <a:spcBef>
                <a:spcPts val="0"/>
              </a:spcBef>
              <a:spcAft>
                <a:spcPts val="0"/>
              </a:spcAft>
              <a:buNone/>
            </a:pPr>
            <a:r>
              <a:rPr lang="en" sz="1000">
                <a:solidFill>
                  <a:schemeClr val="dk1"/>
                </a:solidFill>
                <a:latin typeface="Trebuchet MS"/>
                <a:ea typeface="Trebuchet MS"/>
                <a:cs typeface="Trebuchet MS"/>
                <a:sym typeface="Trebuchet MS"/>
              </a:rPr>
              <a:t>TensorRT  Optimizer</a:t>
            </a:r>
            <a:endParaRPr sz="1000">
              <a:solidFill>
                <a:schemeClr val="dk1"/>
              </a:solidFill>
              <a:latin typeface="Trebuchet MS"/>
              <a:ea typeface="Trebuchet MS"/>
              <a:cs typeface="Trebuchet MS"/>
              <a:sym typeface="Trebuchet MS"/>
            </a:endParaRPr>
          </a:p>
        </p:txBody>
      </p:sp>
      <p:sp>
        <p:nvSpPr>
          <p:cNvPr id="919" name="Google Shape;919;p44"/>
          <p:cNvSpPr txBox="1"/>
          <p:nvPr/>
        </p:nvSpPr>
        <p:spPr>
          <a:xfrm>
            <a:off x="4670107" y="2838556"/>
            <a:ext cx="851958" cy="311150"/>
          </a:xfrm>
          <a:prstGeom prst="rect">
            <a:avLst/>
          </a:prstGeom>
          <a:noFill/>
          <a:ln>
            <a:noFill/>
          </a:ln>
        </p:spPr>
        <p:txBody>
          <a:bodyPr anchorCtr="0" anchor="t" bIns="0" lIns="0" spcFirstLastPara="1" rIns="0" wrap="square" tIns="27500">
            <a:spAutoFit/>
          </a:bodyPr>
          <a:lstStyle/>
          <a:p>
            <a:pPr indent="-177800" lvl="0" marL="190500" marR="0" rtl="0" algn="l">
              <a:lnSpc>
                <a:spcPct val="108333"/>
              </a:lnSpc>
              <a:spcBef>
                <a:spcPts val="0"/>
              </a:spcBef>
              <a:spcAft>
                <a:spcPts val="0"/>
              </a:spcAft>
              <a:buNone/>
            </a:pPr>
            <a:r>
              <a:rPr lang="en" sz="1000">
                <a:solidFill>
                  <a:schemeClr val="dk1"/>
                </a:solidFill>
                <a:latin typeface="Trebuchet MS"/>
                <a:ea typeface="Trebuchet MS"/>
                <a:cs typeface="Trebuchet MS"/>
                <a:sym typeface="Trebuchet MS"/>
              </a:rPr>
              <a:t>Trained Neural  Network</a:t>
            </a:r>
            <a:endParaRPr sz="1000">
              <a:solidFill>
                <a:schemeClr val="dk1"/>
              </a:solidFill>
              <a:latin typeface="Trebuchet MS"/>
              <a:ea typeface="Trebuchet MS"/>
              <a:cs typeface="Trebuchet MS"/>
              <a:sym typeface="Trebuchet MS"/>
            </a:endParaRPr>
          </a:p>
        </p:txBody>
      </p:sp>
      <p:sp>
        <p:nvSpPr>
          <p:cNvPr id="920" name="Google Shape;920;p44"/>
          <p:cNvSpPr txBox="1"/>
          <p:nvPr/>
        </p:nvSpPr>
        <p:spPr>
          <a:xfrm>
            <a:off x="7865956" y="2339446"/>
            <a:ext cx="565679"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New Data</a:t>
            </a:r>
            <a:endParaRPr sz="1000">
              <a:solidFill>
                <a:schemeClr val="dk1"/>
              </a:solidFill>
              <a:latin typeface="Trebuchet MS"/>
              <a:ea typeface="Trebuchet MS"/>
              <a:cs typeface="Trebuchet MS"/>
              <a:sym typeface="Trebuchet MS"/>
            </a:endParaRPr>
          </a:p>
        </p:txBody>
      </p:sp>
      <p:sp>
        <p:nvSpPr>
          <p:cNvPr id="921" name="Google Shape;921;p44"/>
          <p:cNvSpPr/>
          <p:nvPr/>
        </p:nvSpPr>
        <p:spPr>
          <a:xfrm>
            <a:off x="8047990" y="4184649"/>
            <a:ext cx="199496" cy="322792"/>
          </a:xfrm>
          <a:custGeom>
            <a:rect b="b" l="l" r="r" t="t"/>
            <a:pathLst>
              <a:path extrusionOk="0" h="387350" w="239395">
                <a:moveTo>
                  <a:pt x="171703" y="0"/>
                </a:moveTo>
                <a:lnTo>
                  <a:pt x="67563" y="0"/>
                </a:lnTo>
                <a:lnTo>
                  <a:pt x="67563" y="272364"/>
                </a:lnTo>
                <a:lnTo>
                  <a:pt x="0" y="272364"/>
                </a:lnTo>
                <a:lnTo>
                  <a:pt x="119633" y="387096"/>
                </a:lnTo>
                <a:lnTo>
                  <a:pt x="239267" y="272364"/>
                </a:lnTo>
                <a:lnTo>
                  <a:pt x="171703" y="272364"/>
                </a:lnTo>
                <a:lnTo>
                  <a:pt x="171703"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22" name="Google Shape;922;p44"/>
          <p:cNvSpPr txBox="1"/>
          <p:nvPr/>
        </p:nvSpPr>
        <p:spPr>
          <a:xfrm>
            <a:off x="7599256" y="4562433"/>
            <a:ext cx="99536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Inference Results</a:t>
            </a:r>
            <a:endParaRPr sz="1000">
              <a:solidFill>
                <a:schemeClr val="dk1"/>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6" name="Shape 926"/>
        <p:cNvGrpSpPr/>
        <p:nvPr/>
      </p:nvGrpSpPr>
      <p:grpSpPr>
        <a:xfrm>
          <a:off x="0" y="0"/>
          <a:ext cx="0" cy="0"/>
          <a:chOff x="0" y="0"/>
          <a:chExt cx="0" cy="0"/>
        </a:xfrm>
      </p:grpSpPr>
      <p:sp>
        <p:nvSpPr>
          <p:cNvPr id="927" name="Google Shape;927;p45"/>
          <p:cNvSpPr txBox="1"/>
          <p:nvPr/>
        </p:nvSpPr>
        <p:spPr>
          <a:xfrm>
            <a:off x="445093" y="4899744"/>
            <a:ext cx="1605491" cy="158750"/>
          </a:xfrm>
          <a:prstGeom prst="rect">
            <a:avLst/>
          </a:prstGeom>
          <a:noFill/>
          <a:ln>
            <a:noFill/>
          </a:ln>
        </p:spPr>
        <p:txBody>
          <a:bodyPr anchorCtr="0" anchor="t" bIns="0" lIns="0" spcFirstLastPara="1" rIns="0" wrap="square" tIns="13750">
            <a:spAutoFit/>
          </a:bodyPr>
          <a:lstStyle/>
          <a:p>
            <a:pPr indent="0" lvl="0" marL="12700" marR="0" rtl="0" algn="l">
              <a:lnSpc>
                <a:spcPct val="100000"/>
              </a:lnSpc>
              <a:spcBef>
                <a:spcPts val="0"/>
              </a:spcBef>
              <a:spcAft>
                <a:spcPts val="0"/>
              </a:spcAft>
              <a:buNone/>
            </a:pPr>
            <a:r>
              <a:rPr lang="en" sz="900">
                <a:solidFill>
                  <a:srgbClr val="76B800"/>
                </a:solidFill>
                <a:latin typeface="Trebuchet MS"/>
                <a:ea typeface="Trebuchet MS"/>
                <a:cs typeface="Trebuchet MS"/>
                <a:sym typeface="Trebuchet MS"/>
              </a:rPr>
              <a:t>developer.nvidia.com/tensorrt</a:t>
            </a:r>
            <a:endParaRPr sz="900">
              <a:solidFill>
                <a:schemeClr val="dk1"/>
              </a:solidFill>
              <a:latin typeface="Trebuchet MS"/>
              <a:ea typeface="Trebuchet MS"/>
              <a:cs typeface="Trebuchet MS"/>
              <a:sym typeface="Trebuchet MS"/>
            </a:endParaRPr>
          </a:p>
        </p:txBody>
      </p:sp>
      <p:sp>
        <p:nvSpPr>
          <p:cNvPr id="928" name="Google Shape;928;p45"/>
          <p:cNvSpPr txBox="1"/>
          <p:nvPr>
            <p:ph type="title"/>
          </p:nvPr>
        </p:nvSpPr>
        <p:spPr>
          <a:xfrm>
            <a:off x="842348" y="202734"/>
            <a:ext cx="7574492" cy="478896"/>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7 STEPS TO DEPLOYMENT WITH TENSORRT</a:t>
            </a:r>
            <a:endParaRPr sz="3000"/>
          </a:p>
        </p:txBody>
      </p:sp>
      <p:sp>
        <p:nvSpPr>
          <p:cNvPr id="929" name="Google Shape;929;p45"/>
          <p:cNvSpPr/>
          <p:nvPr/>
        </p:nvSpPr>
        <p:spPr>
          <a:xfrm>
            <a:off x="5542914" y="1029969"/>
            <a:ext cx="372533" cy="95250"/>
          </a:xfrm>
          <a:custGeom>
            <a:rect b="b" l="l" r="r" t="t"/>
            <a:pathLst>
              <a:path extrusionOk="0" h="114300" w="447040">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447040">
                <a:moveTo>
                  <a:pt x="114300" y="38100"/>
                </a:moveTo>
                <a:lnTo>
                  <a:pt x="95250" y="38100"/>
                </a:lnTo>
                <a:lnTo>
                  <a:pt x="95250" y="76200"/>
                </a:lnTo>
                <a:lnTo>
                  <a:pt x="114300" y="76200"/>
                </a:lnTo>
                <a:lnTo>
                  <a:pt x="114300" y="38100"/>
                </a:lnTo>
                <a:close/>
              </a:path>
              <a:path extrusionOk="0" h="114300" w="447040">
                <a:moveTo>
                  <a:pt x="447040" y="38100"/>
                </a:moveTo>
                <a:lnTo>
                  <a:pt x="114300" y="38100"/>
                </a:lnTo>
                <a:lnTo>
                  <a:pt x="114300" y="76200"/>
                </a:lnTo>
                <a:lnTo>
                  <a:pt x="447040" y="76200"/>
                </a:lnTo>
                <a:lnTo>
                  <a:pt x="447040" y="3810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30" name="Google Shape;930;p45"/>
          <p:cNvSpPr/>
          <p:nvPr/>
        </p:nvSpPr>
        <p:spPr>
          <a:xfrm>
            <a:off x="5542914" y="1518920"/>
            <a:ext cx="372533" cy="95250"/>
          </a:xfrm>
          <a:custGeom>
            <a:rect b="b" l="l" r="r" t="t"/>
            <a:pathLst>
              <a:path extrusionOk="0" h="114300" w="447040">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447040">
                <a:moveTo>
                  <a:pt x="114300" y="38100"/>
                </a:moveTo>
                <a:lnTo>
                  <a:pt x="95250" y="38100"/>
                </a:lnTo>
                <a:lnTo>
                  <a:pt x="95250" y="76200"/>
                </a:lnTo>
                <a:lnTo>
                  <a:pt x="114300" y="76200"/>
                </a:lnTo>
                <a:lnTo>
                  <a:pt x="114300" y="38100"/>
                </a:lnTo>
                <a:close/>
              </a:path>
              <a:path extrusionOk="0" h="114300" w="447040">
                <a:moveTo>
                  <a:pt x="447040" y="38100"/>
                </a:moveTo>
                <a:lnTo>
                  <a:pt x="114300" y="38100"/>
                </a:lnTo>
                <a:lnTo>
                  <a:pt x="114300" y="76200"/>
                </a:lnTo>
                <a:lnTo>
                  <a:pt x="447040" y="76200"/>
                </a:lnTo>
                <a:lnTo>
                  <a:pt x="447040" y="3810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31" name="Google Shape;931;p45"/>
          <p:cNvSpPr/>
          <p:nvPr/>
        </p:nvSpPr>
        <p:spPr>
          <a:xfrm>
            <a:off x="5542914" y="1945639"/>
            <a:ext cx="372533" cy="95250"/>
          </a:xfrm>
          <a:custGeom>
            <a:rect b="b" l="l" r="r" t="t"/>
            <a:pathLst>
              <a:path extrusionOk="0" h="114300" w="447040">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447040">
                <a:moveTo>
                  <a:pt x="114300" y="38100"/>
                </a:moveTo>
                <a:lnTo>
                  <a:pt x="95250" y="38100"/>
                </a:lnTo>
                <a:lnTo>
                  <a:pt x="95250" y="76200"/>
                </a:lnTo>
                <a:lnTo>
                  <a:pt x="114300" y="76200"/>
                </a:lnTo>
                <a:lnTo>
                  <a:pt x="114300" y="38100"/>
                </a:lnTo>
                <a:close/>
              </a:path>
              <a:path extrusionOk="0" h="114300" w="447040">
                <a:moveTo>
                  <a:pt x="447040" y="38100"/>
                </a:moveTo>
                <a:lnTo>
                  <a:pt x="114300" y="38100"/>
                </a:lnTo>
                <a:lnTo>
                  <a:pt x="114300" y="76200"/>
                </a:lnTo>
                <a:lnTo>
                  <a:pt x="447040" y="76200"/>
                </a:lnTo>
                <a:lnTo>
                  <a:pt x="447040" y="3810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32" name="Google Shape;932;p45"/>
          <p:cNvSpPr/>
          <p:nvPr/>
        </p:nvSpPr>
        <p:spPr>
          <a:xfrm>
            <a:off x="5542914" y="2448560"/>
            <a:ext cx="372533" cy="95250"/>
          </a:xfrm>
          <a:custGeom>
            <a:rect b="b" l="l" r="r" t="t"/>
            <a:pathLst>
              <a:path extrusionOk="0" h="114300" w="447040">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447040">
                <a:moveTo>
                  <a:pt x="114300" y="38100"/>
                </a:moveTo>
                <a:lnTo>
                  <a:pt x="95250" y="38100"/>
                </a:lnTo>
                <a:lnTo>
                  <a:pt x="95250" y="76200"/>
                </a:lnTo>
                <a:lnTo>
                  <a:pt x="114300" y="76200"/>
                </a:lnTo>
                <a:lnTo>
                  <a:pt x="114300" y="38100"/>
                </a:lnTo>
                <a:close/>
              </a:path>
              <a:path extrusionOk="0" h="114300" w="447040">
                <a:moveTo>
                  <a:pt x="447040" y="38100"/>
                </a:moveTo>
                <a:lnTo>
                  <a:pt x="114300" y="38100"/>
                </a:lnTo>
                <a:lnTo>
                  <a:pt x="114300" y="76200"/>
                </a:lnTo>
                <a:lnTo>
                  <a:pt x="447040" y="76200"/>
                </a:lnTo>
                <a:lnTo>
                  <a:pt x="447040" y="3810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33" name="Google Shape;933;p45"/>
          <p:cNvSpPr txBox="1"/>
          <p:nvPr/>
        </p:nvSpPr>
        <p:spPr>
          <a:xfrm>
            <a:off x="5980747" y="967316"/>
            <a:ext cx="2694517" cy="1847321"/>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b="1" lang="en" sz="1300">
                <a:solidFill>
                  <a:schemeClr val="dk1"/>
                </a:solidFill>
                <a:latin typeface="Arial"/>
                <a:ea typeface="Arial"/>
                <a:cs typeface="Arial"/>
                <a:sym typeface="Arial"/>
              </a:rPr>
              <a:t>Step 1: </a:t>
            </a:r>
            <a:r>
              <a:rPr lang="en" sz="1300">
                <a:solidFill>
                  <a:schemeClr val="dk1"/>
                </a:solidFill>
                <a:latin typeface="Arial"/>
                <a:ea typeface="Arial"/>
                <a:cs typeface="Arial"/>
                <a:sym typeface="Arial"/>
              </a:rPr>
              <a:t>Convert trained model into</a:t>
            </a:r>
            <a:endParaRPr sz="1300">
              <a:solidFill>
                <a:schemeClr val="dk1"/>
              </a:solidFill>
              <a:latin typeface="Arial"/>
              <a:ea typeface="Arial"/>
              <a:cs typeface="Arial"/>
              <a:sym typeface="Arial"/>
            </a:endParaRPr>
          </a:p>
          <a:p>
            <a:pPr indent="0" lvl="0" marL="584200" marR="0" rtl="0" algn="l">
              <a:lnSpc>
                <a:spcPct val="100000"/>
              </a:lnSpc>
              <a:spcBef>
                <a:spcPts val="0"/>
              </a:spcBef>
              <a:spcAft>
                <a:spcPts val="0"/>
              </a:spcAft>
              <a:buNone/>
            </a:pPr>
            <a:r>
              <a:rPr lang="en" sz="1300">
                <a:solidFill>
                  <a:schemeClr val="dk1"/>
                </a:solidFill>
                <a:latin typeface="Arial"/>
                <a:ea typeface="Arial"/>
                <a:cs typeface="Arial"/>
                <a:sym typeface="Arial"/>
              </a:rPr>
              <a:t>TensorRT format</a:t>
            </a:r>
            <a:endParaRPr sz="1300">
              <a:solidFill>
                <a:schemeClr val="dk1"/>
              </a:solidFill>
              <a:latin typeface="Arial"/>
              <a:ea typeface="Arial"/>
              <a:cs typeface="Arial"/>
              <a:sym typeface="Arial"/>
            </a:endParaRPr>
          </a:p>
          <a:p>
            <a:pPr indent="0" lvl="0" marL="12700" marR="0" rtl="0" algn="l">
              <a:lnSpc>
                <a:spcPct val="100000"/>
              </a:lnSpc>
              <a:spcBef>
                <a:spcPts val="700"/>
              </a:spcBef>
              <a:spcAft>
                <a:spcPts val="0"/>
              </a:spcAft>
              <a:buNone/>
            </a:pPr>
            <a:r>
              <a:rPr b="1" lang="en" sz="1300">
                <a:solidFill>
                  <a:schemeClr val="dk1"/>
                </a:solidFill>
                <a:latin typeface="Arial"/>
                <a:ea typeface="Arial"/>
                <a:cs typeface="Arial"/>
                <a:sym typeface="Arial"/>
              </a:rPr>
              <a:t>Step 2: </a:t>
            </a:r>
            <a:r>
              <a:rPr lang="en" sz="1300">
                <a:solidFill>
                  <a:schemeClr val="dk1"/>
                </a:solidFill>
                <a:latin typeface="Arial"/>
                <a:ea typeface="Arial"/>
                <a:cs typeface="Arial"/>
                <a:sym typeface="Arial"/>
              </a:rPr>
              <a:t>Create a model parser</a:t>
            </a:r>
            <a:endParaRPr sz="13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5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b="1" lang="en" sz="1300">
                <a:solidFill>
                  <a:schemeClr val="dk1"/>
                </a:solidFill>
                <a:latin typeface="Arial"/>
                <a:ea typeface="Arial"/>
                <a:cs typeface="Arial"/>
                <a:sym typeface="Arial"/>
              </a:rPr>
              <a:t>Step 3: </a:t>
            </a:r>
            <a:r>
              <a:rPr lang="en" sz="1300">
                <a:solidFill>
                  <a:schemeClr val="dk1"/>
                </a:solidFill>
                <a:latin typeface="Arial"/>
                <a:ea typeface="Arial"/>
                <a:cs typeface="Arial"/>
                <a:sym typeface="Arial"/>
              </a:rPr>
              <a:t>Register inputs and outputs</a:t>
            </a:r>
            <a:endParaRPr sz="13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000">
              <a:solidFill>
                <a:schemeClr val="dk1"/>
              </a:solidFill>
              <a:latin typeface="Arial"/>
              <a:ea typeface="Arial"/>
              <a:cs typeface="Arial"/>
              <a:sym typeface="Arial"/>
            </a:endParaRPr>
          </a:p>
          <a:p>
            <a:pPr indent="-622300" lvl="0" marL="635000" marR="38100" rtl="0" algn="l">
              <a:lnSpc>
                <a:spcPct val="100000"/>
              </a:lnSpc>
              <a:spcBef>
                <a:spcPts val="0"/>
              </a:spcBef>
              <a:spcAft>
                <a:spcPts val="0"/>
              </a:spcAft>
              <a:buNone/>
            </a:pPr>
            <a:r>
              <a:rPr b="1" lang="en" sz="1300">
                <a:solidFill>
                  <a:schemeClr val="dk1"/>
                </a:solidFill>
                <a:latin typeface="Arial"/>
                <a:ea typeface="Arial"/>
                <a:cs typeface="Arial"/>
                <a:sym typeface="Arial"/>
              </a:rPr>
              <a:t>Step 4: </a:t>
            </a:r>
            <a:r>
              <a:rPr lang="en" sz="1300">
                <a:solidFill>
                  <a:schemeClr val="dk1"/>
                </a:solidFill>
                <a:latin typeface="Arial"/>
                <a:ea typeface="Arial"/>
                <a:cs typeface="Arial"/>
                <a:sym typeface="Arial"/>
              </a:rPr>
              <a:t>Optimize model and create  a runtime engine</a:t>
            </a:r>
            <a:endParaRPr sz="1300">
              <a:solidFill>
                <a:schemeClr val="dk1"/>
              </a:solidFill>
              <a:latin typeface="Arial"/>
              <a:ea typeface="Arial"/>
              <a:cs typeface="Arial"/>
              <a:sym typeface="Arial"/>
            </a:endParaRPr>
          </a:p>
        </p:txBody>
      </p:sp>
      <p:sp>
        <p:nvSpPr>
          <p:cNvPr id="934" name="Google Shape;934;p45"/>
          <p:cNvSpPr/>
          <p:nvPr/>
        </p:nvSpPr>
        <p:spPr>
          <a:xfrm>
            <a:off x="5542914" y="3522980"/>
            <a:ext cx="372533" cy="95250"/>
          </a:xfrm>
          <a:custGeom>
            <a:rect b="b" l="l" r="r" t="t"/>
            <a:pathLst>
              <a:path extrusionOk="0" h="114300" w="447040">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447040">
                <a:moveTo>
                  <a:pt x="114300" y="38100"/>
                </a:moveTo>
                <a:lnTo>
                  <a:pt x="95250" y="38100"/>
                </a:lnTo>
                <a:lnTo>
                  <a:pt x="95250" y="76200"/>
                </a:lnTo>
                <a:lnTo>
                  <a:pt x="114300" y="76200"/>
                </a:lnTo>
                <a:lnTo>
                  <a:pt x="114300" y="38100"/>
                </a:lnTo>
                <a:close/>
              </a:path>
              <a:path extrusionOk="0" h="114300" w="447040">
                <a:moveTo>
                  <a:pt x="447040" y="38100"/>
                </a:moveTo>
                <a:lnTo>
                  <a:pt x="114300" y="38100"/>
                </a:lnTo>
                <a:lnTo>
                  <a:pt x="114300" y="76200"/>
                </a:lnTo>
                <a:lnTo>
                  <a:pt x="447040" y="76200"/>
                </a:lnTo>
                <a:lnTo>
                  <a:pt x="447040" y="3810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35" name="Google Shape;935;p45"/>
          <p:cNvSpPr/>
          <p:nvPr/>
        </p:nvSpPr>
        <p:spPr>
          <a:xfrm>
            <a:off x="5542914" y="4207509"/>
            <a:ext cx="372533" cy="95250"/>
          </a:xfrm>
          <a:custGeom>
            <a:rect b="b" l="l" r="r" t="t"/>
            <a:pathLst>
              <a:path extrusionOk="0" h="114300" w="447040">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447040">
                <a:moveTo>
                  <a:pt x="114300" y="38100"/>
                </a:moveTo>
                <a:lnTo>
                  <a:pt x="95250" y="38100"/>
                </a:lnTo>
                <a:lnTo>
                  <a:pt x="95250" y="76200"/>
                </a:lnTo>
                <a:lnTo>
                  <a:pt x="114300" y="76200"/>
                </a:lnTo>
                <a:lnTo>
                  <a:pt x="114300" y="38100"/>
                </a:lnTo>
                <a:close/>
              </a:path>
              <a:path extrusionOk="0" h="114300" w="447040">
                <a:moveTo>
                  <a:pt x="447040" y="38100"/>
                </a:moveTo>
                <a:lnTo>
                  <a:pt x="114300" y="38100"/>
                </a:lnTo>
                <a:lnTo>
                  <a:pt x="114300" y="76200"/>
                </a:lnTo>
                <a:lnTo>
                  <a:pt x="447040" y="76200"/>
                </a:lnTo>
                <a:lnTo>
                  <a:pt x="447040" y="3810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36" name="Google Shape;936;p45"/>
          <p:cNvSpPr/>
          <p:nvPr/>
        </p:nvSpPr>
        <p:spPr>
          <a:xfrm>
            <a:off x="5542914" y="4474210"/>
            <a:ext cx="372533" cy="95250"/>
          </a:xfrm>
          <a:custGeom>
            <a:rect b="b" l="l" r="r" t="t"/>
            <a:pathLst>
              <a:path extrusionOk="0" h="114300" w="447040">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447040">
                <a:moveTo>
                  <a:pt x="114300" y="38100"/>
                </a:moveTo>
                <a:lnTo>
                  <a:pt x="95250" y="38100"/>
                </a:lnTo>
                <a:lnTo>
                  <a:pt x="95250" y="76200"/>
                </a:lnTo>
                <a:lnTo>
                  <a:pt x="114300" y="76200"/>
                </a:lnTo>
                <a:lnTo>
                  <a:pt x="114300" y="38100"/>
                </a:lnTo>
                <a:close/>
              </a:path>
              <a:path extrusionOk="0" h="114300" w="447040">
                <a:moveTo>
                  <a:pt x="447040" y="38100"/>
                </a:moveTo>
                <a:lnTo>
                  <a:pt x="114300" y="38100"/>
                </a:lnTo>
                <a:lnTo>
                  <a:pt x="114300" y="76200"/>
                </a:lnTo>
                <a:lnTo>
                  <a:pt x="447040" y="76200"/>
                </a:lnTo>
                <a:lnTo>
                  <a:pt x="447040" y="3810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37" name="Google Shape;937;p45"/>
          <p:cNvSpPr txBox="1"/>
          <p:nvPr/>
        </p:nvSpPr>
        <p:spPr>
          <a:xfrm>
            <a:off x="5980747" y="3461384"/>
            <a:ext cx="2606146" cy="1175279"/>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b="1" lang="en" sz="1300">
                <a:solidFill>
                  <a:schemeClr val="dk1"/>
                </a:solidFill>
                <a:latin typeface="Arial"/>
                <a:ea typeface="Arial"/>
                <a:cs typeface="Arial"/>
                <a:sym typeface="Arial"/>
              </a:rPr>
              <a:t>Step 5: </a:t>
            </a:r>
            <a:r>
              <a:rPr lang="en" sz="1300">
                <a:solidFill>
                  <a:schemeClr val="dk1"/>
                </a:solidFill>
                <a:latin typeface="Arial"/>
                <a:ea typeface="Arial"/>
                <a:cs typeface="Arial"/>
                <a:sym typeface="Arial"/>
              </a:rPr>
              <a:t>Serialize optimized engine</a:t>
            </a:r>
            <a:endParaRPr sz="13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5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8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b="1" lang="en" sz="1300">
                <a:solidFill>
                  <a:schemeClr val="dk1"/>
                </a:solidFill>
                <a:latin typeface="Arial"/>
                <a:ea typeface="Arial"/>
                <a:cs typeface="Arial"/>
                <a:sym typeface="Arial"/>
              </a:rPr>
              <a:t>Step 6: </a:t>
            </a:r>
            <a:r>
              <a:rPr lang="en" sz="1300">
                <a:solidFill>
                  <a:schemeClr val="dk1"/>
                </a:solidFill>
                <a:latin typeface="Arial"/>
                <a:ea typeface="Arial"/>
                <a:cs typeface="Arial"/>
                <a:sym typeface="Arial"/>
              </a:rPr>
              <a:t>De-serialize engine</a:t>
            </a:r>
            <a:endParaRPr sz="1300">
              <a:solidFill>
                <a:schemeClr val="dk1"/>
              </a:solidFill>
              <a:latin typeface="Arial"/>
              <a:ea typeface="Arial"/>
              <a:cs typeface="Arial"/>
              <a:sym typeface="Arial"/>
            </a:endParaRPr>
          </a:p>
          <a:p>
            <a:pPr indent="0" lvl="0" marL="12700" marR="0" rtl="0" algn="l">
              <a:lnSpc>
                <a:spcPct val="100000"/>
              </a:lnSpc>
              <a:spcBef>
                <a:spcPts val="500"/>
              </a:spcBef>
              <a:spcAft>
                <a:spcPts val="0"/>
              </a:spcAft>
              <a:buNone/>
            </a:pPr>
            <a:r>
              <a:rPr b="1" lang="en" sz="1300">
                <a:solidFill>
                  <a:schemeClr val="dk1"/>
                </a:solidFill>
                <a:latin typeface="Arial"/>
                <a:ea typeface="Arial"/>
                <a:cs typeface="Arial"/>
                <a:sym typeface="Arial"/>
              </a:rPr>
              <a:t>Step 7: </a:t>
            </a:r>
            <a:r>
              <a:rPr lang="en" sz="1300">
                <a:solidFill>
                  <a:schemeClr val="dk1"/>
                </a:solidFill>
                <a:latin typeface="Arial"/>
                <a:ea typeface="Arial"/>
                <a:cs typeface="Arial"/>
                <a:sym typeface="Arial"/>
              </a:rPr>
              <a:t>Perform inference</a:t>
            </a:r>
            <a:endParaRPr sz="1300">
              <a:solidFill>
                <a:schemeClr val="dk1"/>
              </a:solidFill>
              <a:latin typeface="Arial"/>
              <a:ea typeface="Arial"/>
              <a:cs typeface="Arial"/>
              <a:sym typeface="Arial"/>
            </a:endParaRPr>
          </a:p>
        </p:txBody>
      </p:sp>
      <p:grpSp>
        <p:nvGrpSpPr>
          <p:cNvPr id="938" name="Google Shape;938;p45"/>
          <p:cNvGrpSpPr/>
          <p:nvPr/>
        </p:nvGrpSpPr>
        <p:grpSpPr>
          <a:xfrm>
            <a:off x="6350" y="786119"/>
            <a:ext cx="8812105" cy="4177030"/>
            <a:chOff x="7620" y="943343"/>
            <a:chExt cx="10574526" cy="5012436"/>
          </a:xfrm>
        </p:grpSpPr>
        <p:pic>
          <p:nvPicPr>
            <p:cNvPr id="939" name="Google Shape;939;p45"/>
            <p:cNvPicPr preferRelativeResize="0"/>
            <p:nvPr/>
          </p:nvPicPr>
          <p:blipFill rotWithShape="1">
            <a:blip r:embed="rId3">
              <a:alphaModFix/>
            </a:blip>
            <a:srcRect b="0" l="0" r="0" t="0"/>
            <a:stretch/>
          </p:blipFill>
          <p:spPr>
            <a:xfrm>
              <a:off x="7620" y="943343"/>
              <a:ext cx="6477000" cy="5012436"/>
            </a:xfrm>
            <a:prstGeom prst="rect">
              <a:avLst/>
            </a:prstGeom>
            <a:noFill/>
            <a:ln>
              <a:noFill/>
            </a:ln>
          </p:spPr>
        </p:pic>
        <p:pic>
          <p:nvPicPr>
            <p:cNvPr id="940" name="Google Shape;940;p45"/>
            <p:cNvPicPr preferRelativeResize="0"/>
            <p:nvPr/>
          </p:nvPicPr>
          <p:blipFill rotWithShape="1">
            <a:blip r:embed="rId4">
              <a:alphaModFix/>
            </a:blip>
            <a:srcRect b="0" l="0" r="0" t="0"/>
            <a:stretch/>
          </p:blipFill>
          <p:spPr>
            <a:xfrm>
              <a:off x="199643" y="1135379"/>
              <a:ext cx="6106668" cy="4642104"/>
            </a:xfrm>
            <a:prstGeom prst="rect">
              <a:avLst/>
            </a:prstGeom>
            <a:noFill/>
            <a:ln>
              <a:noFill/>
            </a:ln>
          </p:spPr>
        </p:pic>
        <p:sp>
          <p:nvSpPr>
            <p:cNvPr id="941" name="Google Shape;941;p45"/>
            <p:cNvSpPr/>
            <p:nvPr/>
          </p:nvSpPr>
          <p:spPr>
            <a:xfrm>
              <a:off x="6430517" y="4717541"/>
              <a:ext cx="4151629" cy="0"/>
            </a:xfrm>
            <a:custGeom>
              <a:rect b="b" l="l" r="r" t="t"/>
              <a:pathLst>
                <a:path extrusionOk="0" h="120000" w="4151629">
                  <a:moveTo>
                    <a:pt x="0" y="0"/>
                  </a:moveTo>
                  <a:lnTo>
                    <a:pt x="4151122" y="0"/>
                  </a:lnTo>
                </a:path>
              </a:pathLst>
            </a:custGeom>
            <a:noFill/>
            <a:ln cap="flat" cmpd="sng" w="25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5" name="Shape 945"/>
        <p:cNvGrpSpPr/>
        <p:nvPr/>
      </p:nvGrpSpPr>
      <p:grpSpPr>
        <a:xfrm>
          <a:off x="0" y="0"/>
          <a:ext cx="0" cy="0"/>
          <a:chOff x="0" y="0"/>
          <a:chExt cx="0" cy="0"/>
        </a:xfrm>
      </p:grpSpPr>
      <p:grpSp>
        <p:nvGrpSpPr>
          <p:cNvPr id="946" name="Google Shape;946;p46"/>
          <p:cNvGrpSpPr/>
          <p:nvPr/>
        </p:nvGrpSpPr>
        <p:grpSpPr>
          <a:xfrm>
            <a:off x="8462009" y="4888230"/>
            <a:ext cx="485564" cy="90170"/>
            <a:chOff x="10154411" y="5865876"/>
            <a:chExt cx="582677" cy="108204"/>
          </a:xfrm>
        </p:grpSpPr>
        <p:sp>
          <p:nvSpPr>
            <p:cNvPr id="947" name="Google Shape;947;p46"/>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948" name="Google Shape;948;p46"/>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949" name="Google Shape;949;p46"/>
          <p:cNvSpPr txBox="1"/>
          <p:nvPr/>
        </p:nvSpPr>
        <p:spPr>
          <a:xfrm>
            <a:off x="7787428" y="4481660"/>
            <a:ext cx="837141" cy="517525"/>
          </a:xfrm>
          <a:prstGeom prst="rect">
            <a:avLst/>
          </a:prstGeom>
          <a:noFill/>
          <a:ln>
            <a:noFill/>
          </a:ln>
        </p:spPr>
        <p:txBody>
          <a:bodyPr anchorCtr="0" anchor="t" bIns="0" lIns="0" spcFirstLastPara="1" rIns="0" wrap="square" tIns="32800">
            <a:spAutoFit/>
          </a:bodyPr>
          <a:lstStyle/>
          <a:p>
            <a:pPr indent="-127000" lvl="0" marL="139700" marR="0" rtl="0" algn="l">
              <a:lnSpc>
                <a:spcPct val="108124"/>
              </a:lnSpc>
              <a:spcBef>
                <a:spcPts val="0"/>
              </a:spcBef>
              <a:spcAft>
                <a:spcPts val="0"/>
              </a:spcAft>
              <a:buNone/>
            </a:pPr>
            <a:r>
              <a:rPr b="1" lang="en" sz="1300">
                <a:solidFill>
                  <a:schemeClr val="dk1"/>
                </a:solidFill>
                <a:latin typeface="Trebuchet MS"/>
                <a:ea typeface="Trebuchet MS"/>
                <a:cs typeface="Trebuchet MS"/>
                <a:sym typeface="Trebuchet MS"/>
              </a:rPr>
              <a:t>Prediction  Results</a:t>
            </a:r>
            <a:endParaRPr sz="1300">
              <a:solidFill>
                <a:schemeClr val="dk1"/>
              </a:solidFill>
              <a:latin typeface="Trebuchet MS"/>
              <a:ea typeface="Trebuchet MS"/>
              <a:cs typeface="Trebuchet MS"/>
              <a:sym typeface="Trebuchet MS"/>
            </a:endParaRPr>
          </a:p>
          <a:p>
            <a:pPr indent="0" lvl="0" marL="520700" marR="0" rtl="0" algn="l">
              <a:lnSpc>
                <a:spcPct val="119411"/>
              </a:lnSpc>
              <a:spcBef>
                <a:spcPts val="0"/>
              </a:spcBef>
              <a:spcAft>
                <a:spcPts val="0"/>
              </a:spcAft>
              <a:buNone/>
            </a:pPr>
            <a:r>
              <a:rPr lang="en" sz="700">
                <a:solidFill>
                  <a:srgbClr val="505050"/>
                </a:solidFill>
                <a:latin typeface="Trebuchet MS"/>
                <a:ea typeface="Trebuchet MS"/>
                <a:cs typeface="Trebuchet MS"/>
                <a:sym typeface="Trebuchet MS"/>
              </a:rPr>
              <a:t>20</a:t>
            </a:r>
            <a:endParaRPr sz="700">
              <a:solidFill>
                <a:schemeClr val="dk1"/>
              </a:solidFill>
              <a:latin typeface="Trebuchet MS"/>
              <a:ea typeface="Trebuchet MS"/>
              <a:cs typeface="Trebuchet MS"/>
              <a:sym typeface="Trebuchet MS"/>
            </a:endParaRPr>
          </a:p>
        </p:txBody>
      </p:sp>
      <p:sp>
        <p:nvSpPr>
          <p:cNvPr id="950" name="Google Shape;950;p46"/>
          <p:cNvSpPr txBox="1"/>
          <p:nvPr>
            <p:ph type="title"/>
          </p:nvPr>
        </p:nvSpPr>
        <p:spPr>
          <a:xfrm>
            <a:off x="1524317" y="317881"/>
            <a:ext cx="6042554" cy="478896"/>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RECAP: DEPLOYMENT WORKFLOW</a:t>
            </a:r>
            <a:endParaRPr sz="3000"/>
          </a:p>
        </p:txBody>
      </p:sp>
      <p:pic>
        <p:nvPicPr>
          <p:cNvPr id="951" name="Google Shape;951;p46"/>
          <p:cNvPicPr preferRelativeResize="0"/>
          <p:nvPr/>
        </p:nvPicPr>
        <p:blipFill rotWithShape="1">
          <a:blip r:embed="rId4">
            <a:alphaModFix/>
          </a:blip>
          <a:srcRect b="0" l="0" r="0" t="0"/>
          <a:stretch/>
        </p:blipFill>
        <p:spPr>
          <a:xfrm>
            <a:off x="1244599" y="1673860"/>
            <a:ext cx="636270" cy="693419"/>
          </a:xfrm>
          <a:prstGeom prst="rect">
            <a:avLst/>
          </a:prstGeom>
          <a:noFill/>
          <a:ln>
            <a:noFill/>
          </a:ln>
        </p:spPr>
      </p:pic>
      <p:sp>
        <p:nvSpPr>
          <p:cNvPr id="952" name="Google Shape;952;p46"/>
          <p:cNvSpPr txBox="1"/>
          <p:nvPr/>
        </p:nvSpPr>
        <p:spPr>
          <a:xfrm>
            <a:off x="3834236" y="2529204"/>
            <a:ext cx="991658" cy="406929"/>
          </a:xfrm>
          <a:prstGeom prst="rect">
            <a:avLst/>
          </a:prstGeom>
          <a:noFill/>
          <a:ln>
            <a:noFill/>
          </a:ln>
        </p:spPr>
        <p:txBody>
          <a:bodyPr anchorCtr="0" anchor="t" bIns="0" lIns="0" spcFirstLastPara="1" rIns="0" wrap="square" tIns="10050">
            <a:spAutoFit/>
          </a:bodyPr>
          <a:lstStyle/>
          <a:p>
            <a:pPr indent="0" lvl="0" marL="12700" marR="0" rtl="0" algn="l">
              <a:lnSpc>
                <a:spcPct val="114062"/>
              </a:lnSpc>
              <a:spcBef>
                <a:spcPts val="0"/>
              </a:spcBef>
              <a:spcAft>
                <a:spcPts val="0"/>
              </a:spcAft>
              <a:buNone/>
            </a:pPr>
            <a:r>
              <a:rPr b="1" lang="en" sz="1300">
                <a:solidFill>
                  <a:srgbClr val="9E1212"/>
                </a:solidFill>
                <a:latin typeface="Trebuchet MS"/>
                <a:ea typeface="Trebuchet MS"/>
                <a:cs typeface="Trebuchet MS"/>
                <a:sym typeface="Trebuchet MS"/>
              </a:rPr>
              <a:t>FP32, FP16,</a:t>
            </a:r>
            <a:endParaRPr sz="1300">
              <a:solidFill>
                <a:schemeClr val="dk1"/>
              </a:solidFill>
              <a:latin typeface="Trebuchet MS"/>
              <a:ea typeface="Trebuchet MS"/>
              <a:cs typeface="Trebuchet MS"/>
              <a:sym typeface="Trebuchet MS"/>
            </a:endParaRPr>
          </a:p>
          <a:p>
            <a:pPr indent="0" lvl="0" marL="12700" marR="0" rtl="0" algn="l">
              <a:lnSpc>
                <a:spcPct val="114062"/>
              </a:lnSpc>
              <a:spcBef>
                <a:spcPts val="0"/>
              </a:spcBef>
              <a:spcAft>
                <a:spcPts val="0"/>
              </a:spcAft>
              <a:buNone/>
            </a:pPr>
            <a:r>
              <a:rPr b="1" lang="en" sz="1300">
                <a:solidFill>
                  <a:srgbClr val="9E1212"/>
                </a:solidFill>
                <a:latin typeface="Trebuchet MS"/>
                <a:ea typeface="Trebuchet MS"/>
                <a:cs typeface="Trebuchet MS"/>
                <a:sym typeface="Trebuchet MS"/>
              </a:rPr>
              <a:t>Batch Size 1</a:t>
            </a:r>
            <a:endParaRPr sz="1300">
              <a:solidFill>
                <a:schemeClr val="dk1"/>
              </a:solidFill>
              <a:latin typeface="Trebuchet MS"/>
              <a:ea typeface="Trebuchet MS"/>
              <a:cs typeface="Trebuchet MS"/>
              <a:sym typeface="Trebuchet MS"/>
            </a:endParaRPr>
          </a:p>
        </p:txBody>
      </p:sp>
      <p:sp>
        <p:nvSpPr>
          <p:cNvPr id="953" name="Google Shape;953;p46"/>
          <p:cNvSpPr txBox="1"/>
          <p:nvPr/>
        </p:nvSpPr>
        <p:spPr>
          <a:xfrm>
            <a:off x="3365817" y="4716103"/>
            <a:ext cx="1928283"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1300">
                <a:solidFill>
                  <a:schemeClr val="dk1"/>
                </a:solidFill>
                <a:latin typeface="Trebuchet MS"/>
                <a:ea typeface="Trebuchet MS"/>
                <a:cs typeface="Trebuchet MS"/>
                <a:sym typeface="Trebuchet MS"/>
              </a:rPr>
              <a:t>TensorRT Runtime Engine</a:t>
            </a:r>
            <a:endParaRPr sz="1300">
              <a:solidFill>
                <a:schemeClr val="dk1"/>
              </a:solidFill>
              <a:latin typeface="Trebuchet MS"/>
              <a:ea typeface="Trebuchet MS"/>
              <a:cs typeface="Trebuchet MS"/>
              <a:sym typeface="Trebuchet MS"/>
            </a:endParaRPr>
          </a:p>
        </p:txBody>
      </p:sp>
      <p:sp>
        <p:nvSpPr>
          <p:cNvPr id="954" name="Google Shape;954;p46"/>
          <p:cNvSpPr txBox="1"/>
          <p:nvPr/>
        </p:nvSpPr>
        <p:spPr>
          <a:xfrm>
            <a:off x="1313498" y="2588577"/>
            <a:ext cx="551392"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b="1" lang="en" sz="1300">
                <a:solidFill>
                  <a:srgbClr val="9E1212"/>
                </a:solidFill>
                <a:latin typeface="Trebuchet MS"/>
                <a:ea typeface="Trebuchet MS"/>
                <a:cs typeface="Trebuchet MS"/>
                <a:sym typeface="Trebuchet MS"/>
              </a:rPr>
              <a:t>VGG19</a:t>
            </a:r>
            <a:endParaRPr sz="1300">
              <a:solidFill>
                <a:schemeClr val="dk1"/>
              </a:solidFill>
              <a:latin typeface="Trebuchet MS"/>
              <a:ea typeface="Trebuchet MS"/>
              <a:cs typeface="Trebuchet MS"/>
              <a:sym typeface="Trebuchet MS"/>
            </a:endParaRPr>
          </a:p>
        </p:txBody>
      </p:sp>
      <p:sp>
        <p:nvSpPr>
          <p:cNvPr id="955" name="Google Shape;955;p46"/>
          <p:cNvSpPr txBox="1"/>
          <p:nvPr/>
        </p:nvSpPr>
        <p:spPr>
          <a:xfrm>
            <a:off x="261450" y="1044574"/>
            <a:ext cx="3043767" cy="275696"/>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b="1" lang="en" sz="1700">
                <a:solidFill>
                  <a:schemeClr val="dk1"/>
                </a:solidFill>
                <a:latin typeface="Trebuchet MS"/>
                <a:ea typeface="Trebuchet MS"/>
                <a:cs typeface="Trebuchet MS"/>
                <a:sym typeface="Trebuchet MS"/>
              </a:rPr>
              <a:t>Step 1</a:t>
            </a:r>
            <a:r>
              <a:rPr lang="en" sz="1700">
                <a:solidFill>
                  <a:schemeClr val="dk1"/>
                </a:solidFill>
                <a:latin typeface="Trebuchet MS"/>
                <a:ea typeface="Trebuchet MS"/>
                <a:cs typeface="Trebuchet MS"/>
                <a:sym typeface="Trebuchet MS"/>
              </a:rPr>
              <a:t>: Optimize trained model</a:t>
            </a:r>
            <a:endParaRPr sz="1700">
              <a:solidFill>
                <a:schemeClr val="dk1"/>
              </a:solidFill>
              <a:latin typeface="Trebuchet MS"/>
              <a:ea typeface="Trebuchet MS"/>
              <a:cs typeface="Trebuchet MS"/>
              <a:sym typeface="Trebuchet MS"/>
            </a:endParaRPr>
          </a:p>
        </p:txBody>
      </p:sp>
      <p:pic>
        <p:nvPicPr>
          <p:cNvPr id="956" name="Google Shape;956;p46"/>
          <p:cNvPicPr preferRelativeResize="0"/>
          <p:nvPr/>
        </p:nvPicPr>
        <p:blipFill rotWithShape="1">
          <a:blip r:embed="rId5">
            <a:alphaModFix/>
          </a:blip>
          <a:srcRect b="0" l="0" r="0" t="0"/>
          <a:stretch/>
        </p:blipFill>
        <p:spPr>
          <a:xfrm>
            <a:off x="6707081" y="1728478"/>
            <a:ext cx="454229" cy="588002"/>
          </a:xfrm>
          <a:prstGeom prst="rect">
            <a:avLst/>
          </a:prstGeom>
          <a:noFill/>
          <a:ln>
            <a:noFill/>
          </a:ln>
        </p:spPr>
      </p:pic>
      <p:sp>
        <p:nvSpPr>
          <p:cNvPr id="957" name="Google Shape;957;p46"/>
          <p:cNvSpPr txBox="1"/>
          <p:nvPr/>
        </p:nvSpPr>
        <p:spPr>
          <a:xfrm>
            <a:off x="7245455" y="1907328"/>
            <a:ext cx="573088" cy="199496"/>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file</a:t>
            </a:r>
            <a:endParaRPr sz="1200">
              <a:solidFill>
                <a:schemeClr val="dk1"/>
              </a:solidFill>
              <a:latin typeface="Trebuchet MS"/>
              <a:ea typeface="Trebuchet MS"/>
              <a:cs typeface="Trebuchet MS"/>
              <a:sym typeface="Trebuchet MS"/>
            </a:endParaRPr>
          </a:p>
        </p:txBody>
      </p:sp>
      <p:sp>
        <p:nvSpPr>
          <p:cNvPr id="958" name="Google Shape;958;p46"/>
          <p:cNvSpPr txBox="1"/>
          <p:nvPr/>
        </p:nvSpPr>
        <p:spPr>
          <a:xfrm>
            <a:off x="6061498" y="2543174"/>
            <a:ext cx="2342092"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b="1" lang="en" sz="1300">
                <a:solidFill>
                  <a:srgbClr val="9E1212"/>
                </a:solidFill>
                <a:latin typeface="Trebuchet MS"/>
                <a:ea typeface="Trebuchet MS"/>
                <a:cs typeface="Trebuchet MS"/>
                <a:sym typeface="Trebuchet MS"/>
              </a:rPr>
              <a:t>keras_vgg19_b1_fp32.engine</a:t>
            </a:r>
            <a:endParaRPr sz="1300">
              <a:solidFill>
                <a:schemeClr val="dk1"/>
              </a:solidFill>
              <a:latin typeface="Trebuchet MS"/>
              <a:ea typeface="Trebuchet MS"/>
              <a:cs typeface="Trebuchet MS"/>
              <a:sym typeface="Trebuchet MS"/>
            </a:endParaRPr>
          </a:p>
        </p:txBody>
      </p:sp>
      <p:pic>
        <p:nvPicPr>
          <p:cNvPr id="959" name="Google Shape;959;p46"/>
          <p:cNvPicPr preferRelativeResize="0"/>
          <p:nvPr/>
        </p:nvPicPr>
        <p:blipFill rotWithShape="1">
          <a:blip r:embed="rId6">
            <a:alphaModFix/>
          </a:blip>
          <a:srcRect b="0" l="0" r="0" t="0"/>
          <a:stretch/>
        </p:blipFill>
        <p:spPr>
          <a:xfrm>
            <a:off x="3718559" y="1555750"/>
            <a:ext cx="1305560" cy="1068069"/>
          </a:xfrm>
          <a:prstGeom prst="rect">
            <a:avLst/>
          </a:prstGeom>
          <a:noFill/>
          <a:ln>
            <a:noFill/>
          </a:ln>
        </p:spPr>
      </p:pic>
      <p:pic>
        <p:nvPicPr>
          <p:cNvPr id="960" name="Google Shape;960;p46"/>
          <p:cNvPicPr preferRelativeResize="0"/>
          <p:nvPr/>
        </p:nvPicPr>
        <p:blipFill rotWithShape="1">
          <a:blip r:embed="rId7">
            <a:alphaModFix/>
          </a:blip>
          <a:srcRect b="0" l="0" r="0" t="0"/>
          <a:stretch/>
        </p:blipFill>
        <p:spPr>
          <a:xfrm>
            <a:off x="3719830" y="3639820"/>
            <a:ext cx="1244600" cy="1003299"/>
          </a:xfrm>
          <a:prstGeom prst="rect">
            <a:avLst/>
          </a:prstGeom>
          <a:noFill/>
          <a:ln>
            <a:noFill/>
          </a:ln>
        </p:spPr>
      </p:pic>
      <p:sp>
        <p:nvSpPr>
          <p:cNvPr id="961" name="Google Shape;961;p46"/>
          <p:cNvSpPr/>
          <p:nvPr/>
        </p:nvSpPr>
        <p:spPr>
          <a:xfrm>
            <a:off x="5273039" y="1939290"/>
            <a:ext cx="917046" cy="259292"/>
          </a:xfrm>
          <a:custGeom>
            <a:rect b="b" l="l" r="r" t="t"/>
            <a:pathLst>
              <a:path extrusionOk="0" h="311150" w="1100454">
                <a:moveTo>
                  <a:pt x="944879" y="0"/>
                </a:moveTo>
                <a:lnTo>
                  <a:pt x="944879" y="77724"/>
                </a:lnTo>
                <a:lnTo>
                  <a:pt x="0" y="77724"/>
                </a:lnTo>
                <a:lnTo>
                  <a:pt x="0" y="233172"/>
                </a:lnTo>
                <a:lnTo>
                  <a:pt x="944879" y="233172"/>
                </a:lnTo>
                <a:lnTo>
                  <a:pt x="944879" y="310896"/>
                </a:lnTo>
                <a:lnTo>
                  <a:pt x="1100327" y="155448"/>
                </a:lnTo>
                <a:lnTo>
                  <a:pt x="944879"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62" name="Google Shape;962;p46"/>
          <p:cNvSpPr/>
          <p:nvPr/>
        </p:nvSpPr>
        <p:spPr>
          <a:xfrm>
            <a:off x="2411730" y="1939290"/>
            <a:ext cx="918633" cy="259292"/>
          </a:xfrm>
          <a:custGeom>
            <a:rect b="b" l="l" r="r" t="t"/>
            <a:pathLst>
              <a:path extrusionOk="0" h="311150" w="1102360">
                <a:moveTo>
                  <a:pt x="946403" y="0"/>
                </a:moveTo>
                <a:lnTo>
                  <a:pt x="946403" y="77724"/>
                </a:lnTo>
                <a:lnTo>
                  <a:pt x="0" y="77724"/>
                </a:lnTo>
                <a:lnTo>
                  <a:pt x="0" y="233172"/>
                </a:lnTo>
                <a:lnTo>
                  <a:pt x="946403" y="233172"/>
                </a:lnTo>
                <a:lnTo>
                  <a:pt x="946403" y="310896"/>
                </a:lnTo>
                <a:lnTo>
                  <a:pt x="1101852" y="155448"/>
                </a:lnTo>
                <a:lnTo>
                  <a:pt x="946403"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63" name="Google Shape;963;p46"/>
          <p:cNvSpPr txBox="1"/>
          <p:nvPr/>
        </p:nvSpPr>
        <p:spPr>
          <a:xfrm>
            <a:off x="2516188" y="1539875"/>
            <a:ext cx="591079" cy="455613"/>
          </a:xfrm>
          <a:prstGeom prst="rect">
            <a:avLst/>
          </a:prstGeom>
          <a:noFill/>
          <a:ln>
            <a:noFill/>
          </a:ln>
        </p:spPr>
        <p:txBody>
          <a:bodyPr anchorCtr="0" anchor="t" bIns="0" lIns="0" spcFirstLastPara="1" rIns="0" wrap="square" tIns="36500">
            <a:spAutoFit/>
          </a:bodyPr>
          <a:lstStyle/>
          <a:p>
            <a:pPr indent="-25400" lvl="0" marL="38100" marR="0" rtl="0" algn="l">
              <a:lnSpc>
                <a:spcPct val="107722"/>
              </a:lnSpc>
              <a:spcBef>
                <a:spcPts val="0"/>
              </a:spcBef>
              <a:spcAft>
                <a:spcPts val="0"/>
              </a:spcAft>
              <a:buNone/>
            </a:pPr>
            <a:r>
              <a:rPr lang="en" sz="1500">
                <a:solidFill>
                  <a:schemeClr val="dk1"/>
                </a:solidFill>
                <a:latin typeface="Trebuchet MS"/>
                <a:ea typeface="Trebuchet MS"/>
                <a:cs typeface="Trebuchet MS"/>
                <a:sym typeface="Trebuchet MS"/>
              </a:rPr>
              <a:t>Import  Model</a:t>
            </a:r>
            <a:endParaRPr sz="1500">
              <a:solidFill>
                <a:schemeClr val="dk1"/>
              </a:solidFill>
              <a:latin typeface="Trebuchet MS"/>
              <a:ea typeface="Trebuchet MS"/>
              <a:cs typeface="Trebuchet MS"/>
              <a:sym typeface="Trebuchet MS"/>
            </a:endParaRPr>
          </a:p>
        </p:txBody>
      </p:sp>
      <p:sp>
        <p:nvSpPr>
          <p:cNvPr id="964" name="Google Shape;964;p46"/>
          <p:cNvSpPr txBox="1"/>
          <p:nvPr/>
        </p:nvSpPr>
        <p:spPr>
          <a:xfrm>
            <a:off x="5299287" y="1539875"/>
            <a:ext cx="750358" cy="455613"/>
          </a:xfrm>
          <a:prstGeom prst="rect">
            <a:avLst/>
          </a:prstGeom>
          <a:noFill/>
          <a:ln>
            <a:noFill/>
          </a:ln>
        </p:spPr>
        <p:txBody>
          <a:bodyPr anchorCtr="0" anchor="t" bIns="0" lIns="0" spcFirstLastPara="1" rIns="0" wrap="square" tIns="36500">
            <a:spAutoFit/>
          </a:bodyPr>
          <a:lstStyle/>
          <a:p>
            <a:pPr indent="-76200" lvl="0" marL="88900" marR="0" rtl="0" algn="l">
              <a:lnSpc>
                <a:spcPct val="107722"/>
              </a:lnSpc>
              <a:spcBef>
                <a:spcPts val="0"/>
              </a:spcBef>
              <a:spcAft>
                <a:spcPts val="0"/>
              </a:spcAft>
              <a:buNone/>
            </a:pPr>
            <a:r>
              <a:rPr lang="en" sz="1500">
                <a:solidFill>
                  <a:schemeClr val="dk1"/>
                </a:solidFill>
                <a:latin typeface="Trebuchet MS"/>
                <a:ea typeface="Trebuchet MS"/>
                <a:cs typeface="Trebuchet MS"/>
                <a:sym typeface="Trebuchet MS"/>
              </a:rPr>
              <a:t>Serialize  Engine</a:t>
            </a:r>
            <a:endParaRPr sz="1500">
              <a:solidFill>
                <a:schemeClr val="dk1"/>
              </a:solidFill>
              <a:latin typeface="Trebuchet MS"/>
              <a:ea typeface="Trebuchet MS"/>
              <a:cs typeface="Trebuchet MS"/>
              <a:sym typeface="Trebuchet MS"/>
            </a:endParaRPr>
          </a:p>
        </p:txBody>
      </p:sp>
      <p:sp>
        <p:nvSpPr>
          <p:cNvPr id="965" name="Google Shape;965;p46"/>
          <p:cNvSpPr/>
          <p:nvPr/>
        </p:nvSpPr>
        <p:spPr>
          <a:xfrm>
            <a:off x="2428240" y="4003039"/>
            <a:ext cx="917046" cy="260350"/>
          </a:xfrm>
          <a:custGeom>
            <a:rect b="b" l="l" r="r" t="t"/>
            <a:pathLst>
              <a:path extrusionOk="0" h="312420" w="1100454">
                <a:moveTo>
                  <a:pt x="944117" y="0"/>
                </a:moveTo>
                <a:lnTo>
                  <a:pt x="944117" y="78104"/>
                </a:lnTo>
                <a:lnTo>
                  <a:pt x="0" y="78104"/>
                </a:lnTo>
                <a:lnTo>
                  <a:pt x="0" y="234314"/>
                </a:lnTo>
                <a:lnTo>
                  <a:pt x="944117" y="234314"/>
                </a:lnTo>
                <a:lnTo>
                  <a:pt x="944117" y="312419"/>
                </a:lnTo>
                <a:lnTo>
                  <a:pt x="1100327" y="156209"/>
                </a:lnTo>
                <a:lnTo>
                  <a:pt x="944117"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66" name="Google Shape;966;p46"/>
          <p:cNvSpPr txBox="1"/>
          <p:nvPr/>
        </p:nvSpPr>
        <p:spPr>
          <a:xfrm>
            <a:off x="266784" y="3130867"/>
            <a:ext cx="4290483" cy="6942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b="1" lang="en" sz="1700">
                <a:solidFill>
                  <a:schemeClr val="dk1"/>
                </a:solidFill>
                <a:latin typeface="Trebuchet MS"/>
                <a:ea typeface="Trebuchet MS"/>
                <a:cs typeface="Trebuchet MS"/>
                <a:sym typeface="Trebuchet MS"/>
              </a:rPr>
              <a:t>Step 2</a:t>
            </a:r>
            <a:r>
              <a:rPr lang="en" sz="1700">
                <a:solidFill>
                  <a:schemeClr val="dk1"/>
                </a:solidFill>
                <a:latin typeface="Trebuchet MS"/>
                <a:ea typeface="Trebuchet MS"/>
                <a:cs typeface="Trebuchet MS"/>
                <a:sym typeface="Trebuchet MS"/>
              </a:rPr>
              <a:t>: Deploy optimized plans with runtime</a:t>
            </a:r>
            <a:endParaRPr sz="1700">
              <a:solidFill>
                <a:schemeClr val="dk1"/>
              </a:solidFill>
              <a:latin typeface="Trebuchet MS"/>
              <a:ea typeface="Trebuchet MS"/>
              <a:cs typeface="Trebuchet MS"/>
              <a:sym typeface="Trebuchet MS"/>
            </a:endParaRPr>
          </a:p>
          <a:p>
            <a:pPr indent="0" lvl="0" marL="2082800" marR="0" rtl="0" algn="l">
              <a:lnSpc>
                <a:spcPct val="100000"/>
              </a:lnSpc>
              <a:spcBef>
                <a:spcPts val="1500"/>
              </a:spcBef>
              <a:spcAft>
                <a:spcPts val="0"/>
              </a:spcAft>
              <a:buNone/>
            </a:pPr>
            <a:r>
              <a:rPr lang="en" sz="1500">
                <a:solidFill>
                  <a:schemeClr val="dk1"/>
                </a:solidFill>
                <a:latin typeface="Trebuchet MS"/>
                <a:ea typeface="Trebuchet MS"/>
                <a:cs typeface="Trebuchet MS"/>
                <a:sym typeface="Trebuchet MS"/>
              </a:rPr>
              <a:t>De-serialize</a:t>
            </a:r>
            <a:endParaRPr sz="1500">
              <a:solidFill>
                <a:schemeClr val="dk1"/>
              </a:solidFill>
              <a:latin typeface="Trebuchet MS"/>
              <a:ea typeface="Trebuchet MS"/>
              <a:cs typeface="Trebuchet MS"/>
              <a:sym typeface="Trebuchet MS"/>
            </a:endParaRPr>
          </a:p>
        </p:txBody>
      </p:sp>
      <p:sp>
        <p:nvSpPr>
          <p:cNvPr id="967" name="Google Shape;967;p46"/>
          <p:cNvSpPr txBox="1"/>
          <p:nvPr/>
        </p:nvSpPr>
        <p:spPr>
          <a:xfrm>
            <a:off x="2564764" y="3781424"/>
            <a:ext cx="584729" cy="249767"/>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500">
                <a:solidFill>
                  <a:schemeClr val="dk1"/>
                </a:solidFill>
                <a:latin typeface="Trebuchet MS"/>
                <a:ea typeface="Trebuchet MS"/>
                <a:cs typeface="Trebuchet MS"/>
                <a:sym typeface="Trebuchet MS"/>
              </a:rPr>
              <a:t>Engine</a:t>
            </a:r>
            <a:endParaRPr sz="1500">
              <a:solidFill>
                <a:schemeClr val="dk1"/>
              </a:solidFill>
              <a:latin typeface="Trebuchet MS"/>
              <a:ea typeface="Trebuchet MS"/>
              <a:cs typeface="Trebuchet MS"/>
              <a:sym typeface="Trebuchet MS"/>
            </a:endParaRPr>
          </a:p>
        </p:txBody>
      </p:sp>
      <p:sp>
        <p:nvSpPr>
          <p:cNvPr id="968" name="Google Shape;968;p46"/>
          <p:cNvSpPr/>
          <p:nvPr/>
        </p:nvSpPr>
        <p:spPr>
          <a:xfrm>
            <a:off x="5273039" y="3981450"/>
            <a:ext cx="917046" cy="259292"/>
          </a:xfrm>
          <a:custGeom>
            <a:rect b="b" l="l" r="r" t="t"/>
            <a:pathLst>
              <a:path extrusionOk="0" h="311150" w="1100454">
                <a:moveTo>
                  <a:pt x="944879" y="0"/>
                </a:moveTo>
                <a:lnTo>
                  <a:pt x="944879" y="77724"/>
                </a:lnTo>
                <a:lnTo>
                  <a:pt x="0" y="77724"/>
                </a:lnTo>
                <a:lnTo>
                  <a:pt x="0" y="233172"/>
                </a:lnTo>
                <a:lnTo>
                  <a:pt x="944879" y="233172"/>
                </a:lnTo>
                <a:lnTo>
                  <a:pt x="944879" y="310896"/>
                </a:lnTo>
                <a:lnTo>
                  <a:pt x="1100327" y="155448"/>
                </a:lnTo>
                <a:lnTo>
                  <a:pt x="944879"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69" name="Google Shape;969;p46"/>
          <p:cNvSpPr txBox="1"/>
          <p:nvPr/>
        </p:nvSpPr>
        <p:spPr>
          <a:xfrm>
            <a:off x="5351357" y="3573144"/>
            <a:ext cx="727075" cy="455613"/>
          </a:xfrm>
          <a:prstGeom prst="rect">
            <a:avLst/>
          </a:prstGeom>
          <a:noFill/>
          <a:ln>
            <a:noFill/>
          </a:ln>
        </p:spPr>
        <p:txBody>
          <a:bodyPr anchorCtr="0" anchor="t" bIns="0" lIns="0" spcFirstLastPara="1" rIns="0" wrap="square" tIns="36500">
            <a:spAutoFit/>
          </a:bodyPr>
          <a:lstStyle/>
          <a:p>
            <a:pPr indent="38100" lvl="0" marL="12700" marR="0" rtl="0" algn="l">
              <a:lnSpc>
                <a:spcPct val="107722"/>
              </a:lnSpc>
              <a:spcBef>
                <a:spcPts val="0"/>
              </a:spcBef>
              <a:spcAft>
                <a:spcPts val="0"/>
              </a:spcAft>
              <a:buNone/>
            </a:pPr>
            <a:r>
              <a:rPr lang="en" sz="1500">
                <a:solidFill>
                  <a:schemeClr val="dk1"/>
                </a:solidFill>
                <a:latin typeface="Trebuchet MS"/>
                <a:ea typeface="Trebuchet MS"/>
                <a:cs typeface="Trebuchet MS"/>
                <a:sym typeface="Trebuchet MS"/>
              </a:rPr>
              <a:t>Deploy  Runtime</a:t>
            </a:r>
            <a:endParaRPr sz="1500">
              <a:solidFill>
                <a:schemeClr val="dk1"/>
              </a:solidFill>
              <a:latin typeface="Trebuchet MS"/>
              <a:ea typeface="Trebuchet MS"/>
              <a:cs typeface="Trebuchet MS"/>
              <a:sym typeface="Trebuchet MS"/>
            </a:endParaRPr>
          </a:p>
        </p:txBody>
      </p:sp>
      <p:pic>
        <p:nvPicPr>
          <p:cNvPr id="970" name="Google Shape;970;p46"/>
          <p:cNvPicPr preferRelativeResize="0"/>
          <p:nvPr/>
        </p:nvPicPr>
        <p:blipFill rotWithShape="1">
          <a:blip r:embed="rId7">
            <a:alphaModFix/>
          </a:blip>
          <a:srcRect b="0" l="0" r="0" t="0"/>
          <a:stretch/>
        </p:blipFill>
        <p:spPr>
          <a:xfrm>
            <a:off x="6587490" y="3836669"/>
            <a:ext cx="643890" cy="519430"/>
          </a:xfrm>
          <a:prstGeom prst="rect">
            <a:avLst/>
          </a:prstGeom>
          <a:noFill/>
          <a:ln>
            <a:noFill/>
          </a:ln>
        </p:spPr>
      </p:pic>
      <p:pic>
        <p:nvPicPr>
          <p:cNvPr id="971" name="Google Shape;971;p46"/>
          <p:cNvPicPr preferRelativeResize="0"/>
          <p:nvPr/>
        </p:nvPicPr>
        <p:blipFill rotWithShape="1">
          <a:blip r:embed="rId5">
            <a:alphaModFix/>
          </a:blip>
          <a:srcRect b="0" l="0" r="0" t="0"/>
          <a:stretch/>
        </p:blipFill>
        <p:spPr>
          <a:xfrm>
            <a:off x="897043" y="3757938"/>
            <a:ext cx="455069" cy="588002"/>
          </a:xfrm>
          <a:prstGeom prst="rect">
            <a:avLst/>
          </a:prstGeom>
          <a:noFill/>
          <a:ln>
            <a:noFill/>
          </a:ln>
        </p:spPr>
      </p:pic>
      <p:sp>
        <p:nvSpPr>
          <p:cNvPr id="972" name="Google Shape;972;p46"/>
          <p:cNvSpPr txBox="1"/>
          <p:nvPr/>
        </p:nvSpPr>
        <p:spPr>
          <a:xfrm>
            <a:off x="1435418" y="3937084"/>
            <a:ext cx="572558" cy="200024"/>
          </a:xfrm>
          <a:prstGeom prst="rect">
            <a:avLst/>
          </a:prstGeom>
          <a:noFill/>
          <a:ln>
            <a:noFill/>
          </a:ln>
        </p:spPr>
        <p:txBody>
          <a:bodyPr anchorCtr="0" anchor="t" bIns="0" lIns="0" spcFirstLastPara="1" rIns="0" wrap="square" tIns="11100">
            <a:spAutoFit/>
          </a:bodyPr>
          <a:lstStyle/>
          <a:p>
            <a:pPr indent="0" lvl="0" marL="12700" marR="0" rtl="0" algn="l">
              <a:lnSpc>
                <a:spcPct val="100000"/>
              </a:lnSpc>
              <a:spcBef>
                <a:spcPts val="0"/>
              </a:spcBef>
              <a:spcAft>
                <a:spcPts val="0"/>
              </a:spcAft>
              <a:buNone/>
            </a:pPr>
            <a:r>
              <a:rPr lang="en" sz="1200">
                <a:solidFill>
                  <a:schemeClr val="dk1"/>
                </a:solidFill>
                <a:latin typeface="Trebuchet MS"/>
                <a:ea typeface="Trebuchet MS"/>
                <a:cs typeface="Trebuchet MS"/>
                <a:sym typeface="Trebuchet MS"/>
              </a:rPr>
              <a:t>Plan file</a:t>
            </a:r>
            <a:endParaRPr sz="1200">
              <a:solidFill>
                <a:schemeClr val="dk1"/>
              </a:solidFill>
              <a:latin typeface="Trebuchet MS"/>
              <a:ea typeface="Trebuchet MS"/>
              <a:cs typeface="Trebuchet MS"/>
              <a:sym typeface="Trebuchet MS"/>
            </a:endParaRPr>
          </a:p>
        </p:txBody>
      </p:sp>
      <p:sp>
        <p:nvSpPr>
          <p:cNvPr id="973" name="Google Shape;973;p46"/>
          <p:cNvSpPr txBox="1"/>
          <p:nvPr/>
        </p:nvSpPr>
        <p:spPr>
          <a:xfrm>
            <a:off x="251290" y="4573100"/>
            <a:ext cx="2342092" cy="2243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b="1" lang="en" sz="1300">
                <a:solidFill>
                  <a:srgbClr val="9E1212"/>
                </a:solidFill>
                <a:latin typeface="Trebuchet MS"/>
                <a:ea typeface="Trebuchet MS"/>
                <a:cs typeface="Trebuchet MS"/>
                <a:sym typeface="Trebuchet MS"/>
              </a:rPr>
              <a:t>keras_vgg19_b1_fp32.engine</a:t>
            </a:r>
            <a:endParaRPr sz="1300">
              <a:solidFill>
                <a:schemeClr val="dk1"/>
              </a:solidFill>
              <a:latin typeface="Trebuchet MS"/>
              <a:ea typeface="Trebuchet MS"/>
              <a:cs typeface="Trebuchet MS"/>
              <a:sym typeface="Trebuchet MS"/>
            </a:endParaRPr>
          </a:p>
        </p:txBody>
      </p:sp>
      <p:pic>
        <p:nvPicPr>
          <p:cNvPr id="974" name="Google Shape;974;p46"/>
          <p:cNvPicPr preferRelativeResize="0"/>
          <p:nvPr/>
        </p:nvPicPr>
        <p:blipFill rotWithShape="1">
          <a:blip r:embed="rId8">
            <a:alphaModFix/>
          </a:blip>
          <a:srcRect b="0" l="0" r="0" t="0"/>
          <a:stretch/>
        </p:blipFill>
        <p:spPr>
          <a:xfrm>
            <a:off x="7697470" y="3172460"/>
            <a:ext cx="748029" cy="535940"/>
          </a:xfrm>
          <a:prstGeom prst="rect">
            <a:avLst/>
          </a:prstGeom>
          <a:noFill/>
          <a:ln>
            <a:noFill/>
          </a:ln>
        </p:spPr>
      </p:pic>
      <p:sp>
        <p:nvSpPr>
          <p:cNvPr id="975" name="Google Shape;975;p46"/>
          <p:cNvSpPr/>
          <p:nvPr/>
        </p:nvSpPr>
        <p:spPr>
          <a:xfrm>
            <a:off x="7340599" y="3700357"/>
            <a:ext cx="302683" cy="226483"/>
          </a:xfrm>
          <a:custGeom>
            <a:rect b="b" l="l" r="r" t="t"/>
            <a:pathLst>
              <a:path extrusionOk="0" h="271779" w="363220">
                <a:moveTo>
                  <a:pt x="38480" y="195834"/>
                </a:moveTo>
                <a:lnTo>
                  <a:pt x="0" y="271780"/>
                </a:lnTo>
                <a:lnTo>
                  <a:pt x="83947" y="257048"/>
                </a:lnTo>
                <a:lnTo>
                  <a:pt x="70552" y="239014"/>
                </a:lnTo>
                <a:lnTo>
                  <a:pt x="54736" y="239014"/>
                </a:lnTo>
                <a:lnTo>
                  <a:pt x="47244" y="228854"/>
                </a:lnTo>
                <a:lnTo>
                  <a:pt x="57405" y="221312"/>
                </a:lnTo>
                <a:lnTo>
                  <a:pt x="38480" y="195834"/>
                </a:lnTo>
                <a:close/>
              </a:path>
              <a:path extrusionOk="0" h="271779" w="363220">
                <a:moveTo>
                  <a:pt x="57405" y="221312"/>
                </a:moveTo>
                <a:lnTo>
                  <a:pt x="47244" y="228854"/>
                </a:lnTo>
                <a:lnTo>
                  <a:pt x="54736" y="239014"/>
                </a:lnTo>
                <a:lnTo>
                  <a:pt x="64933" y="231449"/>
                </a:lnTo>
                <a:lnTo>
                  <a:pt x="57405" y="221312"/>
                </a:lnTo>
                <a:close/>
              </a:path>
              <a:path extrusionOk="0" h="271779" w="363220">
                <a:moveTo>
                  <a:pt x="64933" y="231449"/>
                </a:moveTo>
                <a:lnTo>
                  <a:pt x="54736" y="239014"/>
                </a:lnTo>
                <a:lnTo>
                  <a:pt x="70552" y="239014"/>
                </a:lnTo>
                <a:lnTo>
                  <a:pt x="64933" y="231449"/>
                </a:lnTo>
                <a:close/>
              </a:path>
              <a:path extrusionOk="0" h="271779" w="363220">
                <a:moveTo>
                  <a:pt x="355600" y="0"/>
                </a:moveTo>
                <a:lnTo>
                  <a:pt x="57405" y="221312"/>
                </a:lnTo>
                <a:lnTo>
                  <a:pt x="64933" y="231449"/>
                </a:lnTo>
                <a:lnTo>
                  <a:pt x="363220" y="10160"/>
                </a:lnTo>
                <a:lnTo>
                  <a:pt x="355600"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76" name="Google Shape;976;p46"/>
          <p:cNvSpPr/>
          <p:nvPr/>
        </p:nvSpPr>
        <p:spPr>
          <a:xfrm>
            <a:off x="7337213" y="4259347"/>
            <a:ext cx="266171" cy="226483"/>
          </a:xfrm>
          <a:custGeom>
            <a:rect b="b" l="l" r="r" t="t"/>
            <a:pathLst>
              <a:path extrusionOk="0" h="271779" w="319404">
                <a:moveTo>
                  <a:pt x="256721" y="227144"/>
                </a:moveTo>
                <a:lnTo>
                  <a:pt x="236220" y="251396"/>
                </a:lnTo>
                <a:lnTo>
                  <a:pt x="318897" y="271576"/>
                </a:lnTo>
                <a:lnTo>
                  <a:pt x="303402" y="235381"/>
                </a:lnTo>
                <a:lnTo>
                  <a:pt x="266446" y="235381"/>
                </a:lnTo>
                <a:lnTo>
                  <a:pt x="256721" y="227144"/>
                </a:lnTo>
                <a:close/>
              </a:path>
              <a:path extrusionOk="0" h="271779" w="319404">
                <a:moveTo>
                  <a:pt x="264886" y="217485"/>
                </a:moveTo>
                <a:lnTo>
                  <a:pt x="256721" y="227144"/>
                </a:lnTo>
                <a:lnTo>
                  <a:pt x="266446" y="235381"/>
                </a:lnTo>
                <a:lnTo>
                  <a:pt x="274574" y="225691"/>
                </a:lnTo>
                <a:lnTo>
                  <a:pt x="264886" y="217485"/>
                </a:lnTo>
                <a:close/>
              </a:path>
              <a:path extrusionOk="0" h="271779" w="319404">
                <a:moveTo>
                  <a:pt x="285369" y="193255"/>
                </a:moveTo>
                <a:lnTo>
                  <a:pt x="264886" y="217485"/>
                </a:lnTo>
                <a:lnTo>
                  <a:pt x="274574" y="225691"/>
                </a:lnTo>
                <a:lnTo>
                  <a:pt x="266446" y="235381"/>
                </a:lnTo>
                <a:lnTo>
                  <a:pt x="303402" y="235381"/>
                </a:lnTo>
                <a:lnTo>
                  <a:pt x="285369" y="193255"/>
                </a:lnTo>
                <a:close/>
              </a:path>
              <a:path extrusionOk="0" h="271779" w="319404">
                <a:moveTo>
                  <a:pt x="8127" y="0"/>
                </a:moveTo>
                <a:lnTo>
                  <a:pt x="0" y="9690"/>
                </a:lnTo>
                <a:lnTo>
                  <a:pt x="256721" y="227144"/>
                </a:lnTo>
                <a:lnTo>
                  <a:pt x="264886" y="217485"/>
                </a:lnTo>
                <a:lnTo>
                  <a:pt x="8127"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77" name="Google Shape;977;p46"/>
          <p:cNvSpPr txBox="1"/>
          <p:nvPr/>
        </p:nvSpPr>
        <p:spPr>
          <a:xfrm>
            <a:off x="7698528" y="3677454"/>
            <a:ext cx="922867" cy="407458"/>
          </a:xfrm>
          <a:prstGeom prst="rect">
            <a:avLst/>
          </a:prstGeom>
          <a:noFill/>
          <a:ln>
            <a:noFill/>
          </a:ln>
        </p:spPr>
        <p:txBody>
          <a:bodyPr anchorCtr="0" anchor="t" bIns="0" lIns="0" spcFirstLastPara="1" rIns="0" wrap="square" tIns="10050">
            <a:spAutoFit/>
          </a:bodyPr>
          <a:lstStyle/>
          <a:p>
            <a:pPr indent="0" lvl="0" marL="0" marR="0" rtl="0" algn="ctr">
              <a:lnSpc>
                <a:spcPct val="114062"/>
              </a:lnSpc>
              <a:spcBef>
                <a:spcPts val="0"/>
              </a:spcBef>
              <a:spcAft>
                <a:spcPts val="0"/>
              </a:spcAft>
              <a:buNone/>
            </a:pPr>
            <a:r>
              <a:rPr b="1" lang="en" sz="1300">
                <a:solidFill>
                  <a:schemeClr val="dk1"/>
                </a:solidFill>
                <a:latin typeface="Trebuchet MS"/>
                <a:ea typeface="Trebuchet MS"/>
                <a:cs typeface="Trebuchet MS"/>
                <a:sym typeface="Trebuchet MS"/>
              </a:rPr>
              <a:t>New flower</a:t>
            </a:r>
            <a:endParaRPr sz="1300">
              <a:solidFill>
                <a:schemeClr val="dk1"/>
              </a:solidFill>
              <a:latin typeface="Trebuchet MS"/>
              <a:ea typeface="Trebuchet MS"/>
              <a:cs typeface="Trebuchet MS"/>
              <a:sym typeface="Trebuchet MS"/>
            </a:endParaRPr>
          </a:p>
          <a:p>
            <a:pPr indent="0" lvl="0" marL="0" marR="0" rtl="0" algn="ctr">
              <a:lnSpc>
                <a:spcPct val="114062"/>
              </a:lnSpc>
              <a:spcBef>
                <a:spcPts val="0"/>
              </a:spcBef>
              <a:spcAft>
                <a:spcPts val="0"/>
              </a:spcAft>
              <a:buNone/>
            </a:pPr>
            <a:r>
              <a:rPr b="1" lang="en" sz="1300">
                <a:solidFill>
                  <a:schemeClr val="dk1"/>
                </a:solidFill>
                <a:latin typeface="Trebuchet MS"/>
                <a:ea typeface="Trebuchet MS"/>
                <a:cs typeface="Trebuchet MS"/>
                <a:sym typeface="Trebuchet MS"/>
              </a:rPr>
              <a:t>images</a:t>
            </a:r>
            <a:endParaRPr sz="1300">
              <a:solidFill>
                <a:schemeClr val="dk1"/>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1" name="Shape 981"/>
        <p:cNvGrpSpPr/>
        <p:nvPr/>
      </p:nvGrpSpPr>
      <p:grpSpPr>
        <a:xfrm>
          <a:off x="0" y="0"/>
          <a:ext cx="0" cy="0"/>
          <a:chOff x="0" y="0"/>
          <a:chExt cx="0" cy="0"/>
        </a:xfrm>
      </p:grpSpPr>
      <p:sp>
        <p:nvSpPr>
          <p:cNvPr id="982" name="Google Shape;982;p47"/>
          <p:cNvSpPr txBox="1"/>
          <p:nvPr/>
        </p:nvSpPr>
        <p:spPr>
          <a:xfrm>
            <a:off x="8298497" y="4869772"/>
            <a:ext cx="115358"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21</a:t>
            </a:r>
            <a:endParaRPr sz="700">
              <a:solidFill>
                <a:schemeClr val="dk1"/>
              </a:solidFill>
              <a:latin typeface="Trebuchet MS"/>
              <a:ea typeface="Trebuchet MS"/>
              <a:cs typeface="Trebuchet MS"/>
              <a:sym typeface="Trebuchet MS"/>
            </a:endParaRPr>
          </a:p>
        </p:txBody>
      </p:sp>
      <p:grpSp>
        <p:nvGrpSpPr>
          <p:cNvPr id="983" name="Google Shape;983;p47"/>
          <p:cNvGrpSpPr/>
          <p:nvPr/>
        </p:nvGrpSpPr>
        <p:grpSpPr>
          <a:xfrm>
            <a:off x="8462009" y="4888230"/>
            <a:ext cx="485564" cy="90170"/>
            <a:chOff x="10154411" y="5865876"/>
            <a:chExt cx="582677" cy="108204"/>
          </a:xfrm>
        </p:grpSpPr>
        <p:sp>
          <p:nvSpPr>
            <p:cNvPr id="984" name="Google Shape;984;p47"/>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985" name="Google Shape;985;p47"/>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986" name="Google Shape;986;p47"/>
          <p:cNvSpPr txBox="1"/>
          <p:nvPr>
            <p:ph type="title"/>
          </p:nvPr>
        </p:nvSpPr>
        <p:spPr>
          <a:xfrm>
            <a:off x="1150408" y="232198"/>
            <a:ext cx="7017279" cy="478367"/>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CHALLENGES ADDRESSED BY TENSORRT</a:t>
            </a:r>
            <a:endParaRPr sz="3000"/>
          </a:p>
        </p:txBody>
      </p:sp>
      <p:graphicFrame>
        <p:nvGraphicFramePr>
          <p:cNvPr id="987" name="Google Shape;987;p47"/>
          <p:cNvGraphicFramePr/>
          <p:nvPr/>
        </p:nvGraphicFramePr>
        <p:xfrm>
          <a:off x="605208" y="928370"/>
          <a:ext cx="3000000" cy="3000000"/>
        </p:xfrm>
        <a:graphic>
          <a:graphicData uri="http://schemas.openxmlformats.org/drawingml/2006/table">
            <a:tbl>
              <a:tblPr bandRow="1" firstRow="1">
                <a:noFill/>
                <a:tableStyleId>{64328273-007C-454D-A811-107869A2FE4D}</a:tableStyleId>
              </a:tblPr>
              <a:tblGrid>
                <a:gridCol w="2148400"/>
                <a:gridCol w="6119800"/>
              </a:tblGrid>
              <a:tr h="333775">
                <a:tc>
                  <a:txBody>
                    <a:bodyPr/>
                    <a:lstStyle/>
                    <a:p>
                      <a:pPr indent="0" lvl="0" marL="76200" marR="0" rtl="0" algn="l">
                        <a:lnSpc>
                          <a:spcPct val="100000"/>
                        </a:lnSpc>
                        <a:spcBef>
                          <a:spcPts val="0"/>
                        </a:spcBef>
                        <a:spcAft>
                          <a:spcPts val="0"/>
                        </a:spcAft>
                        <a:buNone/>
                      </a:pPr>
                      <a:r>
                        <a:rPr b="1" lang="en" sz="1700" u="none" cap="none" strike="noStrike">
                          <a:solidFill>
                            <a:srgbClr val="76B800"/>
                          </a:solidFill>
                          <a:latin typeface="Trebuchet MS"/>
                          <a:ea typeface="Trebuchet MS"/>
                          <a:cs typeface="Trebuchet MS"/>
                          <a:sym typeface="Trebuchet MS"/>
                        </a:rPr>
                        <a:t>Requirement</a:t>
                      </a:r>
                      <a:endParaRPr sz="1700" u="none" cap="none" strike="noStrike">
                        <a:latin typeface="Trebuchet MS"/>
                        <a:ea typeface="Trebuchet MS"/>
                        <a:cs typeface="Trebuchet MS"/>
                        <a:sym typeface="Trebuchet MS"/>
                      </a:endParaRPr>
                    </a:p>
                  </a:txBody>
                  <a:tcPr marT="33875" marB="0" marR="0" marL="0">
                    <a:lnL cap="flat" cmpd="sng" w="12700">
                      <a:solidFill>
                        <a:srgbClr val="B3B3B3"/>
                      </a:solidFill>
                      <a:prstDash val="solid"/>
                      <a:round/>
                      <a:headEnd len="sm" w="sm" type="none"/>
                      <a:tailEnd len="sm" w="sm" type="none"/>
                    </a:lnL>
                    <a:lnR cap="flat" cmpd="sng" w="38100">
                      <a:solidFill>
                        <a:srgbClr val="76B800"/>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None/>
                      </a:pPr>
                      <a:r>
                        <a:rPr b="1" i="1" lang="en" sz="1700" u="none" cap="none" strike="noStrike">
                          <a:solidFill>
                            <a:srgbClr val="76B800"/>
                          </a:solidFill>
                          <a:latin typeface="Trebuchet MS"/>
                          <a:ea typeface="Trebuchet MS"/>
                          <a:cs typeface="Trebuchet MS"/>
                          <a:sym typeface="Trebuchet MS"/>
                        </a:rPr>
                        <a:t>TensorRT Delivers</a:t>
                      </a:r>
                      <a:endParaRPr sz="1700" u="none" cap="none" strike="noStrike">
                        <a:latin typeface="Trebuchet MS"/>
                        <a:ea typeface="Trebuchet MS"/>
                        <a:cs typeface="Trebuchet MS"/>
                        <a:sym typeface="Trebuchet MS"/>
                      </a:endParaRPr>
                    </a:p>
                  </a:txBody>
                  <a:tcPr marT="33875" marB="0" marR="0" marL="0">
                    <a:lnL cap="flat" cmpd="sng" w="38100">
                      <a:solidFill>
                        <a:srgbClr val="76B800"/>
                      </a:solidFill>
                      <a:prstDash val="solid"/>
                      <a:round/>
                      <a:headEnd len="sm" w="sm" type="none"/>
                      <a:tailEnd len="sm" w="sm" type="none"/>
                    </a:lnL>
                    <a:lnR cap="flat" cmpd="sng" w="38100">
                      <a:solidFill>
                        <a:srgbClr val="76B800"/>
                      </a:solidFill>
                      <a:prstDash val="solid"/>
                      <a:round/>
                      <a:headEnd len="sm" w="sm" type="none"/>
                      <a:tailEnd len="sm" w="sm" type="none"/>
                    </a:lnR>
                    <a:lnT cap="flat" cmpd="sng" w="38100">
                      <a:solidFill>
                        <a:srgbClr val="76B800"/>
                      </a:solidFill>
                      <a:prstDash val="solid"/>
                      <a:round/>
                      <a:headEnd len="sm" w="sm" type="none"/>
                      <a:tailEnd len="sm" w="sm" type="none"/>
                    </a:lnT>
                    <a:lnB cap="flat" cmpd="sng" w="12700">
                      <a:solidFill>
                        <a:srgbClr val="B3B3B3"/>
                      </a:solidFill>
                      <a:prstDash val="solid"/>
                      <a:round/>
                      <a:headEnd len="sm" w="sm" type="none"/>
                      <a:tailEnd len="sm" w="sm" type="none"/>
                    </a:lnB>
                  </a:tcPr>
                </a:tc>
              </a:tr>
              <a:tr h="737650">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High Throughput</a:t>
                      </a:r>
                      <a:endParaRPr sz="1700" u="none" cap="none" strike="noStrike">
                        <a:latin typeface="Trebuchet MS"/>
                        <a:ea typeface="Trebuchet MS"/>
                        <a:cs typeface="Trebuchet MS"/>
                        <a:sym typeface="Trebuchet MS"/>
                      </a:endParaRPr>
                    </a:p>
                  </a:txBody>
                  <a:tcPr marT="4225" marB="0" marR="0" marL="0">
                    <a:lnL cap="flat" cmpd="sng" w="12700">
                      <a:solidFill>
                        <a:srgbClr val="B3B3B3"/>
                      </a:solidFill>
                      <a:prstDash val="solid"/>
                      <a:round/>
                      <a:headEnd len="sm" w="sm" type="none"/>
                      <a:tailEnd len="sm" w="sm" type="none"/>
                    </a:lnL>
                    <a:lnR cap="flat" cmpd="sng" w="38100">
                      <a:solidFill>
                        <a:srgbClr val="76B800"/>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solidFill>
                      <a:srgbClr val="F1F1F1"/>
                    </a:solidFill>
                  </a:tcPr>
                </a:tc>
                <a:tc rowSpan="2">
                  <a:txBody>
                    <a:bodyPr/>
                    <a:lstStyle/>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Maximizes inference performance on NVIDIA GPUs</a:t>
                      </a:r>
                      <a:endParaRPr sz="1700" u="none" cap="none" strike="noStrike">
                        <a:latin typeface="Trebuchet MS"/>
                        <a:ea typeface="Trebuchet MS"/>
                        <a:cs typeface="Trebuchet MS"/>
                        <a:sym typeface="Trebuchet MS"/>
                      </a:endParaRPr>
                    </a:p>
                    <a:p>
                      <a:pPr indent="-234950" lvl="0" marL="279400" marR="43180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INT8, FP16 Precision Calibration, Layer &amp; Tensor Fusion, Kernel  Auto-Tuning</a:t>
                      </a:r>
                      <a:endParaRPr sz="1500" u="none" cap="none" strike="noStrike">
                        <a:latin typeface="Trebuchet MS"/>
                        <a:ea typeface="Trebuchet MS"/>
                        <a:cs typeface="Trebuchet MS"/>
                        <a:sym typeface="Trebuchet MS"/>
                      </a:endParaRPr>
                    </a:p>
                    <a:p>
                      <a:pPr indent="-234950" lvl="0" marL="279400" marR="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Up to 40x Faster than CPU-Only inference and 18x faster inference</a:t>
                      </a:r>
                      <a:endParaRPr sz="1500" u="none" cap="none" strike="noStrike">
                        <a:latin typeface="Trebuchet MS"/>
                        <a:ea typeface="Trebuchet MS"/>
                        <a:cs typeface="Trebuchet MS"/>
                        <a:sym typeface="Trebuchet MS"/>
                      </a:endParaRPr>
                    </a:p>
                    <a:p>
                      <a:pPr indent="0" lvl="0" marL="279400" marR="0" rtl="0" algn="l">
                        <a:lnSpc>
                          <a:spcPct val="100000"/>
                        </a:lnSpc>
                        <a:spcBef>
                          <a:spcPts val="0"/>
                        </a:spcBef>
                        <a:spcAft>
                          <a:spcPts val="0"/>
                        </a:spcAft>
                        <a:buNone/>
                      </a:pPr>
                      <a:r>
                        <a:rPr lang="en" sz="1500" u="none" cap="none" strike="noStrike">
                          <a:latin typeface="Trebuchet MS"/>
                          <a:ea typeface="Trebuchet MS"/>
                          <a:cs typeface="Trebuchet MS"/>
                          <a:sym typeface="Trebuchet MS"/>
                        </a:rPr>
                        <a:t>of TensorFlow models</a:t>
                      </a:r>
                      <a:endParaRPr sz="1500" u="none" cap="none" strike="noStrike">
                        <a:latin typeface="Trebuchet MS"/>
                        <a:ea typeface="Trebuchet MS"/>
                        <a:cs typeface="Trebuchet MS"/>
                        <a:sym typeface="Trebuchet MS"/>
                      </a:endParaRPr>
                    </a:p>
                    <a:p>
                      <a:pPr indent="-234950" lvl="0" marL="279400" marR="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Under 7ms real-time latency</a:t>
                      </a:r>
                      <a:endParaRPr sz="1500" u="none" cap="none" strike="noStrike">
                        <a:latin typeface="Trebuchet MS"/>
                        <a:ea typeface="Trebuchet MS"/>
                        <a:cs typeface="Trebuchet MS"/>
                        <a:sym typeface="Trebuchet MS"/>
                      </a:endParaRPr>
                    </a:p>
                  </a:txBody>
                  <a:tcPr marT="30175" marB="0" marR="0" marL="0">
                    <a:lnL cap="flat" cmpd="sng" w="38100">
                      <a:solidFill>
                        <a:srgbClr val="76B800"/>
                      </a:solidFill>
                      <a:prstDash val="solid"/>
                      <a:round/>
                      <a:headEnd len="sm" w="sm" type="none"/>
                      <a:tailEnd len="sm" w="sm" type="none"/>
                    </a:lnL>
                    <a:lnR cap="flat" cmpd="sng" w="38100">
                      <a:solidFill>
                        <a:srgbClr val="76B800"/>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solidFill>
                      <a:srgbClr val="F1F1F1"/>
                    </a:solidFill>
                  </a:tcPr>
                </a:tc>
              </a:tr>
              <a:tr h="760200">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Low Response Time</a:t>
                      </a:r>
                      <a:endParaRPr sz="1700" u="none" cap="none" strike="noStrike">
                        <a:latin typeface="Trebuchet MS"/>
                        <a:ea typeface="Trebuchet MS"/>
                        <a:cs typeface="Trebuchet MS"/>
                        <a:sym typeface="Trebuchet MS"/>
                      </a:endParaRPr>
                    </a:p>
                  </a:txBody>
                  <a:tcPr marT="3700" marB="0" marR="0" marL="0">
                    <a:lnL cap="flat" cmpd="sng" w="12700">
                      <a:solidFill>
                        <a:srgbClr val="B3B3B3"/>
                      </a:solidFill>
                      <a:prstDash val="solid"/>
                      <a:round/>
                      <a:headEnd len="sm" w="sm" type="none"/>
                      <a:tailEnd len="sm" w="sm" type="none"/>
                    </a:lnL>
                    <a:lnR cap="flat" cmpd="sng" w="38100">
                      <a:solidFill>
                        <a:srgbClr val="76B800"/>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tcPr>
                </a:tc>
                <a:tc vMerge="1"/>
              </a:tr>
              <a:tr h="1035575">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Power and Memory</a:t>
                      </a:r>
                      <a:endParaRPr sz="1700" u="none" cap="none" strike="noStrike">
                        <a:latin typeface="Trebuchet MS"/>
                        <a:ea typeface="Trebuchet MS"/>
                        <a:cs typeface="Trebuchet MS"/>
                        <a:sym typeface="Trebuchet MS"/>
                      </a:endParaRPr>
                    </a:p>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Efficiency</a:t>
                      </a:r>
                      <a:endParaRPr sz="1700" u="none" cap="none" strike="noStrike">
                        <a:latin typeface="Trebuchet MS"/>
                        <a:ea typeface="Trebuchet MS"/>
                        <a:cs typeface="Trebuchet MS"/>
                        <a:sym typeface="Trebuchet MS"/>
                      </a:endParaRPr>
                    </a:p>
                  </a:txBody>
                  <a:tcPr marT="2650" marB="0" marR="0" marL="0">
                    <a:lnL cap="flat" cmpd="sng" w="12700">
                      <a:solidFill>
                        <a:srgbClr val="B3B3B3"/>
                      </a:solidFill>
                      <a:prstDash val="solid"/>
                      <a:round/>
                      <a:headEnd len="sm" w="sm" type="none"/>
                      <a:tailEnd len="sm" w="sm" type="none"/>
                    </a:lnL>
                    <a:lnR cap="flat" cmpd="sng" w="38100">
                      <a:solidFill>
                        <a:srgbClr val="76B800"/>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Performs target specific optimizations</a:t>
                      </a:r>
                      <a:endParaRPr sz="1700" u="none" cap="none" strike="noStrike">
                        <a:latin typeface="Trebuchet MS"/>
                        <a:ea typeface="Trebuchet MS"/>
                        <a:cs typeface="Trebuchet MS"/>
                        <a:sym typeface="Trebuchet MS"/>
                      </a:endParaRPr>
                    </a:p>
                    <a:p>
                      <a:pPr indent="-285750" lvl="0" marL="330200" marR="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Platform specific kernels for Embedded (Jetson), Datacenter</a:t>
                      </a:r>
                      <a:endParaRPr sz="1500" u="none" cap="none" strike="noStrike">
                        <a:latin typeface="Trebuchet MS"/>
                        <a:ea typeface="Trebuchet MS"/>
                        <a:cs typeface="Trebuchet MS"/>
                        <a:sym typeface="Trebuchet MS"/>
                      </a:endParaRPr>
                    </a:p>
                    <a:p>
                      <a:pPr indent="0" lvl="0" marL="330200" marR="0" rtl="0" algn="l">
                        <a:lnSpc>
                          <a:spcPct val="100000"/>
                        </a:lnSpc>
                        <a:spcBef>
                          <a:spcPts val="0"/>
                        </a:spcBef>
                        <a:spcAft>
                          <a:spcPts val="0"/>
                        </a:spcAft>
                        <a:buNone/>
                      </a:pPr>
                      <a:r>
                        <a:rPr lang="en" sz="1500" u="none" cap="none" strike="noStrike">
                          <a:latin typeface="Trebuchet MS"/>
                          <a:ea typeface="Trebuchet MS"/>
                          <a:cs typeface="Trebuchet MS"/>
                          <a:sym typeface="Trebuchet MS"/>
                        </a:rPr>
                        <a:t>(Tesla GPUs) and Automotive (DrivePX)</a:t>
                      </a:r>
                      <a:endParaRPr sz="1500" u="none" cap="none" strike="noStrike">
                        <a:latin typeface="Trebuchet MS"/>
                        <a:ea typeface="Trebuchet MS"/>
                        <a:cs typeface="Trebuchet MS"/>
                        <a:sym typeface="Trebuchet MS"/>
                      </a:endParaRPr>
                    </a:p>
                    <a:p>
                      <a:pPr indent="-285750" lvl="0" marL="330200" marR="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Dynamic Tensor Memory management improves memory re-use</a:t>
                      </a:r>
                      <a:endParaRPr sz="1500" u="none" cap="none" strike="noStrike">
                        <a:latin typeface="Trebuchet MS"/>
                        <a:ea typeface="Trebuchet MS"/>
                        <a:cs typeface="Trebuchet MS"/>
                        <a:sym typeface="Trebuchet MS"/>
                      </a:endParaRPr>
                    </a:p>
                  </a:txBody>
                  <a:tcPr marT="30700" marB="0" marR="0" marL="0">
                    <a:lnL cap="flat" cmpd="sng" w="38100">
                      <a:solidFill>
                        <a:srgbClr val="76B800"/>
                      </a:solidFill>
                      <a:prstDash val="solid"/>
                      <a:round/>
                      <a:headEnd len="sm" w="sm" type="none"/>
                      <a:tailEnd len="sm" w="sm" type="none"/>
                    </a:lnL>
                    <a:lnR cap="flat" cmpd="sng" w="38100">
                      <a:solidFill>
                        <a:srgbClr val="76B800"/>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solidFill>
                      <a:srgbClr val="F1F1F1"/>
                    </a:solidFill>
                  </a:tcPr>
                </a:tc>
              </a:tr>
              <a:tr h="1035675">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p>
                      <a:pPr indent="0" lvl="0" marL="38100" marR="25400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Deployment-Grade  Solution</a:t>
                      </a:r>
                      <a:endParaRPr sz="1700" u="none" cap="none" strike="noStrike">
                        <a:latin typeface="Trebuchet MS"/>
                        <a:ea typeface="Trebuchet MS"/>
                        <a:cs typeface="Trebuchet MS"/>
                        <a:sym typeface="Trebuchet MS"/>
                      </a:endParaRPr>
                    </a:p>
                  </a:txBody>
                  <a:tcPr marT="3175" marB="0" marR="0" marL="0">
                    <a:lnL cap="flat" cmpd="sng" w="12700">
                      <a:solidFill>
                        <a:srgbClr val="B3B3B3"/>
                      </a:solidFill>
                      <a:prstDash val="solid"/>
                      <a:round/>
                      <a:headEnd len="sm" w="sm" type="none"/>
                      <a:tailEnd len="sm" w="sm" type="none"/>
                    </a:lnL>
                    <a:lnR cap="flat" cmpd="sng" w="38100">
                      <a:solidFill>
                        <a:srgbClr val="76B800"/>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tcPr>
                </a:tc>
                <a:tc>
                  <a:txBody>
                    <a:bodyPr/>
                    <a:lstStyle/>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Designed for production environments</a:t>
                      </a:r>
                      <a:endParaRPr sz="1700" u="none" cap="none" strike="noStrike">
                        <a:latin typeface="Trebuchet MS"/>
                        <a:ea typeface="Trebuchet MS"/>
                        <a:cs typeface="Trebuchet MS"/>
                        <a:sym typeface="Trebuchet MS"/>
                      </a:endParaRPr>
                    </a:p>
                    <a:p>
                      <a:pPr indent="-285750" lvl="0" marL="330200" marR="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No framework overhead, minimal dependencies</a:t>
                      </a:r>
                      <a:endParaRPr sz="1500" u="none" cap="none" strike="noStrike">
                        <a:latin typeface="Trebuchet MS"/>
                        <a:ea typeface="Trebuchet MS"/>
                        <a:cs typeface="Trebuchet MS"/>
                        <a:sym typeface="Trebuchet MS"/>
                      </a:endParaRPr>
                    </a:p>
                    <a:p>
                      <a:pPr indent="-285750" lvl="0" marL="330200" marR="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Multiple frameworks, Network Definition API</a:t>
                      </a:r>
                      <a:endParaRPr sz="1500" u="none" cap="none" strike="noStrike">
                        <a:latin typeface="Trebuchet MS"/>
                        <a:ea typeface="Trebuchet MS"/>
                        <a:cs typeface="Trebuchet MS"/>
                        <a:sym typeface="Trebuchet MS"/>
                      </a:endParaRPr>
                    </a:p>
                    <a:p>
                      <a:pPr indent="-285750" lvl="0" marL="330200" marR="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C++, Python API, Customer Layer API</a:t>
                      </a:r>
                      <a:endParaRPr sz="1500" u="none" cap="none" strike="noStrike">
                        <a:latin typeface="Trebuchet MS"/>
                        <a:ea typeface="Trebuchet MS"/>
                        <a:cs typeface="Trebuchet MS"/>
                        <a:sym typeface="Trebuchet MS"/>
                      </a:endParaRPr>
                    </a:p>
                  </a:txBody>
                  <a:tcPr marT="31225" marB="0" marR="0" marL="0">
                    <a:lnL cap="flat" cmpd="sng" w="38100">
                      <a:solidFill>
                        <a:srgbClr val="76B800"/>
                      </a:solidFill>
                      <a:prstDash val="solid"/>
                      <a:round/>
                      <a:headEnd len="sm" w="sm" type="none"/>
                      <a:tailEnd len="sm" w="sm" type="none"/>
                    </a:lnL>
                    <a:lnR cap="flat" cmpd="sng" w="38100">
                      <a:solidFill>
                        <a:srgbClr val="76B800"/>
                      </a:solidFill>
                      <a:prstDash val="solid"/>
                      <a:round/>
                      <a:headEnd len="sm" w="sm" type="none"/>
                      <a:tailEnd len="sm" w="sm" type="none"/>
                    </a:lnR>
                    <a:lnT cap="flat" cmpd="sng" w="12700">
                      <a:solidFill>
                        <a:srgbClr val="B3B3B3"/>
                      </a:solidFill>
                      <a:prstDash val="solid"/>
                      <a:round/>
                      <a:headEnd len="sm" w="sm" type="none"/>
                      <a:tailEnd len="sm" w="sm" type="none"/>
                    </a:lnT>
                    <a:lnB cap="flat" cmpd="sng" w="38100">
                      <a:solidFill>
                        <a:srgbClr val="76B8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1" name="Shape 991"/>
        <p:cNvGrpSpPr/>
        <p:nvPr/>
      </p:nvGrpSpPr>
      <p:grpSpPr>
        <a:xfrm>
          <a:off x="0" y="0"/>
          <a:ext cx="0" cy="0"/>
          <a:chOff x="0" y="0"/>
          <a:chExt cx="0" cy="0"/>
        </a:xfrm>
      </p:grpSpPr>
      <p:sp>
        <p:nvSpPr>
          <p:cNvPr id="992" name="Google Shape;992;p48"/>
          <p:cNvSpPr txBox="1"/>
          <p:nvPr/>
        </p:nvSpPr>
        <p:spPr>
          <a:xfrm>
            <a:off x="429344" y="2590863"/>
            <a:ext cx="6126692" cy="736599"/>
          </a:xfrm>
          <a:prstGeom prst="rect">
            <a:avLst/>
          </a:prstGeom>
          <a:noFill/>
          <a:ln>
            <a:noFill/>
          </a:ln>
        </p:spPr>
        <p:txBody>
          <a:bodyPr anchorCtr="0" anchor="t" bIns="0" lIns="0" spcFirstLastPara="1" rIns="0" wrap="square" tIns="11100">
            <a:spAutoFit/>
          </a:bodyPr>
          <a:lstStyle/>
          <a:p>
            <a:pPr indent="-139700" lvl="0" marL="152400" marR="0" rtl="0" algn="l">
              <a:lnSpc>
                <a:spcPct val="100000"/>
              </a:lnSpc>
              <a:spcBef>
                <a:spcPts val="0"/>
              </a:spcBef>
              <a:spcAft>
                <a:spcPts val="0"/>
              </a:spcAft>
              <a:buNone/>
            </a:pPr>
            <a:r>
              <a:rPr lang="en" sz="1200">
                <a:solidFill>
                  <a:srgbClr val="76B800"/>
                </a:solidFill>
                <a:latin typeface="Trebuchet MS"/>
                <a:ea typeface="Trebuchet MS"/>
                <a:cs typeface="Trebuchet MS"/>
                <a:sym typeface="Trebuchet MS"/>
              </a:rPr>
              <a:t>“</a:t>
            </a:r>
            <a:r>
              <a:rPr lang="en" sz="1200">
                <a:solidFill>
                  <a:srgbClr val="585858"/>
                </a:solidFill>
                <a:latin typeface="Trebuchet MS"/>
                <a:ea typeface="Trebuchet MS"/>
                <a:cs typeface="Trebuchet MS"/>
                <a:sym typeface="Trebuchet MS"/>
              </a:rPr>
              <a:t>R</a:t>
            </a:r>
            <a:r>
              <a:rPr lang="en" sz="1200">
                <a:solidFill>
                  <a:schemeClr val="dk1"/>
                </a:solidFill>
                <a:latin typeface="Trebuchet MS"/>
                <a:ea typeface="Trebuchet MS"/>
                <a:cs typeface="Trebuchet MS"/>
                <a:sym typeface="Trebuchet MS"/>
              </a:rPr>
              <a:t>eal-time execution is very important for self-driving cars. Developing state of the art  perception algorithms normally requires a painful trade-off between speed and accuracy,  but </a:t>
            </a:r>
            <a:r>
              <a:rPr b="1" lang="en" sz="1200">
                <a:solidFill>
                  <a:schemeClr val="dk1"/>
                </a:solidFill>
                <a:latin typeface="Trebuchet MS"/>
                <a:ea typeface="Trebuchet MS"/>
                <a:cs typeface="Trebuchet MS"/>
                <a:sym typeface="Trebuchet MS"/>
              </a:rPr>
              <a:t>TensorRT brought our ResNet-151 inference time down from 250ms to 89ms.</a:t>
            </a:r>
            <a:r>
              <a:rPr lang="en" sz="1200">
                <a:solidFill>
                  <a:srgbClr val="76B800"/>
                </a:solidFill>
                <a:latin typeface="Trebuchet MS"/>
                <a:ea typeface="Trebuchet MS"/>
                <a:cs typeface="Trebuchet MS"/>
                <a:sym typeface="Trebuchet MS"/>
              </a:rPr>
              <a:t>”</a:t>
            </a:r>
            <a:endParaRPr sz="1200">
              <a:solidFill>
                <a:schemeClr val="dk1"/>
              </a:solidFill>
              <a:latin typeface="Trebuchet MS"/>
              <a:ea typeface="Trebuchet MS"/>
              <a:cs typeface="Trebuchet MS"/>
              <a:sym typeface="Trebuchet MS"/>
            </a:endParaRPr>
          </a:p>
          <a:p>
            <a:pPr indent="0" lvl="0" marL="152400" marR="0" rtl="0" algn="l">
              <a:lnSpc>
                <a:spcPct val="100000"/>
              </a:lnSpc>
              <a:spcBef>
                <a:spcPts val="700"/>
              </a:spcBef>
              <a:spcAft>
                <a:spcPts val="0"/>
              </a:spcAft>
              <a:buNone/>
            </a:pPr>
            <a:r>
              <a:rPr lang="en" sz="600">
                <a:solidFill>
                  <a:srgbClr val="858585"/>
                </a:solidFill>
                <a:latin typeface="Trebuchet MS"/>
                <a:ea typeface="Trebuchet MS"/>
                <a:cs typeface="Trebuchet MS"/>
                <a:sym typeface="Trebuchet MS"/>
              </a:rPr>
              <a:t>Source: Drew Gray – Director of Engineering, UBER ATG</a:t>
            </a:r>
            <a:endParaRPr sz="600">
              <a:solidFill>
                <a:schemeClr val="dk1"/>
              </a:solidFill>
              <a:latin typeface="Trebuchet MS"/>
              <a:ea typeface="Trebuchet MS"/>
              <a:cs typeface="Trebuchet MS"/>
              <a:sym typeface="Trebuchet MS"/>
            </a:endParaRPr>
          </a:p>
        </p:txBody>
      </p:sp>
      <p:sp>
        <p:nvSpPr>
          <p:cNvPr id="993" name="Google Shape;993;p48"/>
          <p:cNvSpPr/>
          <p:nvPr/>
        </p:nvSpPr>
        <p:spPr>
          <a:xfrm>
            <a:off x="417829" y="2306319"/>
            <a:ext cx="6172200" cy="0"/>
          </a:xfrm>
          <a:custGeom>
            <a:rect b="b" l="l" r="r" t="t"/>
            <a:pathLst>
              <a:path extrusionOk="0" h="120000" w="7406640">
                <a:moveTo>
                  <a:pt x="740663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94" name="Google Shape;994;p48"/>
          <p:cNvSpPr txBox="1"/>
          <p:nvPr/>
        </p:nvSpPr>
        <p:spPr>
          <a:xfrm>
            <a:off x="429344" y="3853773"/>
            <a:ext cx="6223000" cy="787400"/>
          </a:xfrm>
          <a:prstGeom prst="rect">
            <a:avLst/>
          </a:prstGeom>
          <a:noFill/>
          <a:ln>
            <a:noFill/>
          </a:ln>
        </p:spPr>
        <p:txBody>
          <a:bodyPr anchorCtr="0" anchor="t" bIns="0" lIns="0" spcFirstLastPara="1" rIns="0" wrap="square" tIns="10050">
            <a:spAutoFit/>
          </a:bodyPr>
          <a:lstStyle/>
          <a:p>
            <a:pPr indent="-139700" lvl="0" marL="152400" marR="0" rtl="0" algn="l">
              <a:lnSpc>
                <a:spcPct val="100000"/>
              </a:lnSpc>
              <a:spcBef>
                <a:spcPts val="0"/>
              </a:spcBef>
              <a:spcAft>
                <a:spcPts val="0"/>
              </a:spcAft>
              <a:buNone/>
            </a:pPr>
            <a:r>
              <a:rPr lang="en" sz="1300">
                <a:solidFill>
                  <a:srgbClr val="76B800"/>
                </a:solidFill>
                <a:latin typeface="Trebuchet MS"/>
                <a:ea typeface="Trebuchet MS"/>
                <a:cs typeface="Trebuchet MS"/>
                <a:sym typeface="Trebuchet MS"/>
              </a:rPr>
              <a:t>“</a:t>
            </a:r>
            <a:r>
              <a:rPr b="1" lang="en" sz="1200">
                <a:solidFill>
                  <a:schemeClr val="dk1"/>
                </a:solidFill>
                <a:latin typeface="Trebuchet MS"/>
                <a:ea typeface="Trebuchet MS"/>
                <a:cs typeface="Trebuchet MS"/>
                <a:sym typeface="Trebuchet MS"/>
              </a:rPr>
              <a:t>TensorRT is a real game changer. </a:t>
            </a:r>
            <a:r>
              <a:rPr lang="en" sz="1200">
                <a:solidFill>
                  <a:schemeClr val="dk1"/>
                </a:solidFill>
                <a:latin typeface="Trebuchet MS"/>
                <a:ea typeface="Trebuchet MS"/>
                <a:cs typeface="Trebuchet MS"/>
                <a:sym typeface="Trebuchet MS"/>
              </a:rPr>
              <a:t>Not only does TensorRT make model deployment a snap  but the resulting speed up is incredible: out of the box, BodySLAM™, our human pose  estimation engine, now runs over </a:t>
            </a:r>
            <a:r>
              <a:rPr b="1" lang="en" sz="1200">
                <a:solidFill>
                  <a:schemeClr val="dk1"/>
                </a:solidFill>
                <a:latin typeface="Trebuchet MS"/>
                <a:ea typeface="Trebuchet MS"/>
                <a:cs typeface="Trebuchet MS"/>
                <a:sym typeface="Trebuchet MS"/>
              </a:rPr>
              <a:t>two times faster than using CAFFE GPU inferencing</a:t>
            </a:r>
            <a:r>
              <a:rPr lang="en" sz="1200">
                <a:solidFill>
                  <a:schemeClr val="dk1"/>
                </a:solidFill>
                <a:latin typeface="Trebuchet MS"/>
                <a:ea typeface="Trebuchet MS"/>
                <a:cs typeface="Trebuchet MS"/>
                <a:sym typeface="Trebuchet MS"/>
              </a:rPr>
              <a:t>.</a:t>
            </a:r>
            <a:r>
              <a:rPr lang="en" sz="1300">
                <a:solidFill>
                  <a:srgbClr val="76B800"/>
                </a:solidFill>
                <a:latin typeface="Trebuchet MS"/>
                <a:ea typeface="Trebuchet MS"/>
                <a:cs typeface="Trebuchet MS"/>
                <a:sym typeface="Trebuchet MS"/>
              </a:rPr>
              <a:t>”</a:t>
            </a:r>
            <a:endParaRPr sz="1300">
              <a:solidFill>
                <a:schemeClr val="dk1"/>
              </a:solidFill>
              <a:latin typeface="Trebuchet MS"/>
              <a:ea typeface="Trebuchet MS"/>
              <a:cs typeface="Trebuchet MS"/>
              <a:sym typeface="Trebuchet MS"/>
            </a:endParaRPr>
          </a:p>
          <a:p>
            <a:pPr indent="0" lvl="0" marL="152400" marR="0" rtl="0" algn="l">
              <a:lnSpc>
                <a:spcPct val="100000"/>
              </a:lnSpc>
              <a:spcBef>
                <a:spcPts val="700"/>
              </a:spcBef>
              <a:spcAft>
                <a:spcPts val="0"/>
              </a:spcAft>
              <a:buNone/>
            </a:pPr>
            <a:r>
              <a:rPr lang="en" sz="600">
                <a:solidFill>
                  <a:srgbClr val="858585"/>
                </a:solidFill>
                <a:latin typeface="Trebuchet MS"/>
                <a:ea typeface="Trebuchet MS"/>
                <a:cs typeface="Trebuchet MS"/>
                <a:sym typeface="Trebuchet MS"/>
              </a:rPr>
              <a:t>Source: Paul Kruszewski, CEO - WRNCH</a:t>
            </a:r>
            <a:endParaRPr sz="600">
              <a:solidFill>
                <a:schemeClr val="dk1"/>
              </a:solidFill>
              <a:latin typeface="Trebuchet MS"/>
              <a:ea typeface="Trebuchet MS"/>
              <a:cs typeface="Trebuchet MS"/>
              <a:sym typeface="Trebuchet MS"/>
            </a:endParaRPr>
          </a:p>
        </p:txBody>
      </p:sp>
      <p:pic>
        <p:nvPicPr>
          <p:cNvPr id="995" name="Google Shape;995;p48"/>
          <p:cNvPicPr preferRelativeResize="0"/>
          <p:nvPr/>
        </p:nvPicPr>
        <p:blipFill rotWithShape="1">
          <a:blip r:embed="rId3">
            <a:alphaModFix/>
          </a:blip>
          <a:srcRect b="0" l="0" r="0" t="0"/>
          <a:stretch/>
        </p:blipFill>
        <p:spPr>
          <a:xfrm>
            <a:off x="7095490" y="3950970"/>
            <a:ext cx="1644649" cy="412750"/>
          </a:xfrm>
          <a:prstGeom prst="rect">
            <a:avLst/>
          </a:prstGeom>
          <a:noFill/>
          <a:ln>
            <a:noFill/>
          </a:ln>
        </p:spPr>
      </p:pic>
      <p:pic>
        <p:nvPicPr>
          <p:cNvPr id="996" name="Google Shape;996;p48"/>
          <p:cNvPicPr preferRelativeResize="0"/>
          <p:nvPr/>
        </p:nvPicPr>
        <p:blipFill rotWithShape="1">
          <a:blip r:embed="rId4">
            <a:alphaModFix/>
          </a:blip>
          <a:srcRect b="0" l="0" r="0" t="0"/>
          <a:stretch/>
        </p:blipFill>
        <p:spPr>
          <a:xfrm>
            <a:off x="7392670" y="2475230"/>
            <a:ext cx="972819" cy="972820"/>
          </a:xfrm>
          <a:prstGeom prst="rect">
            <a:avLst/>
          </a:prstGeom>
          <a:noFill/>
          <a:ln>
            <a:noFill/>
          </a:ln>
        </p:spPr>
      </p:pic>
      <p:sp>
        <p:nvSpPr>
          <p:cNvPr id="997" name="Google Shape;997;p48"/>
          <p:cNvSpPr/>
          <p:nvPr/>
        </p:nvSpPr>
        <p:spPr>
          <a:xfrm>
            <a:off x="417829" y="3663950"/>
            <a:ext cx="6172200" cy="0"/>
          </a:xfrm>
          <a:custGeom>
            <a:rect b="b" l="l" r="r" t="t"/>
            <a:pathLst>
              <a:path extrusionOk="0" h="120000" w="7406640">
                <a:moveTo>
                  <a:pt x="740663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998" name="Google Shape;998;p48"/>
          <p:cNvPicPr preferRelativeResize="0"/>
          <p:nvPr/>
        </p:nvPicPr>
        <p:blipFill rotWithShape="1">
          <a:blip r:embed="rId5">
            <a:alphaModFix/>
          </a:blip>
          <a:srcRect b="0" l="0" r="0" t="0"/>
          <a:stretch/>
        </p:blipFill>
        <p:spPr>
          <a:xfrm>
            <a:off x="7328112" y="1129680"/>
            <a:ext cx="1225207" cy="679398"/>
          </a:xfrm>
          <a:prstGeom prst="rect">
            <a:avLst/>
          </a:prstGeom>
          <a:noFill/>
          <a:ln>
            <a:noFill/>
          </a:ln>
        </p:spPr>
      </p:pic>
      <p:sp>
        <p:nvSpPr>
          <p:cNvPr id="999" name="Google Shape;999;p48"/>
          <p:cNvSpPr txBox="1"/>
          <p:nvPr>
            <p:ph type="title"/>
          </p:nvPr>
        </p:nvSpPr>
        <p:spPr>
          <a:xfrm>
            <a:off x="1486217" y="316548"/>
            <a:ext cx="6305021" cy="478367"/>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TENSORRT PRODUCTION USE CASES</a:t>
            </a:r>
            <a:endParaRPr sz="3000"/>
          </a:p>
        </p:txBody>
      </p:sp>
      <p:sp>
        <p:nvSpPr>
          <p:cNvPr id="1000" name="Google Shape;1000;p48"/>
          <p:cNvSpPr txBox="1"/>
          <p:nvPr/>
        </p:nvSpPr>
        <p:spPr>
          <a:xfrm>
            <a:off x="429344" y="1034161"/>
            <a:ext cx="6218767" cy="1092200"/>
          </a:xfrm>
          <a:prstGeom prst="rect">
            <a:avLst/>
          </a:prstGeom>
          <a:noFill/>
          <a:ln>
            <a:noFill/>
          </a:ln>
        </p:spPr>
        <p:txBody>
          <a:bodyPr anchorCtr="0" anchor="t" bIns="0" lIns="0" spcFirstLastPara="1" rIns="0" wrap="square" tIns="11100">
            <a:spAutoFit/>
          </a:bodyPr>
          <a:lstStyle/>
          <a:p>
            <a:pPr indent="-139700" lvl="0" marL="152400" marR="0" rtl="0" algn="l">
              <a:lnSpc>
                <a:spcPct val="100000"/>
              </a:lnSpc>
              <a:spcBef>
                <a:spcPts val="0"/>
              </a:spcBef>
              <a:spcAft>
                <a:spcPts val="0"/>
              </a:spcAft>
              <a:buNone/>
            </a:pPr>
            <a:r>
              <a:rPr lang="en" sz="1200">
                <a:solidFill>
                  <a:srgbClr val="76B800"/>
                </a:solidFill>
                <a:latin typeface="Trebuchet MS"/>
                <a:ea typeface="Trebuchet MS"/>
                <a:cs typeface="Trebuchet MS"/>
                <a:sym typeface="Trebuchet MS"/>
              </a:rPr>
              <a:t>“</a:t>
            </a:r>
            <a:r>
              <a:rPr lang="en" sz="1200">
                <a:solidFill>
                  <a:schemeClr val="dk1"/>
                </a:solidFill>
                <a:latin typeface="Trebuchet MS"/>
                <a:ea typeface="Trebuchet MS"/>
                <a:cs typeface="Trebuchet MS"/>
                <a:sym typeface="Trebuchet MS"/>
              </a:rPr>
              <a:t>NVIDIA’s AI platform, </a:t>
            </a:r>
            <a:r>
              <a:rPr b="1" lang="en" sz="1200">
                <a:solidFill>
                  <a:schemeClr val="dk1"/>
                </a:solidFill>
                <a:latin typeface="Trebuchet MS"/>
                <a:ea typeface="Trebuchet MS"/>
                <a:cs typeface="Trebuchet MS"/>
                <a:sym typeface="Trebuchet MS"/>
              </a:rPr>
              <a:t>using TensorRT software on Tesla GPUs</a:t>
            </a:r>
            <a:r>
              <a:rPr lang="en" sz="1200">
                <a:solidFill>
                  <a:schemeClr val="dk1"/>
                </a:solidFill>
                <a:latin typeface="Trebuchet MS"/>
                <a:ea typeface="Trebuchet MS"/>
                <a:cs typeface="Trebuchet MS"/>
                <a:sym typeface="Trebuchet MS"/>
              </a:rPr>
              <a:t>, is the best technology on the  market to support SAP’s requirements for inferencing. TensorRT and NVIDIA GPUs changed  our business model </a:t>
            </a:r>
            <a:r>
              <a:rPr b="1" lang="en" sz="1200">
                <a:solidFill>
                  <a:schemeClr val="dk1"/>
                </a:solidFill>
                <a:latin typeface="Trebuchet MS"/>
                <a:ea typeface="Trebuchet MS"/>
                <a:cs typeface="Trebuchet MS"/>
                <a:sym typeface="Trebuchet MS"/>
              </a:rPr>
              <a:t>from an offline, next-day service to real-time</a:t>
            </a:r>
            <a:r>
              <a:rPr lang="en" sz="1200">
                <a:solidFill>
                  <a:schemeClr val="dk1"/>
                </a:solidFill>
                <a:latin typeface="Trebuchet MS"/>
                <a:ea typeface="Trebuchet MS"/>
                <a:cs typeface="Trebuchet MS"/>
                <a:sym typeface="Trebuchet MS"/>
              </a:rPr>
              <a:t>. We have maximum AI  performance and versatility to meet our customers’ needs, while substantially reducing  energy requirements.</a:t>
            </a:r>
            <a:r>
              <a:rPr lang="en" sz="1200">
                <a:solidFill>
                  <a:srgbClr val="76B800"/>
                </a:solidFill>
                <a:latin typeface="Trebuchet MS"/>
                <a:ea typeface="Trebuchet MS"/>
                <a:cs typeface="Trebuchet MS"/>
                <a:sym typeface="Trebuchet MS"/>
              </a:rPr>
              <a:t>”</a:t>
            </a:r>
            <a:endParaRPr sz="1200">
              <a:solidFill>
                <a:schemeClr val="dk1"/>
              </a:solidFill>
              <a:latin typeface="Trebuchet MS"/>
              <a:ea typeface="Trebuchet MS"/>
              <a:cs typeface="Trebuchet MS"/>
              <a:sym typeface="Trebuchet MS"/>
            </a:endParaRPr>
          </a:p>
          <a:p>
            <a:pPr indent="0" lvl="0" marL="152400" marR="0" rtl="0" algn="l">
              <a:lnSpc>
                <a:spcPct val="100000"/>
              </a:lnSpc>
              <a:spcBef>
                <a:spcPts val="700"/>
              </a:spcBef>
              <a:spcAft>
                <a:spcPts val="0"/>
              </a:spcAft>
              <a:buNone/>
            </a:pPr>
            <a:r>
              <a:rPr lang="en" sz="600">
                <a:solidFill>
                  <a:srgbClr val="858585"/>
                </a:solidFill>
                <a:latin typeface="Trebuchet MS"/>
                <a:ea typeface="Trebuchet MS"/>
                <a:cs typeface="Trebuchet MS"/>
                <a:sym typeface="Trebuchet MS"/>
              </a:rPr>
              <a:t>Source: JUERGEN MUELLER, SAP Chief Innovation Officer</a:t>
            </a:r>
            <a:endParaRPr sz="600">
              <a:solidFill>
                <a:schemeClr val="dk1"/>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4" name="Shape 1004"/>
        <p:cNvGrpSpPr/>
        <p:nvPr/>
      </p:nvGrpSpPr>
      <p:grpSpPr>
        <a:xfrm>
          <a:off x="0" y="0"/>
          <a:ext cx="0" cy="0"/>
          <a:chOff x="0" y="0"/>
          <a:chExt cx="0" cy="0"/>
        </a:xfrm>
      </p:grpSpPr>
      <p:sp>
        <p:nvSpPr>
          <p:cNvPr id="1005" name="Google Shape;1005;p49"/>
          <p:cNvSpPr txBox="1"/>
          <p:nvPr>
            <p:ph type="title"/>
          </p:nvPr>
        </p:nvSpPr>
        <p:spPr>
          <a:xfrm>
            <a:off x="480906" y="526414"/>
            <a:ext cx="4978929" cy="478367"/>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TENSORRT KEY TAKEAWAYS</a:t>
            </a:r>
            <a:endParaRPr sz="3000"/>
          </a:p>
        </p:txBody>
      </p:sp>
      <p:sp>
        <p:nvSpPr>
          <p:cNvPr id="1006" name="Google Shape;1006;p49"/>
          <p:cNvSpPr txBox="1"/>
          <p:nvPr/>
        </p:nvSpPr>
        <p:spPr>
          <a:xfrm>
            <a:off x="480906" y="1493308"/>
            <a:ext cx="4687888" cy="2816225"/>
          </a:xfrm>
          <a:prstGeom prst="rect">
            <a:avLst/>
          </a:prstGeom>
          <a:noFill/>
          <a:ln>
            <a:noFill/>
          </a:ln>
        </p:spPr>
        <p:txBody>
          <a:bodyPr anchorCtr="0" anchor="t" bIns="0" lIns="0" spcFirstLastPara="1" rIns="0" wrap="square" tIns="11100">
            <a:spAutoFit/>
          </a:bodyPr>
          <a:lstStyle/>
          <a:p>
            <a:pPr indent="-285750" lvl="0" marL="292100" marR="393700" rtl="0" algn="l">
              <a:lnSpc>
                <a:spcPct val="100000"/>
              </a:lnSpc>
              <a:spcBef>
                <a:spcPts val="0"/>
              </a:spcBef>
              <a:spcAft>
                <a:spcPts val="0"/>
              </a:spcAft>
              <a:buClr>
                <a:srgbClr val="B3B3B3"/>
              </a:buClr>
              <a:buSzPts val="1700"/>
              <a:buFont typeface="Noto Sans Symbols"/>
              <a:buChar char="✔"/>
            </a:pPr>
            <a:r>
              <a:rPr lang="en" sz="1700">
                <a:solidFill>
                  <a:schemeClr val="dk1"/>
                </a:solidFill>
                <a:latin typeface="Trebuchet MS"/>
                <a:ea typeface="Trebuchet MS"/>
                <a:cs typeface="Trebuchet MS"/>
                <a:sym typeface="Trebuchet MS"/>
              </a:rPr>
              <a:t>Generate optimized, deployment-ready  runtime engines for low latency inference</a:t>
            </a:r>
            <a:endParaRPr sz="17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B3B3B3"/>
              </a:buClr>
              <a:buSzPts val="1700"/>
              <a:buFont typeface="Noto Sans Symbols"/>
              <a:buNone/>
            </a:pPr>
            <a:r>
              <a:t/>
            </a:r>
            <a:endParaRPr sz="1700">
              <a:solidFill>
                <a:schemeClr val="dk1"/>
              </a:solidFill>
              <a:latin typeface="Trebuchet MS"/>
              <a:ea typeface="Trebuchet MS"/>
              <a:cs typeface="Trebuchet MS"/>
              <a:sym typeface="Trebuchet MS"/>
            </a:endParaRPr>
          </a:p>
          <a:p>
            <a:pPr indent="-285750" lvl="0" marL="292100" marR="0" rtl="0" algn="l">
              <a:lnSpc>
                <a:spcPct val="100000"/>
              </a:lnSpc>
              <a:spcBef>
                <a:spcPts val="0"/>
              </a:spcBef>
              <a:spcAft>
                <a:spcPts val="0"/>
              </a:spcAft>
              <a:buClr>
                <a:srgbClr val="B3B3B3"/>
              </a:buClr>
              <a:buSzPts val="1700"/>
              <a:buFont typeface="Noto Sans Symbols"/>
              <a:buChar char="✔"/>
            </a:pPr>
            <a:r>
              <a:rPr lang="en" sz="1700">
                <a:solidFill>
                  <a:schemeClr val="dk1"/>
                </a:solidFill>
                <a:latin typeface="Trebuchet MS"/>
                <a:ea typeface="Trebuchet MS"/>
                <a:cs typeface="Trebuchet MS"/>
                <a:sym typeface="Trebuchet MS"/>
              </a:rPr>
              <a:t>Import models trained using Caffe or</a:t>
            </a:r>
            <a:endParaRPr sz="1700">
              <a:solidFill>
                <a:schemeClr val="dk1"/>
              </a:solidFill>
              <a:latin typeface="Trebuchet MS"/>
              <a:ea typeface="Trebuchet MS"/>
              <a:cs typeface="Trebuchet MS"/>
              <a:sym typeface="Trebuchet MS"/>
            </a:endParaRPr>
          </a:p>
          <a:p>
            <a:pPr indent="0" lvl="0" marL="292100" marR="0" rtl="0" algn="l">
              <a:lnSpc>
                <a:spcPct val="100000"/>
              </a:lnSpc>
              <a:spcBef>
                <a:spcPts val="0"/>
              </a:spcBef>
              <a:spcAft>
                <a:spcPts val="0"/>
              </a:spcAft>
              <a:buNone/>
            </a:pPr>
            <a:r>
              <a:rPr lang="en" sz="1700">
                <a:solidFill>
                  <a:schemeClr val="dk1"/>
                </a:solidFill>
                <a:latin typeface="Trebuchet MS"/>
                <a:ea typeface="Trebuchet MS"/>
                <a:cs typeface="Trebuchet MS"/>
                <a:sym typeface="Trebuchet MS"/>
              </a:rPr>
              <a:t>TensorFlow or use Network Definition API</a:t>
            </a:r>
            <a:endParaRPr sz="17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700">
              <a:solidFill>
                <a:schemeClr val="dk1"/>
              </a:solidFill>
              <a:latin typeface="Trebuchet MS"/>
              <a:ea typeface="Trebuchet MS"/>
              <a:cs typeface="Trebuchet MS"/>
              <a:sym typeface="Trebuchet MS"/>
            </a:endParaRPr>
          </a:p>
          <a:p>
            <a:pPr indent="-285750" lvl="0" marL="292100" marR="406400" rtl="0" algn="l">
              <a:lnSpc>
                <a:spcPct val="100000"/>
              </a:lnSpc>
              <a:spcBef>
                <a:spcPts val="0"/>
              </a:spcBef>
              <a:spcAft>
                <a:spcPts val="0"/>
              </a:spcAft>
              <a:buClr>
                <a:srgbClr val="B3B3B3"/>
              </a:buClr>
              <a:buSzPts val="1700"/>
              <a:buFont typeface="Noto Sans Symbols"/>
              <a:buChar char="✔"/>
            </a:pPr>
            <a:r>
              <a:rPr lang="en" sz="1700">
                <a:solidFill>
                  <a:schemeClr val="dk1"/>
                </a:solidFill>
                <a:latin typeface="Trebuchet MS"/>
                <a:ea typeface="Trebuchet MS"/>
                <a:cs typeface="Trebuchet MS"/>
                <a:sym typeface="Trebuchet MS"/>
              </a:rPr>
              <a:t>Deploy in FP32 or reduced precision INT8,  FP16 for higher throughput</a:t>
            </a:r>
            <a:endParaRPr sz="17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B3B3B3"/>
              </a:buClr>
              <a:buSzPts val="1700"/>
              <a:buFont typeface="Noto Sans Symbols"/>
              <a:buNone/>
            </a:pPr>
            <a:r>
              <a:t/>
            </a:r>
            <a:endParaRPr sz="1700">
              <a:solidFill>
                <a:schemeClr val="dk1"/>
              </a:solidFill>
              <a:latin typeface="Trebuchet MS"/>
              <a:ea typeface="Trebuchet MS"/>
              <a:cs typeface="Trebuchet MS"/>
              <a:sym typeface="Trebuchet MS"/>
            </a:endParaRPr>
          </a:p>
          <a:p>
            <a:pPr indent="-285750" lvl="0" marL="292100" marR="0" rtl="0" algn="l">
              <a:lnSpc>
                <a:spcPct val="100000"/>
              </a:lnSpc>
              <a:spcBef>
                <a:spcPts val="0"/>
              </a:spcBef>
              <a:spcAft>
                <a:spcPts val="0"/>
              </a:spcAft>
              <a:buClr>
                <a:srgbClr val="B3B3B3"/>
              </a:buClr>
              <a:buSzPts val="1700"/>
              <a:buFont typeface="Noto Sans Symbols"/>
              <a:buChar char="✔"/>
            </a:pPr>
            <a:r>
              <a:rPr lang="en" sz="1700">
                <a:solidFill>
                  <a:schemeClr val="dk1"/>
                </a:solidFill>
                <a:latin typeface="Trebuchet MS"/>
                <a:ea typeface="Trebuchet MS"/>
                <a:cs typeface="Trebuchet MS"/>
                <a:sym typeface="Trebuchet MS"/>
              </a:rPr>
              <a:t>Optimize frequently used layers and integrate  user defined custom layers</a:t>
            </a:r>
            <a:endParaRPr sz="1700">
              <a:solidFill>
                <a:schemeClr val="dk1"/>
              </a:solidFill>
              <a:latin typeface="Trebuchet MS"/>
              <a:ea typeface="Trebuchet MS"/>
              <a:cs typeface="Trebuchet MS"/>
              <a:sym typeface="Trebuchet MS"/>
            </a:endParaRPr>
          </a:p>
        </p:txBody>
      </p:sp>
      <p:pic>
        <p:nvPicPr>
          <p:cNvPr id="1007" name="Google Shape;1007;p49"/>
          <p:cNvPicPr preferRelativeResize="0"/>
          <p:nvPr/>
        </p:nvPicPr>
        <p:blipFill rotWithShape="1">
          <a:blip r:embed="rId3">
            <a:alphaModFix/>
          </a:blip>
          <a:srcRect b="0" l="0" r="0" t="0"/>
          <a:stretch/>
        </p:blipFill>
        <p:spPr>
          <a:xfrm>
            <a:off x="5420787" y="1414155"/>
            <a:ext cx="3443551" cy="22221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1" name="Shape 1011"/>
        <p:cNvGrpSpPr/>
        <p:nvPr/>
      </p:nvGrpSpPr>
      <p:grpSpPr>
        <a:xfrm>
          <a:off x="0" y="0"/>
          <a:ext cx="0" cy="0"/>
          <a:chOff x="0" y="0"/>
          <a:chExt cx="0" cy="0"/>
        </a:xfrm>
      </p:grpSpPr>
      <p:sp>
        <p:nvSpPr>
          <p:cNvPr id="1012" name="Google Shape;1012;p50"/>
          <p:cNvSpPr txBox="1"/>
          <p:nvPr>
            <p:ph type="title"/>
          </p:nvPr>
        </p:nvSpPr>
        <p:spPr>
          <a:xfrm>
            <a:off x="1371177" y="304906"/>
            <a:ext cx="6401646" cy="738188"/>
          </a:xfrm>
          <a:prstGeom prst="rect">
            <a:avLst/>
          </a:prstGeom>
          <a:noFill/>
          <a:ln>
            <a:noFill/>
          </a:ln>
        </p:spPr>
        <p:txBody>
          <a:bodyPr anchorCtr="0" anchor="t" bIns="0" lIns="0" spcFirstLastPara="1" rIns="0" wrap="square" tIns="11100">
            <a:spAutoFit/>
          </a:bodyPr>
          <a:lstStyle/>
          <a:p>
            <a:pPr indent="0" lvl="0" marL="76200" rtl="0" algn="l">
              <a:lnSpc>
                <a:spcPct val="100000"/>
              </a:lnSpc>
              <a:spcBef>
                <a:spcPts val="0"/>
              </a:spcBef>
              <a:spcAft>
                <a:spcPts val="0"/>
              </a:spcAft>
              <a:buNone/>
            </a:pPr>
            <a:r>
              <a:rPr lang="en"/>
              <a:t>NVIDIA TENSORRT 3 RC NOW AVAILABLE</a:t>
            </a:r>
            <a:endParaRPr/>
          </a:p>
          <a:p>
            <a:pPr indent="0" lvl="0" marL="177800" rtl="0" algn="l">
              <a:lnSpc>
                <a:spcPct val="100000"/>
              </a:lnSpc>
              <a:spcBef>
                <a:spcPts val="0"/>
              </a:spcBef>
              <a:spcAft>
                <a:spcPts val="0"/>
              </a:spcAft>
              <a:buNone/>
            </a:pPr>
            <a:r>
              <a:rPr b="0" lang="en" sz="2000">
                <a:solidFill>
                  <a:srgbClr val="76B800"/>
                </a:solidFill>
                <a:latin typeface="Trebuchet MS"/>
                <a:ea typeface="Trebuchet MS"/>
                <a:cs typeface="Trebuchet MS"/>
                <a:sym typeface="Trebuchet MS"/>
              </a:rPr>
              <a:t>Volta TensorCore </a:t>
            </a:r>
            <a:r>
              <a:rPr b="0" lang="en" sz="1300">
                <a:solidFill>
                  <a:srgbClr val="76B800"/>
                </a:solidFill>
                <a:latin typeface="Noto Sans Symbols"/>
                <a:ea typeface="Noto Sans Symbols"/>
                <a:cs typeface="Noto Sans Symbols"/>
                <a:sym typeface="Noto Sans Symbols"/>
              </a:rPr>
              <a:t>●</a:t>
            </a:r>
            <a:r>
              <a:rPr b="0" lang="en" sz="1300">
                <a:solidFill>
                  <a:srgbClr val="76B800"/>
                </a:solidFill>
                <a:latin typeface="Times New Roman"/>
                <a:ea typeface="Times New Roman"/>
                <a:cs typeface="Times New Roman"/>
                <a:sym typeface="Times New Roman"/>
              </a:rPr>
              <a:t> </a:t>
            </a:r>
            <a:r>
              <a:rPr b="0" lang="en" sz="2000">
                <a:solidFill>
                  <a:srgbClr val="76B800"/>
                </a:solidFill>
                <a:latin typeface="Trebuchet MS"/>
                <a:ea typeface="Trebuchet MS"/>
                <a:cs typeface="Trebuchet MS"/>
                <a:sym typeface="Trebuchet MS"/>
              </a:rPr>
              <a:t>TensorFlow Importer </a:t>
            </a:r>
            <a:r>
              <a:rPr b="0" lang="en" sz="1300">
                <a:solidFill>
                  <a:srgbClr val="76B800"/>
                </a:solidFill>
                <a:latin typeface="Noto Sans Symbols"/>
                <a:ea typeface="Noto Sans Symbols"/>
                <a:cs typeface="Noto Sans Symbols"/>
                <a:sym typeface="Noto Sans Symbols"/>
              </a:rPr>
              <a:t>●</a:t>
            </a:r>
            <a:r>
              <a:rPr b="0" lang="en" sz="1300">
                <a:solidFill>
                  <a:srgbClr val="76B800"/>
                </a:solidFill>
                <a:latin typeface="Times New Roman"/>
                <a:ea typeface="Times New Roman"/>
                <a:cs typeface="Times New Roman"/>
                <a:sym typeface="Times New Roman"/>
              </a:rPr>
              <a:t> </a:t>
            </a:r>
            <a:r>
              <a:rPr b="0" lang="en" sz="2000">
                <a:solidFill>
                  <a:srgbClr val="76B800"/>
                </a:solidFill>
                <a:latin typeface="Trebuchet MS"/>
                <a:ea typeface="Trebuchet MS"/>
                <a:cs typeface="Trebuchet MS"/>
                <a:sym typeface="Trebuchet MS"/>
              </a:rPr>
              <a:t>Python API</a:t>
            </a:r>
            <a:endParaRPr sz="2000">
              <a:latin typeface="Trebuchet MS"/>
              <a:ea typeface="Trebuchet MS"/>
              <a:cs typeface="Trebuchet MS"/>
              <a:sym typeface="Trebuchet MS"/>
            </a:endParaRPr>
          </a:p>
        </p:txBody>
      </p:sp>
      <p:grpSp>
        <p:nvGrpSpPr>
          <p:cNvPr id="1013" name="Google Shape;1013;p50"/>
          <p:cNvGrpSpPr/>
          <p:nvPr/>
        </p:nvGrpSpPr>
        <p:grpSpPr>
          <a:xfrm>
            <a:off x="523918" y="1798268"/>
            <a:ext cx="2425603" cy="3015070"/>
            <a:chOff x="643127" y="1548383"/>
            <a:chExt cx="2910840" cy="3618229"/>
          </a:xfrm>
        </p:grpSpPr>
        <p:sp>
          <p:nvSpPr>
            <p:cNvPr id="1014" name="Google Shape;1014;p50"/>
            <p:cNvSpPr/>
            <p:nvPr/>
          </p:nvSpPr>
          <p:spPr>
            <a:xfrm>
              <a:off x="643127" y="2363723"/>
              <a:ext cx="2910840" cy="1716405"/>
            </a:xfrm>
            <a:custGeom>
              <a:rect b="b" l="l" r="r" t="t"/>
              <a:pathLst>
                <a:path extrusionOk="0" h="1716404" w="2910840">
                  <a:moveTo>
                    <a:pt x="2910840" y="0"/>
                  </a:moveTo>
                  <a:lnTo>
                    <a:pt x="0" y="0"/>
                  </a:lnTo>
                  <a:lnTo>
                    <a:pt x="0" y="1716024"/>
                  </a:lnTo>
                  <a:lnTo>
                    <a:pt x="2910840" y="1716024"/>
                  </a:lnTo>
                  <a:lnTo>
                    <a:pt x="291084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015" name="Google Shape;1015;p50"/>
            <p:cNvSpPr/>
            <p:nvPr/>
          </p:nvSpPr>
          <p:spPr>
            <a:xfrm>
              <a:off x="643127" y="2363723"/>
              <a:ext cx="2910840" cy="1716405"/>
            </a:xfrm>
            <a:custGeom>
              <a:rect b="b" l="l" r="r" t="t"/>
              <a:pathLst>
                <a:path extrusionOk="0" h="1716404" w="2910840">
                  <a:moveTo>
                    <a:pt x="0" y="1716024"/>
                  </a:moveTo>
                  <a:lnTo>
                    <a:pt x="2910840" y="1716024"/>
                  </a:lnTo>
                  <a:lnTo>
                    <a:pt x="2910840" y="0"/>
                  </a:lnTo>
                  <a:lnTo>
                    <a:pt x="0" y="0"/>
                  </a:lnTo>
                  <a:lnTo>
                    <a:pt x="0" y="171602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016" name="Google Shape;1016;p50"/>
            <p:cNvSpPr/>
            <p:nvPr/>
          </p:nvSpPr>
          <p:spPr>
            <a:xfrm>
              <a:off x="643127" y="1548383"/>
              <a:ext cx="2910840" cy="3618229"/>
            </a:xfrm>
            <a:custGeom>
              <a:rect b="b" l="l" r="r" t="t"/>
              <a:pathLst>
                <a:path extrusionOk="0" h="3618229" w="2910840">
                  <a:moveTo>
                    <a:pt x="0" y="3617976"/>
                  </a:moveTo>
                  <a:lnTo>
                    <a:pt x="2910840" y="3617976"/>
                  </a:lnTo>
                  <a:lnTo>
                    <a:pt x="2910840" y="0"/>
                  </a:lnTo>
                  <a:lnTo>
                    <a:pt x="0" y="0"/>
                  </a:lnTo>
                  <a:lnTo>
                    <a:pt x="0" y="3617976"/>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017" name="Google Shape;1017;p50"/>
            <p:cNvSpPr/>
            <p:nvPr/>
          </p:nvSpPr>
          <p:spPr>
            <a:xfrm>
              <a:off x="817664" y="2356992"/>
              <a:ext cx="256540" cy="131445"/>
            </a:xfrm>
            <a:custGeom>
              <a:rect b="b" l="l" r="r" t="t"/>
              <a:pathLst>
                <a:path extrusionOk="0" h="131444" w="256540">
                  <a:moveTo>
                    <a:pt x="0" y="0"/>
                  </a:moveTo>
                  <a:lnTo>
                    <a:pt x="135648" y="130937"/>
                  </a:lnTo>
                  <a:lnTo>
                    <a:pt x="256247" y="6096"/>
                  </a:lnTo>
                  <a:lnTo>
                    <a:pt x="0"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1018" name="Google Shape;1018;p50"/>
          <p:cNvSpPr txBox="1"/>
          <p:nvPr/>
        </p:nvSpPr>
        <p:spPr>
          <a:xfrm>
            <a:off x="533825" y="1502823"/>
            <a:ext cx="2425500" cy="607500"/>
          </a:xfrm>
          <a:prstGeom prst="rect">
            <a:avLst/>
          </a:prstGeom>
          <a:solidFill>
            <a:srgbClr val="76B800"/>
          </a:solidFill>
          <a:ln>
            <a:noFill/>
          </a:ln>
        </p:spPr>
        <p:txBody>
          <a:bodyPr anchorCtr="0" anchor="t" bIns="0" lIns="0" spcFirstLastPara="1" rIns="0" wrap="square" tIns="47075">
            <a:spAutoFit/>
          </a:bodyPr>
          <a:lstStyle/>
          <a:p>
            <a:pPr indent="0" lvl="0" marL="63500" marR="0" rtl="0" algn="ctr">
              <a:lnSpc>
                <a:spcPct val="114000"/>
              </a:lnSpc>
              <a:spcBef>
                <a:spcPts val="0"/>
              </a:spcBef>
              <a:spcAft>
                <a:spcPts val="0"/>
              </a:spcAft>
              <a:buNone/>
            </a:pPr>
            <a:r>
              <a:rPr b="1" lang="en" sz="1700">
                <a:solidFill>
                  <a:srgbClr val="FFFFFF"/>
                </a:solidFill>
                <a:latin typeface="Trebuchet MS"/>
                <a:ea typeface="Trebuchet MS"/>
                <a:cs typeface="Trebuchet MS"/>
                <a:sym typeface="Trebuchet MS"/>
              </a:rPr>
              <a:t>Volta TensorCore</a:t>
            </a:r>
            <a:endParaRPr sz="1700">
              <a:solidFill>
                <a:schemeClr val="dk1"/>
              </a:solidFill>
              <a:latin typeface="Trebuchet MS"/>
              <a:ea typeface="Trebuchet MS"/>
              <a:cs typeface="Trebuchet MS"/>
              <a:sym typeface="Trebuchet MS"/>
            </a:endParaRPr>
          </a:p>
          <a:p>
            <a:pPr indent="0" lvl="0" marL="63500" marR="0" rtl="0" algn="ctr">
              <a:lnSpc>
                <a:spcPct val="114000"/>
              </a:lnSpc>
              <a:spcBef>
                <a:spcPts val="0"/>
              </a:spcBef>
              <a:spcAft>
                <a:spcPts val="0"/>
              </a:spcAft>
              <a:buNone/>
            </a:pPr>
            <a:r>
              <a:rPr b="1" lang="en" sz="1700">
                <a:solidFill>
                  <a:srgbClr val="FFFFFF"/>
                </a:solidFill>
                <a:latin typeface="Trebuchet MS"/>
                <a:ea typeface="Trebuchet MS"/>
                <a:cs typeface="Trebuchet MS"/>
                <a:sym typeface="Trebuchet MS"/>
              </a:rPr>
              <a:t>Support</a:t>
            </a:r>
            <a:endParaRPr sz="1700">
              <a:solidFill>
                <a:schemeClr val="dk1"/>
              </a:solidFill>
              <a:latin typeface="Trebuchet MS"/>
              <a:ea typeface="Trebuchet MS"/>
              <a:cs typeface="Trebuchet MS"/>
              <a:sym typeface="Trebuchet MS"/>
            </a:endParaRPr>
          </a:p>
        </p:txBody>
      </p:sp>
      <p:sp>
        <p:nvSpPr>
          <p:cNvPr id="1019" name="Google Shape;1019;p50"/>
          <p:cNvSpPr/>
          <p:nvPr/>
        </p:nvSpPr>
        <p:spPr>
          <a:xfrm>
            <a:off x="6427470" y="1920558"/>
            <a:ext cx="209021" cy="105303"/>
          </a:xfrm>
          <a:custGeom>
            <a:rect b="b" l="l" r="r" t="t"/>
            <a:pathLst>
              <a:path extrusionOk="0" h="126364" w="250825">
                <a:moveTo>
                  <a:pt x="0" y="0"/>
                </a:moveTo>
                <a:lnTo>
                  <a:pt x="130809" y="126364"/>
                </a:lnTo>
                <a:lnTo>
                  <a:pt x="250825" y="2031"/>
                </a:lnTo>
                <a:lnTo>
                  <a:pt x="0"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1020" name="Google Shape;1020;p50"/>
          <p:cNvPicPr preferRelativeResize="0"/>
          <p:nvPr/>
        </p:nvPicPr>
        <p:blipFill rotWithShape="1">
          <a:blip r:embed="rId3">
            <a:alphaModFix/>
          </a:blip>
          <a:srcRect b="0" l="0" r="0" t="0"/>
          <a:stretch/>
        </p:blipFill>
        <p:spPr>
          <a:xfrm>
            <a:off x="3579659" y="2721688"/>
            <a:ext cx="838033" cy="704635"/>
          </a:xfrm>
          <a:prstGeom prst="rect">
            <a:avLst/>
          </a:prstGeom>
          <a:noFill/>
          <a:ln>
            <a:noFill/>
          </a:ln>
        </p:spPr>
      </p:pic>
      <p:sp>
        <p:nvSpPr>
          <p:cNvPr id="1021" name="Google Shape;1021;p50"/>
          <p:cNvSpPr/>
          <p:nvPr/>
        </p:nvSpPr>
        <p:spPr>
          <a:xfrm>
            <a:off x="4499039" y="3002279"/>
            <a:ext cx="231015" cy="152248"/>
          </a:xfrm>
          <a:custGeom>
            <a:rect b="b" l="l" r="r" t="t"/>
            <a:pathLst>
              <a:path extrusionOk="0" h="182880" w="277495">
                <a:moveTo>
                  <a:pt x="185927" y="0"/>
                </a:moveTo>
                <a:lnTo>
                  <a:pt x="185927" y="45719"/>
                </a:lnTo>
                <a:lnTo>
                  <a:pt x="0" y="45719"/>
                </a:lnTo>
                <a:lnTo>
                  <a:pt x="0" y="137159"/>
                </a:lnTo>
                <a:lnTo>
                  <a:pt x="185927" y="137159"/>
                </a:lnTo>
                <a:lnTo>
                  <a:pt x="185927" y="182880"/>
                </a:lnTo>
                <a:lnTo>
                  <a:pt x="277367" y="91439"/>
                </a:lnTo>
                <a:lnTo>
                  <a:pt x="185927"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1022" name="Google Shape;1022;p50"/>
          <p:cNvPicPr preferRelativeResize="0"/>
          <p:nvPr/>
        </p:nvPicPr>
        <p:blipFill rotWithShape="1">
          <a:blip r:embed="rId4">
            <a:alphaModFix/>
          </a:blip>
          <a:srcRect b="0" l="0" r="0" t="0"/>
          <a:stretch/>
        </p:blipFill>
        <p:spPr>
          <a:xfrm>
            <a:off x="4835590" y="2741930"/>
            <a:ext cx="701039" cy="565150"/>
          </a:xfrm>
          <a:prstGeom prst="rect">
            <a:avLst/>
          </a:prstGeom>
          <a:noFill/>
          <a:ln>
            <a:noFill/>
          </a:ln>
        </p:spPr>
      </p:pic>
      <p:graphicFrame>
        <p:nvGraphicFramePr>
          <p:cNvPr id="1023" name="Google Shape;1023;p50"/>
          <p:cNvGraphicFramePr/>
          <p:nvPr/>
        </p:nvGraphicFramePr>
        <p:xfrm>
          <a:off x="3387789" y="1795780"/>
          <a:ext cx="3000000" cy="3000000"/>
        </p:xfrm>
        <a:graphic>
          <a:graphicData uri="http://schemas.openxmlformats.org/drawingml/2006/table">
            <a:tbl>
              <a:tblPr bandRow="1" firstRow="1">
                <a:noFill/>
                <a:tableStyleId>{64328273-007C-454D-A811-107869A2FE4D}</a:tableStyleId>
              </a:tblPr>
              <a:tblGrid>
                <a:gridCol w="2425700"/>
              </a:tblGrid>
              <a:tr h="679450">
                <a:tc>
                  <a:txBody>
                    <a:bodyPr/>
                    <a:lstStyle/>
                    <a:p>
                      <a:pPr indent="0" lvl="0" marL="63500" marR="0" rtl="0" algn="ctr">
                        <a:lnSpc>
                          <a:spcPct val="114000"/>
                        </a:lnSpc>
                        <a:spcBef>
                          <a:spcPts val="0"/>
                        </a:spcBef>
                        <a:spcAft>
                          <a:spcPts val="0"/>
                        </a:spcAft>
                        <a:buNone/>
                      </a:pPr>
                      <a:r>
                        <a:rPr b="1" lang="en" sz="1700" u="none" cap="none" strike="noStrike">
                          <a:solidFill>
                            <a:srgbClr val="FFFFFF"/>
                          </a:solidFill>
                          <a:latin typeface="Trebuchet MS"/>
                          <a:ea typeface="Trebuchet MS"/>
                          <a:cs typeface="Trebuchet MS"/>
                          <a:sym typeface="Trebuchet MS"/>
                        </a:rPr>
                        <a:t>Import TensorFlow</a:t>
                      </a:r>
                      <a:endParaRPr sz="1700" u="none" cap="none" strike="noStrike">
                        <a:latin typeface="Trebuchet MS"/>
                        <a:ea typeface="Trebuchet MS"/>
                        <a:cs typeface="Trebuchet MS"/>
                        <a:sym typeface="Trebuchet MS"/>
                      </a:endParaRPr>
                    </a:p>
                    <a:p>
                      <a:pPr indent="0" lvl="0" marL="63500" marR="0" rtl="0" algn="ctr">
                        <a:lnSpc>
                          <a:spcPct val="114000"/>
                        </a:lnSpc>
                        <a:spcBef>
                          <a:spcPts val="0"/>
                        </a:spcBef>
                        <a:spcAft>
                          <a:spcPts val="0"/>
                        </a:spcAft>
                        <a:buNone/>
                      </a:pPr>
                      <a:r>
                        <a:rPr b="1" lang="en" sz="1700" u="none" cap="none" strike="noStrike">
                          <a:solidFill>
                            <a:srgbClr val="FFFFFF"/>
                          </a:solidFill>
                          <a:latin typeface="Trebuchet MS"/>
                          <a:ea typeface="Trebuchet MS"/>
                          <a:cs typeface="Trebuchet MS"/>
                          <a:sym typeface="Trebuchet MS"/>
                        </a:rPr>
                        <a:t>Models</a:t>
                      </a:r>
                      <a:endParaRPr sz="1700" u="none" cap="none" strike="noStrike">
                        <a:latin typeface="Trebuchet MS"/>
                        <a:ea typeface="Trebuchet MS"/>
                        <a:cs typeface="Trebuchet MS"/>
                        <a:sym typeface="Trebuchet MS"/>
                      </a:endParaRPr>
                    </a:p>
                  </a:txBody>
                  <a:tcPr marT="767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76B800"/>
                    </a:solidFill>
                  </a:tcPr>
                </a:tc>
              </a:tr>
              <a:tr h="1430000">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114300" lvl="0" marL="1397000" marR="266700" rtl="0" algn="l">
                        <a:lnSpc>
                          <a:spcPct val="100000"/>
                        </a:lnSpc>
                        <a:spcBef>
                          <a:spcPts val="0"/>
                        </a:spcBef>
                        <a:spcAft>
                          <a:spcPts val="0"/>
                        </a:spcAft>
                        <a:buNone/>
                      </a:pPr>
                      <a:r>
                        <a:rPr b="1" lang="en" sz="800" u="none" cap="none" strike="noStrike">
                          <a:latin typeface="Trebuchet MS"/>
                          <a:ea typeface="Trebuchet MS"/>
                          <a:cs typeface="Trebuchet MS"/>
                          <a:sym typeface="Trebuchet MS"/>
                        </a:rPr>
                        <a:t>Compiled &amp;  Optimized Model</a:t>
                      </a:r>
                      <a:endParaRPr sz="800" u="none" cap="none" strike="noStrike">
                        <a:latin typeface="Trebuchet MS"/>
                        <a:ea typeface="Trebuchet MS"/>
                        <a:cs typeface="Trebuchet MS"/>
                        <a:sym typeface="Trebuchet MS"/>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902975">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p>
                      <a:pPr indent="0" lvl="0" marL="76200" marR="165100" rtl="0" algn="l">
                        <a:lnSpc>
                          <a:spcPct val="107857"/>
                        </a:lnSpc>
                        <a:spcBef>
                          <a:spcPts val="0"/>
                        </a:spcBef>
                        <a:spcAft>
                          <a:spcPts val="0"/>
                        </a:spcAft>
                        <a:buNone/>
                      </a:pPr>
                      <a:r>
                        <a:rPr lang="en" sz="1200" u="none" cap="none" strike="noStrike">
                          <a:latin typeface="Trebuchet MS"/>
                          <a:ea typeface="Trebuchet MS"/>
                          <a:cs typeface="Trebuchet MS"/>
                          <a:sym typeface="Trebuchet MS"/>
                        </a:rPr>
                        <a:t>Optimize and deploy TensorFlow  models up to </a:t>
                      </a:r>
                      <a:r>
                        <a:rPr b="1" lang="en" sz="1200" u="none" cap="none" strike="noStrike">
                          <a:latin typeface="Trebuchet MS"/>
                          <a:ea typeface="Trebuchet MS"/>
                          <a:cs typeface="Trebuchet MS"/>
                          <a:sym typeface="Trebuchet MS"/>
                        </a:rPr>
                        <a:t>18x faster </a:t>
                      </a:r>
                      <a:r>
                        <a:rPr lang="en" sz="1200" u="none" cap="none" strike="noStrike">
                          <a:latin typeface="Trebuchet MS"/>
                          <a:ea typeface="Trebuchet MS"/>
                          <a:cs typeface="Trebuchet MS"/>
                          <a:sym typeface="Trebuchet MS"/>
                        </a:rPr>
                        <a:t>vs.</a:t>
                      </a:r>
                      <a:endParaRPr sz="1200" u="none" cap="none" strike="noStrike">
                        <a:latin typeface="Trebuchet MS"/>
                        <a:ea typeface="Trebuchet MS"/>
                        <a:cs typeface="Trebuchet MS"/>
                        <a:sym typeface="Trebuchet MS"/>
                      </a:endParaRPr>
                    </a:p>
                    <a:p>
                      <a:pPr indent="0" lvl="0" marL="76200" marR="0" rtl="0" algn="l">
                        <a:lnSpc>
                          <a:spcPct val="106428"/>
                        </a:lnSpc>
                        <a:spcBef>
                          <a:spcPts val="0"/>
                        </a:spcBef>
                        <a:spcAft>
                          <a:spcPts val="0"/>
                        </a:spcAft>
                        <a:buNone/>
                      </a:pPr>
                      <a:r>
                        <a:rPr lang="en" sz="1200" u="none" cap="none" strike="noStrike">
                          <a:latin typeface="Trebuchet MS"/>
                          <a:ea typeface="Trebuchet MS"/>
                          <a:cs typeface="Trebuchet MS"/>
                          <a:sym typeface="Trebuchet MS"/>
                        </a:rPr>
                        <a:t>TensorFlow framework</a:t>
                      </a:r>
                      <a:endParaRPr sz="1200" u="none" cap="none" strike="noStrike">
                        <a:latin typeface="Trebuchet MS"/>
                        <a:ea typeface="Trebuchet MS"/>
                        <a:cs typeface="Trebuchet MS"/>
                        <a:sym typeface="Trebuchet MS"/>
                      </a:endParaRPr>
                    </a:p>
                  </a:txBody>
                  <a:tcPr marT="317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24" name="Google Shape;1024;p50"/>
          <p:cNvSpPr/>
          <p:nvPr/>
        </p:nvSpPr>
        <p:spPr>
          <a:xfrm>
            <a:off x="3542982" y="1965431"/>
            <a:ext cx="222250" cy="113242"/>
          </a:xfrm>
          <a:custGeom>
            <a:rect b="b" l="l" r="r" t="t"/>
            <a:pathLst>
              <a:path extrusionOk="0" h="135889" w="266700">
                <a:moveTo>
                  <a:pt x="266700" y="0"/>
                </a:moveTo>
                <a:lnTo>
                  <a:pt x="0" y="4699"/>
                </a:lnTo>
                <a:lnTo>
                  <a:pt x="135636" y="135762"/>
                </a:lnTo>
                <a:lnTo>
                  <a:pt x="266700"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nvGrpSpPr>
          <p:cNvPr id="1025" name="Google Shape;1025;p50"/>
          <p:cNvGrpSpPr/>
          <p:nvPr/>
        </p:nvGrpSpPr>
        <p:grpSpPr>
          <a:xfrm>
            <a:off x="523919" y="2511980"/>
            <a:ext cx="2425603" cy="2298926"/>
            <a:chOff x="643128" y="2404872"/>
            <a:chExt cx="2910840" cy="2758821"/>
          </a:xfrm>
        </p:grpSpPr>
        <p:pic>
          <p:nvPicPr>
            <p:cNvPr id="1026" name="Google Shape;1026;p50"/>
            <p:cNvPicPr preferRelativeResize="0"/>
            <p:nvPr/>
          </p:nvPicPr>
          <p:blipFill rotWithShape="1">
            <a:blip r:embed="rId5">
              <a:alphaModFix/>
            </a:blip>
            <a:srcRect b="0" l="0" r="0" t="0"/>
            <a:stretch/>
          </p:blipFill>
          <p:spPr>
            <a:xfrm>
              <a:off x="1248156" y="2404872"/>
              <a:ext cx="1853183" cy="1655064"/>
            </a:xfrm>
            <a:prstGeom prst="rect">
              <a:avLst/>
            </a:prstGeom>
            <a:noFill/>
            <a:ln>
              <a:noFill/>
            </a:ln>
          </p:spPr>
        </p:pic>
        <p:sp>
          <p:nvSpPr>
            <p:cNvPr id="1027" name="Google Shape;1027;p50"/>
            <p:cNvSpPr/>
            <p:nvPr/>
          </p:nvSpPr>
          <p:spPr>
            <a:xfrm>
              <a:off x="643128" y="4079748"/>
              <a:ext cx="2910840" cy="1083945"/>
            </a:xfrm>
            <a:custGeom>
              <a:rect b="b" l="l" r="r" t="t"/>
              <a:pathLst>
                <a:path extrusionOk="0" h="1083945" w="2910840">
                  <a:moveTo>
                    <a:pt x="0" y="1083564"/>
                  </a:moveTo>
                  <a:lnTo>
                    <a:pt x="2910840" y="1083564"/>
                  </a:lnTo>
                  <a:lnTo>
                    <a:pt x="2910840" y="0"/>
                  </a:lnTo>
                  <a:lnTo>
                    <a:pt x="0" y="0"/>
                  </a:lnTo>
                  <a:lnTo>
                    <a:pt x="0" y="108356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1028" name="Google Shape;1028;p50"/>
          <p:cNvSpPr txBox="1"/>
          <p:nvPr/>
        </p:nvSpPr>
        <p:spPr>
          <a:xfrm>
            <a:off x="538480" y="3578648"/>
            <a:ext cx="6829954" cy="1134392"/>
          </a:xfrm>
          <a:prstGeom prst="rect">
            <a:avLst/>
          </a:prstGeom>
          <a:noFill/>
          <a:ln>
            <a:noFill/>
          </a:ln>
        </p:spPr>
        <p:txBody>
          <a:bodyPr anchorCtr="0" anchor="t" bIns="0" lIns="0" spcFirstLastPara="1" rIns="0" wrap="square" tIns="31200">
            <a:spAutoFit/>
          </a:bodyPr>
          <a:lstStyle/>
          <a:p>
            <a:pPr indent="0" lvl="0" marL="76200" marR="4711700" rtl="0" algn="just">
              <a:lnSpc>
                <a:spcPct val="107857"/>
              </a:lnSpc>
              <a:spcBef>
                <a:spcPts val="0"/>
              </a:spcBef>
              <a:spcAft>
                <a:spcPts val="0"/>
              </a:spcAft>
              <a:buNone/>
            </a:pPr>
            <a:r>
              <a:rPr b="1" lang="en" sz="1200">
                <a:solidFill>
                  <a:schemeClr val="dk1"/>
                </a:solidFill>
                <a:latin typeface="Trebuchet MS"/>
                <a:ea typeface="Trebuchet MS"/>
                <a:cs typeface="Trebuchet MS"/>
                <a:sym typeface="Trebuchet MS"/>
              </a:rPr>
              <a:t>3.7x faster </a:t>
            </a:r>
            <a:r>
              <a:rPr lang="en" sz="1200">
                <a:solidFill>
                  <a:schemeClr val="dk1"/>
                </a:solidFill>
                <a:latin typeface="Trebuchet MS"/>
                <a:ea typeface="Trebuchet MS"/>
                <a:cs typeface="Trebuchet MS"/>
                <a:sym typeface="Trebuchet MS"/>
              </a:rPr>
              <a:t>inference on Tesla  V100 vs. Tesla P100 under 7ms  real-time latency</a:t>
            </a:r>
            <a:endParaRPr sz="12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3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000">
              <a:solidFill>
                <a:schemeClr val="dk1"/>
              </a:solidFill>
              <a:latin typeface="Trebuchet MS"/>
              <a:ea typeface="Trebuchet MS"/>
              <a:cs typeface="Trebuchet MS"/>
              <a:sym typeface="Trebuchet MS"/>
            </a:endParaRPr>
          </a:p>
          <a:p>
            <a:pPr indent="-1270000" lvl="0" marL="2603500" marR="0" rtl="0" algn="l">
              <a:lnSpc>
                <a:spcPct val="100000"/>
              </a:lnSpc>
              <a:spcBef>
                <a:spcPts val="0"/>
              </a:spcBef>
              <a:spcAft>
                <a:spcPts val="0"/>
              </a:spcAft>
              <a:buNone/>
            </a:pPr>
            <a:r>
              <a:t/>
            </a:r>
            <a:endParaRPr sz="1700">
              <a:solidFill>
                <a:schemeClr val="dk1"/>
              </a:solidFill>
              <a:latin typeface="Trebuchet MS"/>
              <a:ea typeface="Trebuchet MS"/>
              <a:cs typeface="Trebuchet MS"/>
              <a:sym typeface="Trebuchet MS"/>
            </a:endParaRPr>
          </a:p>
        </p:txBody>
      </p:sp>
      <p:graphicFrame>
        <p:nvGraphicFramePr>
          <p:cNvPr id="1029" name="Google Shape;1029;p50"/>
          <p:cNvGraphicFramePr/>
          <p:nvPr/>
        </p:nvGraphicFramePr>
        <p:xfrm>
          <a:off x="6273230" y="1807210"/>
          <a:ext cx="3000000" cy="3000000"/>
        </p:xfrm>
        <a:graphic>
          <a:graphicData uri="http://schemas.openxmlformats.org/drawingml/2006/table">
            <a:tbl>
              <a:tblPr bandRow="1" firstRow="1">
                <a:noFill/>
                <a:tableStyleId>{64328273-007C-454D-A811-107869A2FE4D}</a:tableStyleId>
              </a:tblPr>
              <a:tblGrid>
                <a:gridCol w="2346850"/>
              </a:tblGrid>
              <a:tr h="622275">
                <a:tc>
                  <a:txBody>
                    <a:bodyPr/>
                    <a:lstStyle/>
                    <a:p>
                      <a:pPr indent="0" lvl="0" marL="660400" marR="0" rtl="0" algn="l">
                        <a:lnSpc>
                          <a:spcPct val="100000"/>
                        </a:lnSpc>
                        <a:spcBef>
                          <a:spcPts val="0"/>
                        </a:spcBef>
                        <a:spcAft>
                          <a:spcPts val="0"/>
                        </a:spcAft>
                        <a:buNone/>
                      </a:pPr>
                      <a:r>
                        <a:rPr b="1" lang="en" sz="1700" u="none" cap="none" strike="noStrike">
                          <a:solidFill>
                            <a:srgbClr val="FFFFFF"/>
                          </a:solidFill>
                          <a:latin typeface="Trebuchet MS"/>
                          <a:ea typeface="Trebuchet MS"/>
                          <a:cs typeface="Trebuchet MS"/>
                          <a:sym typeface="Trebuchet MS"/>
                        </a:rPr>
                        <a:t>Python API</a:t>
                      </a:r>
                      <a:endParaRPr sz="1700" u="none" cap="none" strike="noStrike">
                        <a:latin typeface="Trebuchet MS"/>
                        <a:ea typeface="Trebuchet MS"/>
                        <a:cs typeface="Trebuchet MS"/>
                        <a:sym typeface="Trebuchet MS"/>
                      </a:endParaRPr>
                    </a:p>
                  </a:txBody>
                  <a:tcPr marT="1624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76B800"/>
                    </a:solidFill>
                  </a:tcPr>
                </a:tc>
              </a:tr>
              <a:tr h="1475750">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114300" lvl="0" marL="101600" marR="1765300" rtl="0" algn="l">
                        <a:lnSpc>
                          <a:spcPct val="108571"/>
                        </a:lnSpc>
                        <a:spcBef>
                          <a:spcPts val="0"/>
                        </a:spcBef>
                        <a:spcAft>
                          <a:spcPts val="0"/>
                        </a:spcAft>
                        <a:buNone/>
                      </a:pPr>
                      <a:r>
                        <a:rPr lang="en" sz="900" u="none" cap="none" strike="noStrike">
                          <a:latin typeface="Trebuchet MS"/>
                          <a:ea typeface="Trebuchet MS"/>
                          <a:cs typeface="Trebuchet MS"/>
                          <a:sym typeface="Trebuchet MS"/>
                        </a:rPr>
                        <a:t>Data  Scientists</a:t>
                      </a:r>
                      <a:endParaRPr sz="900" u="none" cap="none" strike="noStrike">
                        <a:latin typeface="Trebuchet MS"/>
                        <a:ea typeface="Trebuchet MS"/>
                        <a:cs typeface="Trebuchet MS"/>
                        <a:sym typeface="Trebuchet MS"/>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903600">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p>
                      <a:pPr indent="0" lvl="0" marL="76200" marR="114300" rtl="0" algn="l">
                        <a:lnSpc>
                          <a:spcPct val="107857"/>
                        </a:lnSpc>
                        <a:spcBef>
                          <a:spcPts val="0"/>
                        </a:spcBef>
                        <a:spcAft>
                          <a:spcPts val="0"/>
                        </a:spcAft>
                        <a:buNone/>
                      </a:pPr>
                      <a:r>
                        <a:rPr lang="en" sz="1200" u="none" cap="none" strike="noStrike">
                          <a:latin typeface="Trebuchet MS"/>
                          <a:ea typeface="Trebuchet MS"/>
                          <a:cs typeface="Trebuchet MS"/>
                          <a:sym typeface="Trebuchet MS"/>
                        </a:rPr>
                        <a:t>Improved productivity with </a:t>
                      </a:r>
                      <a:r>
                        <a:rPr b="1" lang="en" sz="1200" u="none" cap="none" strike="noStrike">
                          <a:latin typeface="Trebuchet MS"/>
                          <a:ea typeface="Trebuchet MS"/>
                          <a:cs typeface="Trebuchet MS"/>
                          <a:sym typeface="Trebuchet MS"/>
                        </a:rPr>
                        <a:t>easy  to use </a:t>
                      </a:r>
                      <a:r>
                        <a:rPr lang="en" sz="1200" u="none" cap="none" strike="noStrike">
                          <a:latin typeface="Trebuchet MS"/>
                          <a:ea typeface="Trebuchet MS"/>
                          <a:cs typeface="Trebuchet MS"/>
                          <a:sym typeface="Trebuchet MS"/>
                        </a:rPr>
                        <a:t>Python API for data  science workflows</a:t>
                      </a:r>
                      <a:endParaRPr sz="1200" u="none" cap="none" strike="noStrike">
                        <a:latin typeface="Trebuchet MS"/>
                        <a:ea typeface="Trebuchet MS"/>
                        <a:cs typeface="Trebuchet MS"/>
                        <a:sym typeface="Trebuchet MS"/>
                      </a:endParaRPr>
                    </a:p>
                  </a:txBody>
                  <a:tcPr marT="477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30" name="Google Shape;1030;p50"/>
          <p:cNvPicPr preferRelativeResize="0"/>
          <p:nvPr/>
        </p:nvPicPr>
        <p:blipFill rotWithShape="1">
          <a:blip r:embed="rId6">
            <a:alphaModFix/>
          </a:blip>
          <a:srcRect b="0" l="0" r="0" t="0"/>
          <a:stretch/>
        </p:blipFill>
        <p:spPr>
          <a:xfrm>
            <a:off x="6462690" y="2593022"/>
            <a:ext cx="267200" cy="404283"/>
          </a:xfrm>
          <a:prstGeom prst="rect">
            <a:avLst/>
          </a:prstGeom>
          <a:noFill/>
          <a:ln>
            <a:noFill/>
          </a:ln>
        </p:spPr>
      </p:pic>
      <p:pic>
        <p:nvPicPr>
          <p:cNvPr id="1031" name="Google Shape;1031;p50"/>
          <p:cNvPicPr preferRelativeResize="0"/>
          <p:nvPr/>
        </p:nvPicPr>
        <p:blipFill rotWithShape="1">
          <a:blip r:embed="rId7">
            <a:alphaModFix/>
          </a:blip>
          <a:srcRect b="0" l="0" r="0" t="0"/>
          <a:stretch/>
        </p:blipFill>
        <p:spPr>
          <a:xfrm>
            <a:off x="7604759" y="2231389"/>
            <a:ext cx="988060" cy="1174749"/>
          </a:xfrm>
          <a:prstGeom prst="rect">
            <a:avLst/>
          </a:prstGeom>
          <a:noFill/>
          <a:ln>
            <a:noFill/>
          </a:ln>
        </p:spPr>
      </p:pic>
      <p:sp>
        <p:nvSpPr>
          <p:cNvPr id="1032" name="Google Shape;1032;p50"/>
          <p:cNvSpPr/>
          <p:nvPr/>
        </p:nvSpPr>
        <p:spPr>
          <a:xfrm>
            <a:off x="6826315" y="2806699"/>
            <a:ext cx="693043" cy="95155"/>
          </a:xfrm>
          <a:custGeom>
            <a:rect b="b" l="l" r="r" t="t"/>
            <a:pathLst>
              <a:path extrusionOk="0" h="114300" w="832484">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832484">
                <a:moveTo>
                  <a:pt x="718057" y="0"/>
                </a:moveTo>
                <a:lnTo>
                  <a:pt x="718057" y="114300"/>
                </a:lnTo>
                <a:lnTo>
                  <a:pt x="794257" y="76200"/>
                </a:lnTo>
                <a:lnTo>
                  <a:pt x="737107" y="76200"/>
                </a:lnTo>
                <a:lnTo>
                  <a:pt x="737107" y="38100"/>
                </a:lnTo>
                <a:lnTo>
                  <a:pt x="794257" y="38100"/>
                </a:lnTo>
                <a:lnTo>
                  <a:pt x="718057" y="0"/>
                </a:lnTo>
                <a:close/>
              </a:path>
              <a:path extrusionOk="0" h="114300" w="832484">
                <a:moveTo>
                  <a:pt x="114300" y="38100"/>
                </a:moveTo>
                <a:lnTo>
                  <a:pt x="95250" y="38100"/>
                </a:lnTo>
                <a:lnTo>
                  <a:pt x="95250" y="76200"/>
                </a:lnTo>
                <a:lnTo>
                  <a:pt x="114300" y="76200"/>
                </a:lnTo>
                <a:lnTo>
                  <a:pt x="114300" y="38100"/>
                </a:lnTo>
                <a:close/>
              </a:path>
              <a:path extrusionOk="0" h="114300" w="832484">
                <a:moveTo>
                  <a:pt x="718057" y="38100"/>
                </a:moveTo>
                <a:lnTo>
                  <a:pt x="114300" y="38100"/>
                </a:lnTo>
                <a:lnTo>
                  <a:pt x="114300" y="76200"/>
                </a:lnTo>
                <a:lnTo>
                  <a:pt x="718057" y="76200"/>
                </a:lnTo>
                <a:lnTo>
                  <a:pt x="718057" y="38100"/>
                </a:lnTo>
                <a:close/>
              </a:path>
              <a:path extrusionOk="0" h="114300" w="832484">
                <a:moveTo>
                  <a:pt x="794257" y="38100"/>
                </a:moveTo>
                <a:lnTo>
                  <a:pt x="737107" y="38100"/>
                </a:lnTo>
                <a:lnTo>
                  <a:pt x="737107" y="76200"/>
                </a:lnTo>
                <a:lnTo>
                  <a:pt x="794257" y="76200"/>
                </a:lnTo>
                <a:lnTo>
                  <a:pt x="832357" y="57150"/>
                </a:lnTo>
                <a:lnTo>
                  <a:pt x="794257" y="38100"/>
                </a:lnTo>
                <a:close/>
              </a:path>
            </a:pathLst>
          </a:custGeom>
          <a:solidFill>
            <a:srgbClr val="4785B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51"/>
          <p:cNvSpPr txBox="1"/>
          <p:nvPr>
            <p:ph type="title"/>
          </p:nvPr>
        </p:nvSpPr>
        <p:spPr>
          <a:xfrm>
            <a:off x="1270000" y="487833"/>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PyTorch</a:t>
            </a:r>
            <a:endParaRPr/>
          </a:p>
        </p:txBody>
      </p:sp>
      <p:sp>
        <p:nvSpPr>
          <p:cNvPr id="1038" name="Google Shape;1038;p51"/>
          <p:cNvSpPr txBox="1"/>
          <p:nvPr>
            <p:ph idx="1" type="body"/>
          </p:nvPr>
        </p:nvSpPr>
        <p:spPr>
          <a:xfrm>
            <a:off x="317500" y="2317750"/>
            <a:ext cx="8707500" cy="2462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t>PROS</a:t>
            </a:r>
            <a:endParaRPr/>
          </a:p>
          <a:p>
            <a:pPr indent="-292100" lvl="0" marL="292100" rtl="0" algn="l">
              <a:spcBef>
                <a:spcPts val="0"/>
              </a:spcBef>
              <a:spcAft>
                <a:spcPts val="0"/>
              </a:spcAft>
              <a:buClr>
                <a:schemeClr val="dk1"/>
              </a:buClr>
              <a:buSzPts val="2000"/>
              <a:buFont typeface="Arial"/>
              <a:buChar char="•"/>
            </a:pPr>
            <a:r>
              <a:rPr lang="en"/>
              <a:t>EASY TO LEARN</a:t>
            </a:r>
            <a:endParaRPr/>
          </a:p>
          <a:p>
            <a:pPr indent="-292100" lvl="0" marL="292100" rtl="0" algn="l">
              <a:spcBef>
                <a:spcPts val="0"/>
              </a:spcBef>
              <a:spcAft>
                <a:spcPts val="0"/>
              </a:spcAft>
              <a:buClr>
                <a:schemeClr val="dk1"/>
              </a:buClr>
              <a:buSzPts val="2000"/>
              <a:buFont typeface="Arial"/>
              <a:buChar char="•"/>
            </a:pPr>
            <a:r>
              <a:rPr lang="en"/>
              <a:t>ENABLES EASY DEBUGGING</a:t>
            </a:r>
            <a:endParaRPr/>
          </a:p>
          <a:p>
            <a:pPr indent="-292100" lvl="0" marL="292100" rtl="0" algn="l">
              <a:spcBef>
                <a:spcPts val="0"/>
              </a:spcBef>
              <a:spcAft>
                <a:spcPts val="0"/>
              </a:spcAft>
              <a:buClr>
                <a:schemeClr val="dk1"/>
              </a:buClr>
              <a:buSzPts val="2000"/>
              <a:buFont typeface="Arial"/>
              <a:buChar char="•"/>
            </a:pPr>
            <a:r>
              <a:rPr lang="en"/>
              <a:t>OFFERS SCALABILITY</a:t>
            </a:r>
            <a:endParaRPr/>
          </a:p>
          <a:p>
            <a:pPr indent="-292100" lvl="0" marL="292100" rtl="0" algn="l">
              <a:spcBef>
                <a:spcPts val="0"/>
              </a:spcBef>
              <a:spcAft>
                <a:spcPts val="0"/>
              </a:spcAft>
              <a:buClr>
                <a:schemeClr val="dk1"/>
              </a:buClr>
              <a:buSzPts val="2000"/>
              <a:buFont typeface="Arial"/>
              <a:buChar char="•"/>
            </a:pPr>
            <a:r>
              <a:rPr lang="en"/>
              <a:t>EXPORTS LEARNING MODELS TO OPEN NEURAL EXCHANGE(ONNX) STANDARD FORMAT.</a:t>
            </a:r>
            <a:endParaRPr/>
          </a:p>
          <a:p>
            <a:pPr indent="-292100" lvl="0" marL="292100" rtl="0" algn="l">
              <a:spcBef>
                <a:spcPts val="0"/>
              </a:spcBef>
              <a:spcAft>
                <a:spcPts val="0"/>
              </a:spcAft>
              <a:buClr>
                <a:schemeClr val="dk1"/>
              </a:buClr>
              <a:buSzPts val="2000"/>
              <a:buFont typeface="Arial"/>
              <a:buChar char="•"/>
            </a:pPr>
            <a:r>
              <a:rPr lang="en"/>
              <a:t>IMPERATIVE SIMPLE API</a:t>
            </a:r>
            <a:endParaRPr/>
          </a:p>
          <a:p>
            <a:pPr indent="-292100" lvl="0" marL="292100" rtl="0" algn="l">
              <a:spcBef>
                <a:spcPts val="0"/>
              </a:spcBef>
              <a:spcAft>
                <a:spcPts val="0"/>
              </a:spcAft>
              <a:buClr>
                <a:schemeClr val="dk1"/>
              </a:buClr>
              <a:buSzPts val="2000"/>
              <a:buFont typeface="Arial"/>
              <a:buChar char="•"/>
            </a:pPr>
            <a:r>
              <a:rPr lang="en"/>
              <a:t>DYNAMIC COMPUTATION GRAPHS AT ITS CORE</a:t>
            </a:r>
            <a:endParaRPr/>
          </a:p>
        </p:txBody>
      </p:sp>
      <p:sp>
        <p:nvSpPr>
          <p:cNvPr id="1039" name="Google Shape;1039;p51"/>
          <p:cNvSpPr txBox="1"/>
          <p:nvPr/>
        </p:nvSpPr>
        <p:spPr>
          <a:xfrm>
            <a:off x="253999" y="1174750"/>
            <a:ext cx="8636100" cy="1000200"/>
          </a:xfrm>
          <a:prstGeom prst="rect">
            <a:avLst/>
          </a:prstGeom>
          <a:noFill/>
          <a:ln>
            <a:noFill/>
          </a:ln>
        </p:spPr>
        <p:txBody>
          <a:bodyPr anchorCtr="0" anchor="t" bIns="38075" lIns="76200" spcFirstLastPara="1" rIns="76200" wrap="square" tIns="38075">
            <a:spAutoFit/>
          </a:bodyPr>
          <a:lstStyle/>
          <a:p>
            <a:pPr indent="0" lvl="0" marL="0" marR="0" rtl="0" algn="l">
              <a:spcBef>
                <a:spcPts val="0"/>
              </a:spcBef>
              <a:spcAft>
                <a:spcPts val="0"/>
              </a:spcAft>
              <a:buNone/>
            </a:pPr>
            <a:r>
              <a:rPr lang="en" sz="2000">
                <a:solidFill>
                  <a:schemeClr val="dk1"/>
                </a:solidFill>
                <a:latin typeface="Trebuchet MS"/>
                <a:ea typeface="Trebuchet MS"/>
                <a:cs typeface="Trebuchet MS"/>
                <a:sym typeface="Trebuchet MS"/>
              </a:rPr>
              <a:t>PyTorch is an open source Machine Learning(ML) framework based on the python programming language and torch library</a:t>
            </a:r>
            <a:endParaRPr sz="1200"/>
          </a:p>
          <a:p>
            <a:pPr indent="0" lvl="0" marL="0" marR="0" rtl="0" algn="l">
              <a:spcBef>
                <a:spcPts val="0"/>
              </a:spcBef>
              <a:spcAft>
                <a:spcPts val="0"/>
              </a:spcAft>
              <a:buNone/>
            </a:pPr>
            <a:r>
              <a:rPr lang="en" sz="2000">
                <a:solidFill>
                  <a:schemeClr val="dk1"/>
                </a:solidFill>
                <a:latin typeface="Trebuchet MS"/>
                <a:ea typeface="Trebuchet MS"/>
                <a:cs typeface="Trebuchet MS"/>
                <a:sym typeface="Trebuchet MS"/>
              </a:rPr>
              <a:t>Torch is an open source ML library used for creating deep neural networks</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52"/>
          <p:cNvSpPr txBox="1"/>
          <p:nvPr>
            <p:ph type="title"/>
          </p:nvPr>
        </p:nvSpPr>
        <p:spPr>
          <a:xfrm>
            <a:off x="1333500" y="412750"/>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PyTorch framework</a:t>
            </a:r>
            <a:endParaRPr/>
          </a:p>
        </p:txBody>
      </p:sp>
      <p:pic>
        <p:nvPicPr>
          <p:cNvPr id="1045" name="Google Shape;1045;p52"/>
          <p:cNvPicPr preferRelativeResize="0"/>
          <p:nvPr/>
        </p:nvPicPr>
        <p:blipFill rotWithShape="1">
          <a:blip r:embed="rId3">
            <a:alphaModFix/>
          </a:blip>
          <a:srcRect b="0" l="0" r="0" t="0"/>
          <a:stretch/>
        </p:blipFill>
        <p:spPr>
          <a:xfrm>
            <a:off x="508000" y="1301750"/>
            <a:ext cx="8191501" cy="327961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53"/>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Deployment Workflows</a:t>
            </a:r>
            <a:endParaRPr/>
          </a:p>
        </p:txBody>
      </p:sp>
      <p:pic>
        <p:nvPicPr>
          <p:cNvPr id="1051" name="Google Shape;1051;p53"/>
          <p:cNvPicPr preferRelativeResize="0"/>
          <p:nvPr/>
        </p:nvPicPr>
        <p:blipFill rotWithShape="1">
          <a:blip r:embed="rId3">
            <a:alphaModFix/>
          </a:blip>
          <a:srcRect b="0" l="0" r="0" t="0"/>
          <a:stretch/>
        </p:blipFill>
        <p:spPr>
          <a:xfrm>
            <a:off x="762000" y="916781"/>
            <a:ext cx="7620000" cy="33099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QUANTIZATION</a:t>
            </a:r>
            <a:endParaRPr/>
          </a:p>
        </p:txBody>
      </p:sp>
      <p:sp>
        <p:nvSpPr>
          <p:cNvPr id="147" name="Google Shape;147;p27"/>
          <p:cNvSpPr txBox="1"/>
          <p:nvPr>
            <p:ph idx="1" type="body"/>
          </p:nvPr>
        </p:nvSpPr>
        <p:spPr>
          <a:xfrm>
            <a:off x="246125" y="984250"/>
            <a:ext cx="8453400" cy="33855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rgbClr val="000000"/>
              </a:buClr>
              <a:buSzPts val="2000"/>
              <a:buFont typeface="Arial"/>
              <a:buChar char="•"/>
            </a:pPr>
            <a:r>
              <a:rPr b="0" i="0" lang="en">
                <a:solidFill>
                  <a:srgbClr val="000000"/>
                </a:solidFill>
                <a:latin typeface="Arial"/>
                <a:ea typeface="Arial"/>
                <a:cs typeface="Arial"/>
                <a:sym typeface="Arial"/>
              </a:rPr>
              <a:t>Quantization is the process of reducing the precision of the weights, biases, and activations such that they consume less </a:t>
            </a:r>
            <a:r>
              <a:rPr lang="en">
                <a:solidFill>
                  <a:srgbClr val="000000"/>
                </a:solidFill>
                <a:latin typeface="Arial"/>
                <a:ea typeface="Arial"/>
                <a:cs typeface="Arial"/>
                <a:sym typeface="Arial"/>
              </a:rPr>
              <a:t>memory.</a:t>
            </a:r>
            <a:endParaRPr b="0" i="0">
              <a:solidFill>
                <a:srgbClr val="000000"/>
              </a:solidFill>
              <a:latin typeface="Arial"/>
              <a:ea typeface="Arial"/>
              <a:cs typeface="Arial"/>
              <a:sym typeface="Arial"/>
            </a:endParaRPr>
          </a:p>
          <a:p>
            <a:pPr indent="0" lvl="0" marL="0" rtl="0" algn="l">
              <a:spcBef>
                <a:spcPts val="0"/>
              </a:spcBef>
              <a:spcAft>
                <a:spcPts val="0"/>
              </a:spcAft>
              <a:buNone/>
            </a:pPr>
            <a:r>
              <a:t/>
            </a:r>
            <a:endParaRPr b="0" i="0">
              <a:solidFill>
                <a:srgbClr val="000000"/>
              </a:solidFill>
              <a:latin typeface="Arial"/>
              <a:ea typeface="Arial"/>
              <a:cs typeface="Arial"/>
              <a:sym typeface="Arial"/>
            </a:endParaRPr>
          </a:p>
          <a:p>
            <a:pPr indent="-292100" lvl="0" marL="292100" rtl="0" algn="l">
              <a:spcBef>
                <a:spcPts val="0"/>
              </a:spcBef>
              <a:spcAft>
                <a:spcPts val="0"/>
              </a:spcAft>
              <a:buClr>
                <a:srgbClr val="000000"/>
              </a:buClr>
              <a:buSzPts val="2000"/>
              <a:buFont typeface="Arial"/>
              <a:buChar char="•"/>
            </a:pPr>
            <a:r>
              <a:rPr b="0" i="0" lang="en">
                <a:solidFill>
                  <a:srgbClr val="000000"/>
                </a:solidFill>
                <a:latin typeface="Arial"/>
                <a:ea typeface="Arial"/>
                <a:cs typeface="Arial"/>
                <a:sym typeface="Arial"/>
              </a:rPr>
              <a:t>In other words, the process of quantization is the process of taking a neural network, which generally uses 32-bit floats to represent parameters, and instead converts it to use a smaller representation, like 8-bit integers.</a:t>
            </a:r>
            <a:endParaRPr/>
          </a:p>
          <a:p>
            <a:pPr indent="0" lvl="0" marL="0" rtl="0" algn="l">
              <a:spcBef>
                <a:spcPts val="0"/>
              </a:spcBef>
              <a:spcAft>
                <a:spcPts val="0"/>
              </a:spcAft>
              <a:buNone/>
            </a:pPr>
            <a:r>
              <a:t/>
            </a:r>
            <a:endParaRPr b="0" i="0">
              <a:solidFill>
                <a:srgbClr val="000000"/>
              </a:solidFill>
              <a:latin typeface="Arial"/>
              <a:ea typeface="Arial"/>
              <a:cs typeface="Arial"/>
              <a:sym typeface="Arial"/>
            </a:endParaRPr>
          </a:p>
          <a:p>
            <a:pPr indent="-292100" lvl="0" marL="292100" rtl="0" algn="l">
              <a:spcBef>
                <a:spcPts val="0"/>
              </a:spcBef>
              <a:spcAft>
                <a:spcPts val="0"/>
              </a:spcAft>
              <a:buClr>
                <a:srgbClr val="000000"/>
              </a:buClr>
              <a:buSzPts val="2000"/>
              <a:buFont typeface="Arial"/>
              <a:buChar char="•"/>
            </a:pPr>
            <a:r>
              <a:rPr b="0" i="0" lang="en">
                <a:solidFill>
                  <a:srgbClr val="000000"/>
                </a:solidFill>
                <a:latin typeface="Arial"/>
                <a:ea typeface="Arial"/>
                <a:cs typeface="Arial"/>
                <a:sym typeface="Arial"/>
              </a:rPr>
              <a:t>Going from 32-bit to 8-bit, for example, would reduce the model size by a factor of 4, so one obvious benefit of quantization is a significant reduction in memory.</a:t>
            </a:r>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54"/>
          <p:cNvSpPr txBox="1"/>
          <p:nvPr>
            <p:ph type="title"/>
          </p:nvPr>
        </p:nvSpPr>
        <p:spPr>
          <a:xfrm>
            <a:off x="1371175" y="495299"/>
            <a:ext cx="6401700" cy="41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t>PyTorch mobile and Torchvision</a:t>
            </a:r>
            <a:endParaRPr/>
          </a:p>
        </p:txBody>
      </p:sp>
      <p:sp>
        <p:nvSpPr>
          <p:cNvPr id="1057" name="Google Shape;1057;p54"/>
          <p:cNvSpPr txBox="1"/>
          <p:nvPr>
            <p:ph idx="1" type="body"/>
          </p:nvPr>
        </p:nvSpPr>
        <p:spPr>
          <a:xfrm>
            <a:off x="281812" y="1365250"/>
            <a:ext cx="8580300" cy="307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t>PyTorch Mobile</a:t>
            </a:r>
            <a:endParaRPr/>
          </a:p>
          <a:p>
            <a:pPr indent="-292100" lvl="0" marL="292100" rtl="0" algn="l">
              <a:spcBef>
                <a:spcPts val="0"/>
              </a:spcBef>
              <a:spcAft>
                <a:spcPts val="0"/>
              </a:spcAft>
              <a:buClr>
                <a:schemeClr val="dk1"/>
              </a:buClr>
              <a:buSzPts val="2000"/>
              <a:buFont typeface="Arial"/>
              <a:buChar char="•"/>
            </a:pPr>
            <a:r>
              <a:rPr lang="en"/>
              <a:t>Available for Android, Linux and IOS</a:t>
            </a:r>
            <a:endParaRPr/>
          </a:p>
          <a:p>
            <a:pPr indent="-292100" lvl="0" marL="292100" rtl="0" algn="l">
              <a:spcBef>
                <a:spcPts val="0"/>
              </a:spcBef>
              <a:spcAft>
                <a:spcPts val="0"/>
              </a:spcAft>
              <a:buClr>
                <a:schemeClr val="dk1"/>
              </a:buClr>
              <a:buSzPts val="2000"/>
              <a:buFont typeface="Arial"/>
              <a:buChar char="•"/>
            </a:pPr>
            <a:r>
              <a:rPr lang="en"/>
              <a:t>Provides several ready to use models</a:t>
            </a:r>
            <a:endParaRPr/>
          </a:p>
          <a:p>
            <a:pPr indent="-292100" lvl="0" marL="292100" rtl="0" algn="l">
              <a:spcBef>
                <a:spcPts val="0"/>
              </a:spcBef>
              <a:spcAft>
                <a:spcPts val="0"/>
              </a:spcAft>
              <a:buClr>
                <a:schemeClr val="dk1"/>
              </a:buClr>
              <a:buSzPts val="2000"/>
              <a:buFont typeface="Arial"/>
              <a:buChar char="•"/>
            </a:pPr>
            <a:r>
              <a:rPr lang="en"/>
              <a:t>Simple deployment workflows</a:t>
            </a:r>
            <a:endParaRPr/>
          </a:p>
          <a:p>
            <a:pPr indent="-292100" lvl="0" marL="292100" rtl="0" algn="l">
              <a:spcBef>
                <a:spcPts val="0"/>
              </a:spcBef>
              <a:spcAft>
                <a:spcPts val="0"/>
              </a:spcAft>
              <a:buClr>
                <a:schemeClr val="dk1"/>
              </a:buClr>
              <a:buSzPts val="2000"/>
              <a:buFont typeface="Arial"/>
              <a:buChar char="•"/>
            </a:pPr>
            <a:r>
              <a:rPr lang="en"/>
              <a:t>Support for ARM CPU and accelarators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Torchvision</a:t>
            </a:r>
            <a:endParaRPr/>
          </a:p>
          <a:p>
            <a:pPr indent="-292100" lvl="0" marL="292100" rtl="0" algn="l">
              <a:spcBef>
                <a:spcPts val="0"/>
              </a:spcBef>
              <a:spcAft>
                <a:spcPts val="0"/>
              </a:spcAft>
              <a:buClr>
                <a:schemeClr val="dk1"/>
              </a:buClr>
              <a:buSzPts val="2000"/>
              <a:buFont typeface="Arial"/>
              <a:buChar char="•"/>
            </a:pPr>
            <a:r>
              <a:rPr lang="en"/>
              <a:t>Provides many pre-trained vision architectures</a:t>
            </a:r>
            <a:endParaRPr/>
          </a:p>
          <a:p>
            <a:pPr indent="-292100" lvl="0" marL="292100" rtl="0" algn="l">
              <a:spcBef>
                <a:spcPts val="0"/>
              </a:spcBef>
              <a:spcAft>
                <a:spcPts val="0"/>
              </a:spcAft>
              <a:buClr>
                <a:schemeClr val="dk1"/>
              </a:buClr>
              <a:buSzPts val="2000"/>
              <a:buFont typeface="Arial"/>
              <a:buChar char="•"/>
            </a:pPr>
            <a:r>
              <a:rPr lang="en"/>
              <a:t>Tools for augmentation IO and bounding boxes</a:t>
            </a:r>
            <a:endParaRPr/>
          </a:p>
          <a:p>
            <a:pPr indent="-292100" lvl="0" marL="292100" rtl="0" algn="l">
              <a:spcBef>
                <a:spcPts val="0"/>
              </a:spcBef>
              <a:spcAft>
                <a:spcPts val="0"/>
              </a:spcAft>
              <a:buClr>
                <a:schemeClr val="dk1"/>
              </a:buClr>
              <a:buSzPts val="2000"/>
              <a:buFont typeface="Arial"/>
              <a:buChar char="•"/>
            </a:pPr>
            <a:r>
              <a:rPr lang="en"/>
              <a:t>Contains models optimized for mobile/edge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55"/>
          <p:cNvSpPr txBox="1"/>
          <p:nvPr>
            <p:ph type="title"/>
          </p:nvPr>
        </p:nvSpPr>
        <p:spPr>
          <a:xfrm>
            <a:off x="1460500" y="1879253"/>
            <a:ext cx="6401700" cy="6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4500"/>
              <a:t>MODEL OPTIMIZATION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56"/>
          <p:cNvPicPr preferRelativeResize="0"/>
          <p:nvPr/>
        </p:nvPicPr>
        <p:blipFill rotWithShape="1">
          <a:blip r:embed="rId3">
            <a:alphaModFix/>
          </a:blip>
          <a:srcRect b="0" l="0" r="0" t="0"/>
          <a:stretch/>
        </p:blipFill>
        <p:spPr>
          <a:xfrm>
            <a:off x="1460500" y="1309687"/>
            <a:ext cx="6413500" cy="2849562"/>
          </a:xfrm>
          <a:prstGeom prst="rect">
            <a:avLst/>
          </a:prstGeom>
          <a:noFill/>
          <a:ln>
            <a:noFill/>
          </a:ln>
        </p:spPr>
      </p:pic>
      <p:sp>
        <p:nvSpPr>
          <p:cNvPr id="1068" name="Google Shape;1068;p56"/>
          <p:cNvSpPr txBox="1"/>
          <p:nvPr/>
        </p:nvSpPr>
        <p:spPr>
          <a:xfrm>
            <a:off x="1612900" y="476250"/>
            <a:ext cx="5778600" cy="538500"/>
          </a:xfrm>
          <a:prstGeom prst="rect">
            <a:avLst/>
          </a:prstGeom>
          <a:noFill/>
          <a:ln>
            <a:noFill/>
          </a:ln>
        </p:spPr>
        <p:txBody>
          <a:bodyPr anchorCtr="0" anchor="t" bIns="38075" lIns="76200" spcFirstLastPara="1" rIns="76200" wrap="square" tIns="38075">
            <a:spAutoFit/>
          </a:bodyPr>
          <a:lstStyle/>
          <a:p>
            <a:pPr indent="0" lvl="0" marL="0" marR="0" rtl="0" algn="ctr">
              <a:spcBef>
                <a:spcPts val="0"/>
              </a:spcBef>
              <a:spcAft>
                <a:spcPts val="0"/>
              </a:spcAft>
              <a:buNone/>
            </a:pPr>
            <a:r>
              <a:rPr lang="en" sz="3000">
                <a:solidFill>
                  <a:schemeClr val="dk1"/>
                </a:solidFill>
                <a:latin typeface="Trebuchet MS"/>
                <a:ea typeface="Trebuchet MS"/>
                <a:cs typeface="Trebuchet MS"/>
                <a:sym typeface="Trebuchet MS"/>
              </a:rPr>
              <a:t>CLASSIFICATION</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p57"/>
          <p:cNvPicPr preferRelativeResize="0"/>
          <p:nvPr/>
        </p:nvPicPr>
        <p:blipFill rotWithShape="1">
          <a:blip r:embed="rId3">
            <a:alphaModFix/>
          </a:blip>
          <a:srcRect b="0" l="0" r="0" t="0"/>
          <a:stretch/>
        </p:blipFill>
        <p:spPr>
          <a:xfrm>
            <a:off x="1016000" y="1492250"/>
            <a:ext cx="6667500" cy="246459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58"/>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  </a:t>
            </a:r>
            <a:endParaRPr/>
          </a:p>
        </p:txBody>
      </p:sp>
      <p:pic>
        <p:nvPicPr>
          <p:cNvPr id="1079" name="Google Shape;1079;p58"/>
          <p:cNvPicPr preferRelativeResize="0"/>
          <p:nvPr/>
        </p:nvPicPr>
        <p:blipFill rotWithShape="1">
          <a:blip r:embed="rId3">
            <a:alphaModFix/>
          </a:blip>
          <a:srcRect b="0" l="0" r="0" t="0"/>
          <a:stretch/>
        </p:blipFill>
        <p:spPr>
          <a:xfrm>
            <a:off x="1079500" y="1301750"/>
            <a:ext cx="6603998" cy="287734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59"/>
          <p:cNvSpPr txBox="1"/>
          <p:nvPr>
            <p:ph type="title"/>
          </p:nvPr>
        </p:nvSpPr>
        <p:spPr>
          <a:xfrm>
            <a:off x="1270000" y="476250"/>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ARCHITECTURE OPTIMIZATION</a:t>
            </a:r>
            <a:endParaRPr/>
          </a:p>
        </p:txBody>
      </p:sp>
      <p:sp>
        <p:nvSpPr>
          <p:cNvPr id="1085" name="Google Shape;1085;p59"/>
          <p:cNvSpPr txBox="1"/>
          <p:nvPr>
            <p:ph idx="1" type="body"/>
          </p:nvPr>
        </p:nvSpPr>
        <p:spPr>
          <a:xfrm>
            <a:off x="281813" y="1406822"/>
            <a:ext cx="8580300" cy="2251800"/>
          </a:xfrm>
          <a:prstGeom prst="rect">
            <a:avLst/>
          </a:prstGeom>
          <a:noFill/>
          <a:ln>
            <a:noFill/>
          </a:ln>
        </p:spPr>
        <p:txBody>
          <a:bodyPr anchorCtr="0" anchor="t" bIns="0" lIns="0" spcFirstLastPara="1" rIns="0" wrap="square" tIns="0">
            <a:spAutoFit/>
          </a:bodyPr>
          <a:lstStyle/>
          <a:p>
            <a:pPr indent="-292100" lvl="0" marL="292100" rtl="0" algn="l">
              <a:lnSpc>
                <a:spcPct val="150000"/>
              </a:lnSpc>
              <a:spcBef>
                <a:spcPts val="0"/>
              </a:spcBef>
              <a:spcAft>
                <a:spcPts val="0"/>
              </a:spcAft>
              <a:buClr>
                <a:schemeClr val="dk1"/>
              </a:buClr>
              <a:buSzPts val="2000"/>
              <a:buFont typeface="Arial"/>
              <a:buChar char="•"/>
            </a:pPr>
            <a:r>
              <a:rPr lang="en"/>
              <a:t>Use depthwise-seperable convolutions.</a:t>
            </a:r>
            <a:endParaRPr/>
          </a:p>
          <a:p>
            <a:pPr indent="-292100" lvl="0" marL="292100" rtl="0" algn="l">
              <a:lnSpc>
                <a:spcPct val="150000"/>
              </a:lnSpc>
              <a:spcBef>
                <a:spcPts val="0"/>
              </a:spcBef>
              <a:spcAft>
                <a:spcPts val="0"/>
              </a:spcAft>
              <a:buClr>
                <a:schemeClr val="dk1"/>
              </a:buClr>
              <a:buSzPts val="2000"/>
              <a:buFont typeface="Arial"/>
              <a:buChar char="•"/>
            </a:pPr>
            <a:r>
              <a:rPr lang="en"/>
              <a:t>Fuse operations like Conv, BatchNorm, ReLU</a:t>
            </a:r>
            <a:endParaRPr/>
          </a:p>
          <a:p>
            <a:pPr indent="-292100" lvl="0" marL="292100" rtl="0" algn="l">
              <a:lnSpc>
                <a:spcPct val="150000"/>
              </a:lnSpc>
              <a:spcBef>
                <a:spcPts val="0"/>
              </a:spcBef>
              <a:spcAft>
                <a:spcPts val="0"/>
              </a:spcAft>
              <a:buClr>
                <a:schemeClr val="dk1"/>
              </a:buClr>
              <a:buSzPts val="2000"/>
              <a:buFont typeface="Arial"/>
              <a:buChar char="•"/>
            </a:pPr>
            <a:r>
              <a:rPr lang="en"/>
              <a:t>Make channels divisible by 8</a:t>
            </a:r>
            <a:endParaRPr/>
          </a:p>
          <a:p>
            <a:pPr indent="-292100" lvl="0" marL="292100" rtl="0" algn="l">
              <a:lnSpc>
                <a:spcPct val="150000"/>
              </a:lnSpc>
              <a:spcBef>
                <a:spcPts val="0"/>
              </a:spcBef>
              <a:spcAft>
                <a:spcPts val="0"/>
              </a:spcAft>
              <a:buClr>
                <a:schemeClr val="dk1"/>
              </a:buClr>
              <a:buSzPts val="2000"/>
              <a:buFont typeface="Arial"/>
              <a:buChar char="•"/>
            </a:pPr>
            <a:r>
              <a:rPr lang="en"/>
              <a:t>Use efficient and fuseable activationslike ReLU</a:t>
            </a:r>
            <a:endParaRPr/>
          </a:p>
          <a:p>
            <a:pPr indent="-292100" lvl="0" marL="292100" rtl="0" algn="l">
              <a:lnSpc>
                <a:spcPct val="150000"/>
              </a:lnSpc>
              <a:spcBef>
                <a:spcPts val="0"/>
              </a:spcBef>
              <a:spcAft>
                <a:spcPts val="0"/>
              </a:spcAft>
              <a:buClr>
                <a:schemeClr val="dk1"/>
              </a:buClr>
              <a:buSzPts val="2000"/>
              <a:buFont typeface="Arial"/>
              <a:buChar char="•"/>
            </a:pPr>
            <a:r>
              <a:rPr lang="en"/>
              <a:t>Use channels-last memory format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60"/>
          <p:cNvPicPr preferRelativeResize="0"/>
          <p:nvPr/>
        </p:nvPicPr>
        <p:blipFill rotWithShape="1">
          <a:blip r:embed="rId3">
            <a:alphaModFix/>
          </a:blip>
          <a:srcRect b="0" l="0" r="0" t="0"/>
          <a:stretch/>
        </p:blipFill>
        <p:spPr>
          <a:xfrm>
            <a:off x="1774031" y="1492250"/>
            <a:ext cx="5595938" cy="2159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61"/>
          <p:cNvPicPr preferRelativeResize="0"/>
          <p:nvPr/>
        </p:nvPicPr>
        <p:blipFill rotWithShape="1">
          <a:blip r:embed="rId3">
            <a:alphaModFix/>
          </a:blip>
          <a:srcRect b="0" l="0" r="0" t="0"/>
          <a:stretch/>
        </p:blipFill>
        <p:spPr>
          <a:xfrm>
            <a:off x="1861343" y="1273968"/>
            <a:ext cx="5421313" cy="25955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62"/>
          <p:cNvSpPr txBox="1"/>
          <p:nvPr>
            <p:ph type="title"/>
          </p:nvPr>
        </p:nvSpPr>
        <p:spPr>
          <a:xfrm>
            <a:off x="1270000" y="603250"/>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Model compression</a:t>
            </a:r>
            <a:endParaRPr/>
          </a:p>
        </p:txBody>
      </p:sp>
      <p:sp>
        <p:nvSpPr>
          <p:cNvPr id="1101" name="Google Shape;1101;p62"/>
          <p:cNvSpPr txBox="1"/>
          <p:nvPr>
            <p:ph idx="1" type="body"/>
          </p:nvPr>
        </p:nvSpPr>
        <p:spPr>
          <a:xfrm>
            <a:off x="381000" y="1472297"/>
            <a:ext cx="8643900" cy="3077700"/>
          </a:xfrm>
          <a:prstGeom prst="rect">
            <a:avLst/>
          </a:prstGeom>
          <a:noFill/>
          <a:ln>
            <a:noFill/>
          </a:ln>
        </p:spPr>
        <p:txBody>
          <a:bodyPr anchorCtr="0" anchor="t" bIns="0" lIns="0" spcFirstLastPara="1" rIns="0" wrap="square" tIns="0">
            <a:spAutoFit/>
          </a:bodyPr>
          <a:lstStyle/>
          <a:p>
            <a:pPr indent="-292100" lvl="0" marL="292100" rtl="0" algn="l">
              <a:lnSpc>
                <a:spcPct val="150000"/>
              </a:lnSpc>
              <a:spcBef>
                <a:spcPts val="0"/>
              </a:spcBef>
              <a:spcAft>
                <a:spcPts val="0"/>
              </a:spcAft>
              <a:buClr>
                <a:schemeClr val="dk1"/>
              </a:buClr>
              <a:buSzPts val="2000"/>
              <a:buFont typeface="Arial"/>
              <a:buChar char="•"/>
            </a:pPr>
            <a:r>
              <a:rPr lang="en"/>
              <a:t>PyTorch has built in support for model compression</a:t>
            </a:r>
            <a:endParaRPr/>
          </a:p>
          <a:p>
            <a:pPr indent="0" lvl="0" marL="0" rtl="0" algn="l">
              <a:lnSpc>
                <a:spcPct val="150000"/>
              </a:lnSpc>
              <a:spcBef>
                <a:spcPts val="0"/>
              </a:spcBef>
              <a:spcAft>
                <a:spcPts val="0"/>
              </a:spcAft>
              <a:buNone/>
            </a:pPr>
            <a:r>
              <a:rPr lang="en"/>
              <a:t>         * Pruning</a:t>
            </a:r>
            <a:endParaRPr/>
          </a:p>
          <a:p>
            <a:pPr indent="0" lvl="0" marL="0" rtl="0" algn="l">
              <a:lnSpc>
                <a:spcPct val="150000"/>
              </a:lnSpc>
              <a:spcBef>
                <a:spcPts val="0"/>
              </a:spcBef>
              <a:spcAft>
                <a:spcPts val="0"/>
              </a:spcAft>
              <a:buNone/>
            </a:pPr>
            <a:r>
              <a:rPr lang="en"/>
              <a:t>         * Quantization</a:t>
            </a:r>
            <a:endParaRPr/>
          </a:p>
          <a:p>
            <a:pPr indent="-292100" lvl="0" marL="292100" rtl="0" algn="l">
              <a:lnSpc>
                <a:spcPct val="150000"/>
              </a:lnSpc>
              <a:spcBef>
                <a:spcPts val="0"/>
              </a:spcBef>
              <a:spcAft>
                <a:spcPts val="0"/>
              </a:spcAft>
              <a:buClr>
                <a:schemeClr val="dk1"/>
              </a:buClr>
              <a:buSzPts val="2000"/>
              <a:buFont typeface="Arial"/>
              <a:buChar char="•"/>
            </a:pPr>
            <a:r>
              <a:rPr lang="en"/>
              <a:t>Pruning is implemented via weight masks</a:t>
            </a:r>
            <a:endParaRPr/>
          </a:p>
          <a:p>
            <a:pPr indent="-292100" lvl="0" marL="292100" rtl="0" algn="l">
              <a:lnSpc>
                <a:spcPct val="150000"/>
              </a:lnSpc>
              <a:spcBef>
                <a:spcPts val="0"/>
              </a:spcBef>
              <a:spcAft>
                <a:spcPts val="0"/>
              </a:spcAft>
              <a:buClr>
                <a:schemeClr val="dk1"/>
              </a:buClr>
              <a:buSzPts val="2000"/>
              <a:buFont typeface="Arial"/>
              <a:buChar char="•"/>
            </a:pPr>
            <a:r>
              <a:rPr lang="en"/>
              <a:t>Quantization for weights and activations</a:t>
            </a:r>
            <a:endParaRPr/>
          </a:p>
          <a:p>
            <a:pPr indent="-292100" lvl="0" marL="292100" rtl="0" algn="l">
              <a:lnSpc>
                <a:spcPct val="150000"/>
              </a:lnSpc>
              <a:spcBef>
                <a:spcPts val="0"/>
              </a:spcBef>
              <a:spcAft>
                <a:spcPts val="0"/>
              </a:spcAft>
              <a:buClr>
                <a:schemeClr val="dk1"/>
              </a:buClr>
              <a:buSzPts val="2000"/>
              <a:buFont typeface="Arial"/>
              <a:buChar char="•"/>
            </a:pPr>
            <a:r>
              <a:rPr lang="en"/>
              <a:t>Advanced techniques have open-source implementations.</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63"/>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 PYTORCH QUANTIZATION</a:t>
            </a:r>
            <a:endParaRPr/>
          </a:p>
        </p:txBody>
      </p:sp>
      <p:sp>
        <p:nvSpPr>
          <p:cNvPr id="1107" name="Google Shape;1107;p63"/>
          <p:cNvSpPr txBox="1"/>
          <p:nvPr>
            <p:ph idx="1" type="body"/>
          </p:nvPr>
        </p:nvSpPr>
        <p:spPr>
          <a:xfrm>
            <a:off x="317500" y="1047751"/>
            <a:ext cx="8508900" cy="27699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Quantization supports different modes-</a:t>
            </a:r>
            <a:endParaRPr/>
          </a:p>
          <a:p>
            <a:pPr indent="0" lvl="0" marL="0" rtl="0" algn="l">
              <a:spcBef>
                <a:spcPts val="0"/>
              </a:spcBef>
              <a:spcAft>
                <a:spcPts val="0"/>
              </a:spcAft>
              <a:buNone/>
            </a:pPr>
            <a:r>
              <a:rPr lang="en"/>
              <a:t>     * Dynamic Quantization </a:t>
            </a:r>
            <a:endParaRPr/>
          </a:p>
          <a:p>
            <a:pPr indent="0" lvl="0" marL="0" rtl="0" algn="l">
              <a:spcBef>
                <a:spcPts val="0"/>
              </a:spcBef>
              <a:spcAft>
                <a:spcPts val="0"/>
              </a:spcAft>
              <a:buNone/>
            </a:pPr>
            <a:r>
              <a:rPr lang="en"/>
              <a:t>     * Static Quantization</a:t>
            </a:r>
            <a:endParaRPr/>
          </a:p>
          <a:p>
            <a:pPr indent="0" lvl="0" marL="0" rtl="0" algn="l">
              <a:spcBef>
                <a:spcPts val="0"/>
              </a:spcBef>
              <a:spcAft>
                <a:spcPts val="0"/>
              </a:spcAft>
              <a:buNone/>
            </a:pPr>
            <a:r>
              <a:rPr lang="en"/>
              <a:t>     * Quantization aware training</a:t>
            </a:r>
            <a:endParaRPr/>
          </a:p>
          <a:p>
            <a:pPr indent="-292100" lvl="0" marL="292100" rtl="0" algn="l">
              <a:spcBef>
                <a:spcPts val="0"/>
              </a:spcBef>
              <a:spcAft>
                <a:spcPts val="0"/>
              </a:spcAft>
              <a:buClr>
                <a:schemeClr val="dk1"/>
              </a:buClr>
              <a:buSzPts val="2000"/>
              <a:buFont typeface="Arial"/>
              <a:buChar char="•"/>
            </a:pPr>
            <a:r>
              <a:rPr lang="en"/>
              <a:t>Has two backends for execution on x86 and Arm CPUs</a:t>
            </a:r>
            <a:endParaRPr/>
          </a:p>
          <a:p>
            <a:pPr indent="-292100" lvl="0" marL="292100" rtl="0" algn="l">
              <a:spcBef>
                <a:spcPts val="0"/>
              </a:spcBef>
              <a:spcAft>
                <a:spcPts val="0"/>
              </a:spcAft>
              <a:buClr>
                <a:schemeClr val="dk1"/>
              </a:buClr>
              <a:buSzPts val="2000"/>
              <a:buFont typeface="Arial"/>
              <a:buChar char="•"/>
            </a:pPr>
            <a:r>
              <a:rPr lang="en"/>
              <a:t>Quantization can be customized via configuration</a:t>
            </a:r>
            <a:endParaRPr/>
          </a:p>
          <a:p>
            <a:pPr indent="-292100" lvl="0" marL="292100" rtl="0" algn="l">
              <a:spcBef>
                <a:spcPts val="0"/>
              </a:spcBef>
              <a:spcAft>
                <a:spcPts val="0"/>
              </a:spcAft>
              <a:buClr>
                <a:schemeClr val="dk1"/>
              </a:buClr>
              <a:buSzPts val="2000"/>
              <a:buFont typeface="Arial"/>
              <a:buChar char="•"/>
            </a:pPr>
            <a:r>
              <a:rPr lang="en"/>
              <a:t>Workflow static/post training quantization</a:t>
            </a:r>
            <a:endParaRPr/>
          </a:p>
          <a:p>
            <a:pPr indent="-165100" lvl="0" marL="292100" rtl="0" algn="l">
              <a:spcBef>
                <a:spcPts val="0"/>
              </a:spcBef>
              <a:spcAft>
                <a:spcPts val="0"/>
              </a:spcAft>
              <a:buClr>
                <a:schemeClr val="dk1"/>
              </a:buClr>
              <a:buSzPts val="2000"/>
              <a:buFont typeface="Arial"/>
              <a:buNone/>
            </a:pPr>
            <a:r>
              <a:t/>
            </a:r>
            <a:endParaRPr/>
          </a:p>
          <a:p>
            <a:pPr indent="-165100" lvl="0" marL="292100" rtl="0" algn="l">
              <a:spcBef>
                <a:spcPts val="0"/>
              </a:spcBef>
              <a:spcAft>
                <a:spcPts val="0"/>
              </a:spcAft>
              <a:buClr>
                <a:schemeClr val="dk1"/>
              </a:buClr>
              <a:buSzPts val="2000"/>
              <a:buFont typeface="Arial"/>
              <a:buNone/>
            </a:pPr>
            <a:r>
              <a:t/>
            </a:r>
            <a:endParaRPr/>
          </a:p>
        </p:txBody>
      </p:sp>
      <p:pic>
        <p:nvPicPr>
          <p:cNvPr id="1108" name="Google Shape;1108;p63"/>
          <p:cNvPicPr preferRelativeResize="0"/>
          <p:nvPr/>
        </p:nvPicPr>
        <p:blipFill rotWithShape="1">
          <a:blip r:embed="rId3">
            <a:alphaModFix/>
          </a:blip>
          <a:srcRect b="0" l="0" r="0" t="43114"/>
          <a:stretch/>
        </p:blipFill>
        <p:spPr>
          <a:xfrm>
            <a:off x="1143000" y="3718718"/>
            <a:ext cx="5969000" cy="7540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 Basic Idea on quantization</a:t>
            </a:r>
            <a:endParaRPr/>
          </a:p>
        </p:txBody>
      </p:sp>
      <p:pic>
        <p:nvPicPr>
          <p:cNvPr id="153" name="Google Shape;153;p28"/>
          <p:cNvPicPr preferRelativeResize="0"/>
          <p:nvPr/>
        </p:nvPicPr>
        <p:blipFill rotWithShape="1">
          <a:blip r:embed="rId3">
            <a:alphaModFix/>
          </a:blip>
          <a:srcRect b="0" l="0" r="0" t="0"/>
          <a:stretch/>
        </p:blipFill>
        <p:spPr>
          <a:xfrm>
            <a:off x="2587625" y="1301750"/>
            <a:ext cx="3968750" cy="3365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64"/>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PyTorch Quantization Framework</a:t>
            </a:r>
            <a:endParaRPr/>
          </a:p>
        </p:txBody>
      </p:sp>
      <p:pic>
        <p:nvPicPr>
          <p:cNvPr id="1114" name="Google Shape;1114;p64"/>
          <p:cNvPicPr preferRelativeResize="0"/>
          <p:nvPr/>
        </p:nvPicPr>
        <p:blipFill rotWithShape="1">
          <a:blip r:embed="rId3">
            <a:alphaModFix/>
          </a:blip>
          <a:srcRect b="0" l="0" r="0" t="0"/>
          <a:stretch/>
        </p:blipFill>
        <p:spPr>
          <a:xfrm>
            <a:off x="1714500" y="964406"/>
            <a:ext cx="5715000" cy="32146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5"/>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MODES OF QUANTIZATIONS</a:t>
            </a:r>
            <a:endParaRPr/>
          </a:p>
        </p:txBody>
      </p:sp>
      <p:sp>
        <p:nvSpPr>
          <p:cNvPr id="1120" name="Google Shape;1120;p65"/>
          <p:cNvSpPr txBox="1"/>
          <p:nvPr/>
        </p:nvSpPr>
        <p:spPr>
          <a:xfrm>
            <a:off x="381000" y="1238250"/>
            <a:ext cx="7746900" cy="3257400"/>
          </a:xfrm>
          <a:prstGeom prst="rect">
            <a:avLst/>
          </a:prstGeom>
          <a:noFill/>
          <a:ln>
            <a:noFill/>
          </a:ln>
        </p:spPr>
        <p:txBody>
          <a:bodyPr anchorCtr="0" anchor="t" bIns="38075" lIns="76200" spcFirstLastPara="1" rIns="76200" wrap="square" tIns="38075">
            <a:spAutoFit/>
          </a:bodyPr>
          <a:lstStyle/>
          <a:p>
            <a:pPr indent="0" lvl="0" marL="0" marR="0" rtl="0" algn="l">
              <a:spcBef>
                <a:spcPts val="0"/>
              </a:spcBef>
              <a:spcAft>
                <a:spcPts val="0"/>
              </a:spcAft>
              <a:buNone/>
            </a:pPr>
            <a:r>
              <a:rPr lang="en" sz="2700">
                <a:solidFill>
                  <a:schemeClr val="dk1"/>
                </a:solidFill>
                <a:latin typeface="Trebuchet MS"/>
                <a:ea typeface="Trebuchet MS"/>
                <a:cs typeface="Trebuchet MS"/>
                <a:sym typeface="Trebuchet MS"/>
              </a:rPr>
              <a:t>DYNAMIC QUANTIZATIONS</a:t>
            </a:r>
            <a:endParaRPr sz="1200"/>
          </a:p>
          <a:p>
            <a:pPr indent="-292100" lvl="0" marL="292100" marR="0" rtl="0" algn="l">
              <a:spcBef>
                <a:spcPts val="0"/>
              </a:spcBef>
              <a:spcAft>
                <a:spcPts val="0"/>
              </a:spcAft>
              <a:buClr>
                <a:schemeClr val="dk1"/>
              </a:buClr>
              <a:buSzPts val="2000"/>
              <a:buFont typeface="Arial"/>
              <a:buChar char="•"/>
            </a:pPr>
            <a:r>
              <a:rPr lang="en" sz="2000">
                <a:solidFill>
                  <a:schemeClr val="dk1"/>
                </a:solidFill>
                <a:latin typeface="Trebuchet MS"/>
                <a:ea typeface="Trebuchet MS"/>
                <a:cs typeface="Trebuchet MS"/>
                <a:sym typeface="Trebuchet MS"/>
              </a:rPr>
              <a:t>This involves not just converting the weights to int8 – as happens in all quantization variants- but also converting the activations to int8 on the fly, just before doing the computation(hence ”dynamic”). </a:t>
            </a:r>
            <a:endParaRPr sz="1200"/>
          </a:p>
          <a:p>
            <a:pPr indent="-292100" lvl="0" marL="292100" marR="0" rtl="0" algn="l">
              <a:spcBef>
                <a:spcPts val="0"/>
              </a:spcBef>
              <a:spcAft>
                <a:spcPts val="0"/>
              </a:spcAft>
              <a:buClr>
                <a:schemeClr val="dk1"/>
              </a:buClr>
              <a:buSzPts val="2000"/>
              <a:buFont typeface="Arial"/>
              <a:buChar char="•"/>
            </a:pPr>
            <a:r>
              <a:rPr lang="en" sz="2000">
                <a:solidFill>
                  <a:schemeClr val="dk1"/>
                </a:solidFill>
                <a:latin typeface="Trebuchet MS"/>
                <a:ea typeface="Trebuchet MS"/>
                <a:cs typeface="Trebuchet MS"/>
                <a:sym typeface="Trebuchet MS"/>
              </a:rPr>
              <a:t>The computations will thus be performed using efficient int8 matrix multiplication and convolution implementations, resulting in faster compute. However the activations are read and written to memory in floating point format.</a:t>
            </a:r>
            <a:endParaRPr sz="1200"/>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6"/>
          <p:cNvSpPr txBox="1"/>
          <p:nvPr>
            <p:ph type="title"/>
          </p:nvPr>
        </p:nvSpPr>
        <p:spPr>
          <a:xfrm>
            <a:off x="1371175" y="539750"/>
            <a:ext cx="6401700" cy="41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t>POST TRAINING STATIC QUANTIZATION</a:t>
            </a:r>
            <a:endParaRPr/>
          </a:p>
        </p:txBody>
      </p:sp>
      <p:sp>
        <p:nvSpPr>
          <p:cNvPr id="1126" name="Google Shape;1126;p66"/>
          <p:cNvSpPr txBox="1"/>
          <p:nvPr>
            <p:ph idx="1" type="body"/>
          </p:nvPr>
        </p:nvSpPr>
        <p:spPr>
          <a:xfrm>
            <a:off x="281812" y="1555750"/>
            <a:ext cx="8580300" cy="27699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improve the performance by converting networks to use both integer arithmetic and int8 memory accesses. </a:t>
            </a:r>
            <a:endParaRPr/>
          </a:p>
          <a:p>
            <a:pPr indent="-292100" lvl="0" marL="292100" rtl="0" algn="l">
              <a:spcBef>
                <a:spcPts val="0"/>
              </a:spcBef>
              <a:spcAft>
                <a:spcPts val="0"/>
              </a:spcAft>
              <a:buClr>
                <a:schemeClr val="dk1"/>
              </a:buClr>
              <a:buSzPts val="2000"/>
              <a:buFont typeface="Arial"/>
              <a:buChar char="•"/>
            </a:pPr>
            <a:r>
              <a:rPr lang="en"/>
              <a:t>Static quantization performs the additional step of first feeding batches of data through the network and computing the resulting distributions of the different activations.</a:t>
            </a:r>
            <a:endParaRPr/>
          </a:p>
          <a:p>
            <a:pPr indent="-292100" lvl="0" marL="292100" rtl="0" algn="l">
              <a:spcBef>
                <a:spcPts val="0"/>
              </a:spcBef>
              <a:spcAft>
                <a:spcPts val="0"/>
              </a:spcAft>
              <a:buClr>
                <a:schemeClr val="dk1"/>
              </a:buClr>
              <a:buSzPts val="2000"/>
              <a:buFont typeface="Arial"/>
              <a:buChar char="•"/>
            </a:pPr>
            <a:r>
              <a:rPr lang="en"/>
              <a:t>This determine how specifically the different activations should be quantized at inference time. </a:t>
            </a:r>
            <a:endParaRPr/>
          </a:p>
          <a:p>
            <a:pPr indent="-292100" lvl="0" marL="292100" rtl="0" algn="l">
              <a:spcBef>
                <a:spcPts val="0"/>
              </a:spcBef>
              <a:spcAft>
                <a:spcPts val="0"/>
              </a:spcAft>
              <a:buClr>
                <a:schemeClr val="dk1"/>
              </a:buClr>
              <a:buSzPts val="2000"/>
              <a:buFont typeface="Arial"/>
              <a:buChar char="•"/>
            </a:pPr>
            <a:r>
              <a:rPr lang="en"/>
              <a:t>Importantly, this additional step allows us to pass quantized values between operations instead of converting them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67"/>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QUANTIZATION AWARE TRAINING</a:t>
            </a:r>
            <a:endParaRPr/>
          </a:p>
        </p:txBody>
      </p:sp>
      <p:sp>
        <p:nvSpPr>
          <p:cNvPr id="1132" name="Google Shape;1132;p67"/>
          <p:cNvSpPr txBox="1"/>
          <p:nvPr>
            <p:ph idx="1" type="body"/>
          </p:nvPr>
        </p:nvSpPr>
        <p:spPr>
          <a:xfrm>
            <a:off x="246125" y="984250"/>
            <a:ext cx="8643900" cy="34290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Quantization-aware training(QAT) is the third method, and the one that typically results in highest accuracy of these three. </a:t>
            </a:r>
            <a:endParaRPr/>
          </a:p>
          <a:p>
            <a:pPr indent="-292100" lvl="0" marL="292100" rtl="0" algn="l">
              <a:spcBef>
                <a:spcPts val="0"/>
              </a:spcBef>
              <a:spcAft>
                <a:spcPts val="0"/>
              </a:spcAft>
              <a:buClr>
                <a:schemeClr val="dk1"/>
              </a:buClr>
              <a:buSzPts val="2000"/>
              <a:buFont typeface="Arial"/>
              <a:buChar char="•"/>
            </a:pPr>
            <a:r>
              <a:rPr lang="en"/>
              <a:t>With QAT, all weights and activations are “fake quantized” during both the forward and backward passes of training:</a:t>
            </a:r>
            <a:endParaRPr/>
          </a:p>
          <a:p>
            <a:pPr indent="-292100" lvl="0" marL="292100" rtl="0" algn="l">
              <a:spcBef>
                <a:spcPts val="0"/>
              </a:spcBef>
              <a:spcAft>
                <a:spcPts val="0"/>
              </a:spcAft>
              <a:buClr>
                <a:schemeClr val="dk1"/>
              </a:buClr>
              <a:buSzPts val="2000"/>
              <a:buFont typeface="Arial"/>
              <a:buChar char="•"/>
            </a:pPr>
            <a:r>
              <a:rPr lang="en"/>
              <a:t>that is, float values are rounded to mimic int8 values, but all computations are still done with floating point numbers. </a:t>
            </a:r>
            <a:endParaRPr/>
          </a:p>
          <a:p>
            <a:pPr indent="-292100" lvl="0" marL="292100" rtl="0" algn="l">
              <a:spcBef>
                <a:spcPts val="0"/>
              </a:spcBef>
              <a:spcAft>
                <a:spcPts val="0"/>
              </a:spcAft>
              <a:buClr>
                <a:schemeClr val="dk1"/>
              </a:buClr>
              <a:buSzPts val="2000"/>
              <a:buFont typeface="Arial"/>
              <a:buChar char="•"/>
            </a:pPr>
            <a:r>
              <a:rPr lang="en"/>
              <a:t>Thus, all the weight adjustments during training are made while “aware” of the fact that the model will ultimately be quantized; </a:t>
            </a:r>
            <a:endParaRPr/>
          </a:p>
          <a:p>
            <a:pPr indent="-292100" lvl="0" marL="292100" rtl="0" algn="l">
              <a:spcBef>
                <a:spcPts val="0"/>
              </a:spcBef>
              <a:spcAft>
                <a:spcPts val="0"/>
              </a:spcAft>
              <a:buClr>
                <a:schemeClr val="dk1"/>
              </a:buClr>
              <a:buSzPts val="2000"/>
              <a:buFont typeface="Arial"/>
              <a:buChar char="•"/>
            </a:pPr>
            <a:r>
              <a:rPr lang="en"/>
              <a:t>after quantizing, therefore, this method usually yields higher accuracy than the other two methods.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68"/>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QUANTATIZATION</a:t>
            </a:r>
            <a:endParaRPr/>
          </a:p>
        </p:txBody>
      </p:sp>
      <p:pic>
        <p:nvPicPr>
          <p:cNvPr id="1138" name="Google Shape;1138;p68"/>
          <p:cNvPicPr preferRelativeResize="0"/>
          <p:nvPr/>
        </p:nvPicPr>
        <p:blipFill rotWithShape="1">
          <a:blip r:embed="rId3">
            <a:alphaModFix/>
          </a:blip>
          <a:srcRect b="0" l="0" r="0" t="0"/>
          <a:stretch/>
        </p:blipFill>
        <p:spPr>
          <a:xfrm>
            <a:off x="1273968" y="1194593"/>
            <a:ext cx="6596063" cy="275431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p69"/>
          <p:cNvPicPr preferRelativeResize="0"/>
          <p:nvPr/>
        </p:nvPicPr>
        <p:blipFill rotWithShape="1">
          <a:blip r:embed="rId3">
            <a:alphaModFix/>
          </a:blip>
          <a:srcRect b="0" l="0" r="0" t="0"/>
          <a:stretch/>
        </p:blipFill>
        <p:spPr>
          <a:xfrm>
            <a:off x="1214438" y="1357313"/>
            <a:ext cx="6715125" cy="2428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pic>
        <p:nvPicPr>
          <p:cNvPr id="1148" name="Google Shape;1148;p70"/>
          <p:cNvPicPr preferRelativeResize="0"/>
          <p:nvPr/>
        </p:nvPicPr>
        <p:blipFill rotWithShape="1">
          <a:blip r:embed="rId3">
            <a:alphaModFix/>
          </a:blip>
          <a:srcRect b="0" l="0" r="0" t="0"/>
          <a:stretch/>
        </p:blipFill>
        <p:spPr>
          <a:xfrm>
            <a:off x="1325563" y="1305718"/>
            <a:ext cx="6492875" cy="25320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71"/>
          <p:cNvSpPr txBox="1"/>
          <p:nvPr>
            <p:ph type="title"/>
          </p:nvPr>
        </p:nvSpPr>
        <p:spPr>
          <a:xfrm>
            <a:off x="1371177" y="284124"/>
            <a:ext cx="6401700" cy="41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t>  </a:t>
            </a:r>
            <a:endParaRPr/>
          </a:p>
        </p:txBody>
      </p:sp>
      <p:pic>
        <p:nvPicPr>
          <p:cNvPr id="1154" name="Google Shape;1154;p71"/>
          <p:cNvPicPr preferRelativeResize="0"/>
          <p:nvPr/>
        </p:nvPicPr>
        <p:blipFill rotWithShape="1">
          <a:blip r:embed="rId3">
            <a:alphaModFix/>
          </a:blip>
          <a:srcRect b="0" l="0" r="0" t="0"/>
          <a:stretch/>
        </p:blipFill>
        <p:spPr>
          <a:xfrm>
            <a:off x="571500" y="2027137"/>
            <a:ext cx="7715250" cy="2278062"/>
          </a:xfrm>
          <a:prstGeom prst="rect">
            <a:avLst/>
          </a:prstGeom>
          <a:noFill/>
          <a:ln>
            <a:noFill/>
          </a:ln>
        </p:spPr>
      </p:pic>
      <p:sp>
        <p:nvSpPr>
          <p:cNvPr id="1155" name="Google Shape;1155;p71"/>
          <p:cNvSpPr txBox="1"/>
          <p:nvPr/>
        </p:nvSpPr>
        <p:spPr>
          <a:xfrm>
            <a:off x="984249" y="723934"/>
            <a:ext cx="7175400" cy="1000200"/>
          </a:xfrm>
          <a:prstGeom prst="rect">
            <a:avLst/>
          </a:prstGeom>
          <a:noFill/>
          <a:ln>
            <a:noFill/>
          </a:ln>
        </p:spPr>
        <p:txBody>
          <a:bodyPr anchorCtr="0" anchor="t" bIns="38075" lIns="76200" spcFirstLastPara="1" rIns="76200" wrap="square" tIns="38075">
            <a:spAutoFit/>
          </a:bodyPr>
          <a:lstStyle/>
          <a:p>
            <a:pPr indent="-234950" lvl="0" marL="241300" marR="0" rtl="0" algn="l">
              <a:lnSpc>
                <a:spcPct val="150000"/>
              </a:lnSpc>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Performing the optimizations yields drastic improvements.</a:t>
            </a:r>
            <a:endParaRPr sz="1200"/>
          </a:p>
          <a:p>
            <a:pPr indent="-234950" lvl="0" marL="241300" marR="0" rtl="0" algn="l">
              <a:lnSpc>
                <a:spcPct val="150000"/>
              </a:lnSpc>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Measurements for 8 layers 18 to 1154 channels.</a:t>
            </a:r>
            <a:endParaRPr sz="1200"/>
          </a:p>
          <a:p>
            <a:pPr indent="-139700" lvl="0" marL="2413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72"/>
          <p:cNvSpPr txBox="1"/>
          <p:nvPr/>
        </p:nvSpPr>
        <p:spPr>
          <a:xfrm>
            <a:off x="1968500" y="1873250"/>
            <a:ext cx="4762500" cy="487200"/>
          </a:xfrm>
          <a:prstGeom prst="rect">
            <a:avLst/>
          </a:prstGeom>
          <a:noFill/>
          <a:ln>
            <a:noFill/>
          </a:ln>
        </p:spPr>
        <p:txBody>
          <a:bodyPr anchorCtr="0" anchor="t" bIns="38075" lIns="76200" spcFirstLastPara="1" rIns="76200" wrap="square" tIns="38075">
            <a:spAutoFit/>
          </a:bodyPr>
          <a:lstStyle/>
          <a:p>
            <a:pPr indent="0" lvl="0" marL="0" marR="0" rtl="0" algn="ctr">
              <a:spcBef>
                <a:spcPts val="0"/>
              </a:spcBef>
              <a:spcAft>
                <a:spcPts val="0"/>
              </a:spcAft>
              <a:buNone/>
            </a:pPr>
            <a:r>
              <a:rPr lang="en" sz="2700">
                <a:solidFill>
                  <a:schemeClr val="dk1"/>
                </a:solidFill>
                <a:latin typeface="Trebuchet MS"/>
                <a:ea typeface="Trebuchet MS"/>
                <a:cs typeface="Trebuchet MS"/>
                <a:sym typeface="Trebuchet MS"/>
              </a:rPr>
              <a:t>DEPLOYMENT</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73"/>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TorchScript</a:t>
            </a:r>
            <a:endParaRPr/>
          </a:p>
        </p:txBody>
      </p:sp>
      <p:sp>
        <p:nvSpPr>
          <p:cNvPr id="1166" name="Google Shape;1166;p73"/>
          <p:cNvSpPr txBox="1"/>
          <p:nvPr>
            <p:ph idx="1" type="body"/>
          </p:nvPr>
        </p:nvSpPr>
        <p:spPr>
          <a:xfrm>
            <a:off x="246125" y="1047750"/>
            <a:ext cx="8707500" cy="2713500"/>
          </a:xfrm>
          <a:prstGeom prst="rect">
            <a:avLst/>
          </a:prstGeom>
          <a:noFill/>
          <a:ln>
            <a:noFill/>
          </a:ln>
        </p:spPr>
        <p:txBody>
          <a:bodyPr anchorCtr="0" anchor="t" bIns="0" lIns="0" spcFirstLastPara="1" rIns="0" wrap="square" tIns="0">
            <a:spAutoFit/>
          </a:bodyPr>
          <a:lstStyle/>
          <a:p>
            <a:pPr indent="-292100" lvl="0" marL="292100" rtl="0" algn="l">
              <a:lnSpc>
                <a:spcPct val="150000"/>
              </a:lnSpc>
              <a:spcBef>
                <a:spcPts val="0"/>
              </a:spcBef>
              <a:spcAft>
                <a:spcPts val="0"/>
              </a:spcAft>
              <a:buClr>
                <a:schemeClr val="dk1"/>
              </a:buClr>
              <a:buSzPts val="2000"/>
              <a:buFont typeface="Arial"/>
              <a:buChar char="•"/>
            </a:pPr>
            <a:r>
              <a:rPr lang="en"/>
              <a:t>Statically typed intermediate representation</a:t>
            </a:r>
            <a:endParaRPr/>
          </a:p>
          <a:p>
            <a:pPr indent="-292100" lvl="0" marL="292100" rtl="0" algn="l">
              <a:lnSpc>
                <a:spcPct val="150000"/>
              </a:lnSpc>
              <a:spcBef>
                <a:spcPts val="0"/>
              </a:spcBef>
              <a:spcAft>
                <a:spcPts val="0"/>
              </a:spcAft>
              <a:buClr>
                <a:schemeClr val="dk1"/>
              </a:buClr>
              <a:buSzPts val="2000"/>
              <a:buFont typeface="Arial"/>
              <a:buChar char="•"/>
            </a:pPr>
            <a:r>
              <a:rPr lang="en"/>
              <a:t>Serialize and ship to production environments</a:t>
            </a:r>
            <a:endParaRPr/>
          </a:p>
          <a:p>
            <a:pPr indent="-292100" lvl="0" marL="292100" rtl="0" algn="l">
              <a:lnSpc>
                <a:spcPct val="150000"/>
              </a:lnSpc>
              <a:spcBef>
                <a:spcPts val="0"/>
              </a:spcBef>
              <a:spcAft>
                <a:spcPts val="0"/>
              </a:spcAft>
              <a:buClr>
                <a:schemeClr val="dk1"/>
              </a:buClr>
              <a:buSzPts val="2000"/>
              <a:buFont typeface="Arial"/>
              <a:buChar char="•"/>
            </a:pPr>
            <a:r>
              <a:rPr lang="en"/>
              <a:t>Multiply ways to convert models to TorchScript</a:t>
            </a:r>
            <a:endParaRPr/>
          </a:p>
          <a:p>
            <a:pPr indent="0" lvl="0" marL="0" rtl="0" algn="l">
              <a:lnSpc>
                <a:spcPct val="150000"/>
              </a:lnSpc>
              <a:spcBef>
                <a:spcPts val="0"/>
              </a:spcBef>
              <a:spcAft>
                <a:spcPts val="0"/>
              </a:spcAft>
              <a:buNone/>
            </a:pPr>
            <a:r>
              <a:rPr lang="en"/>
              <a:t>    * Convert entire Module</a:t>
            </a:r>
            <a:endParaRPr/>
          </a:p>
          <a:p>
            <a:pPr indent="0" lvl="0" marL="0" rtl="0" algn="l">
              <a:lnSpc>
                <a:spcPct val="150000"/>
              </a:lnSpc>
              <a:spcBef>
                <a:spcPts val="0"/>
              </a:spcBef>
              <a:spcAft>
                <a:spcPts val="0"/>
              </a:spcAft>
              <a:buNone/>
            </a:pPr>
            <a:r>
              <a:rPr lang="en"/>
              <a:t>    * Trace graph with example input </a:t>
            </a:r>
            <a:endParaRPr/>
          </a:p>
          <a:p>
            <a:pPr indent="0" lvl="0" marL="0" rtl="0" algn="l">
              <a:lnSpc>
                <a:spcPct val="150000"/>
              </a:lnSpc>
              <a:spcBef>
                <a:spcPts val="0"/>
              </a:spcBef>
              <a:spcAft>
                <a:spcPts val="0"/>
              </a:spcAft>
              <a:buNone/>
            </a:pPr>
            <a:r>
              <a:rPr lang="en"/>
              <a:t>    * Write in TorchScript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1676188" y="337672"/>
            <a:ext cx="5721879" cy="478896"/>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DEEP LEARNING IN PRODUCTION</a:t>
            </a:r>
            <a:endParaRPr sz="3000"/>
          </a:p>
        </p:txBody>
      </p:sp>
      <p:sp>
        <p:nvSpPr>
          <p:cNvPr id="159" name="Google Shape;159;p29"/>
          <p:cNvSpPr txBox="1"/>
          <p:nvPr/>
        </p:nvSpPr>
        <p:spPr>
          <a:xfrm>
            <a:off x="414358" y="1119188"/>
            <a:ext cx="2183400" cy="3908700"/>
          </a:xfrm>
          <a:prstGeom prst="rect">
            <a:avLst/>
          </a:prstGeom>
          <a:noFill/>
          <a:ln>
            <a:noFill/>
          </a:ln>
        </p:spPr>
        <p:txBody>
          <a:bodyPr anchorCtr="0" anchor="t" bIns="0" lIns="0" spcFirstLastPara="1" rIns="0" wrap="square" tIns="11100">
            <a:spAutoFit/>
          </a:bodyPr>
          <a:lstStyle/>
          <a:p>
            <a:pPr indent="-323850" lvl="0" marL="457200" marR="0" rtl="0" algn="l">
              <a:lnSpc>
                <a:spcPct val="100000"/>
              </a:lnSpc>
              <a:spcBef>
                <a:spcPts val="0"/>
              </a:spcBef>
              <a:spcAft>
                <a:spcPts val="0"/>
              </a:spcAft>
              <a:buClr>
                <a:schemeClr val="dk1"/>
              </a:buClr>
              <a:buSzPts val="1500"/>
              <a:buFont typeface="Trebuchet MS"/>
              <a:buChar char="●"/>
            </a:pPr>
            <a:r>
              <a:rPr lang="en" sz="1500">
                <a:solidFill>
                  <a:schemeClr val="dk1"/>
                </a:solidFill>
                <a:latin typeface="Trebuchet MS"/>
                <a:ea typeface="Trebuchet MS"/>
                <a:cs typeface="Trebuchet MS"/>
                <a:sym typeface="Trebuchet MS"/>
              </a:rPr>
              <a:t>Speech Recognition</a:t>
            </a:r>
            <a:endParaRPr sz="1500">
              <a:solidFill>
                <a:schemeClr val="dk1"/>
              </a:solidFill>
              <a:latin typeface="Trebuchet MS"/>
              <a:ea typeface="Trebuchet MS"/>
              <a:cs typeface="Trebuchet MS"/>
              <a:sym typeface="Trebuchet MS"/>
            </a:endParaRPr>
          </a:p>
          <a:p>
            <a:pPr indent="-323850" lvl="0" marL="457200" marR="0" rtl="0" algn="l">
              <a:lnSpc>
                <a:spcPct val="180000"/>
              </a:lnSpc>
              <a:spcBef>
                <a:spcPts val="0"/>
              </a:spcBef>
              <a:spcAft>
                <a:spcPts val="0"/>
              </a:spcAft>
              <a:buClr>
                <a:schemeClr val="dk1"/>
              </a:buClr>
              <a:buSzPts val="1500"/>
              <a:buFont typeface="Trebuchet MS"/>
              <a:buChar char="●"/>
            </a:pPr>
            <a:r>
              <a:rPr lang="en" sz="1500">
                <a:solidFill>
                  <a:schemeClr val="dk1"/>
                </a:solidFill>
                <a:latin typeface="Trebuchet MS"/>
                <a:ea typeface="Trebuchet MS"/>
                <a:cs typeface="Trebuchet MS"/>
                <a:sym typeface="Trebuchet MS"/>
              </a:rPr>
              <a:t>Recommender Systems  Autonomous Driving</a:t>
            </a:r>
            <a:endParaRPr sz="1500">
              <a:solidFill>
                <a:schemeClr val="dk1"/>
              </a:solidFill>
              <a:latin typeface="Trebuchet MS"/>
              <a:ea typeface="Trebuchet MS"/>
              <a:cs typeface="Trebuchet MS"/>
              <a:sym typeface="Trebuchet MS"/>
            </a:endParaRPr>
          </a:p>
          <a:p>
            <a:pPr indent="-323850" lvl="0" marL="457200" marR="0" rtl="0" algn="l">
              <a:lnSpc>
                <a:spcPct val="100000"/>
              </a:lnSpc>
              <a:spcBef>
                <a:spcPts val="0"/>
              </a:spcBef>
              <a:spcAft>
                <a:spcPts val="0"/>
              </a:spcAft>
              <a:buClr>
                <a:schemeClr val="dk1"/>
              </a:buClr>
              <a:buSzPts val="1500"/>
              <a:buFont typeface="Trebuchet MS"/>
              <a:buChar char="●"/>
            </a:pPr>
            <a:r>
              <a:t/>
            </a:r>
            <a:endParaRPr sz="1500">
              <a:solidFill>
                <a:schemeClr val="dk1"/>
              </a:solidFill>
              <a:latin typeface="Trebuchet MS"/>
              <a:ea typeface="Trebuchet MS"/>
              <a:cs typeface="Trebuchet MS"/>
              <a:sym typeface="Trebuchet MS"/>
            </a:endParaRPr>
          </a:p>
          <a:p>
            <a:pPr indent="-323850" lvl="0" marL="457200" marR="546100" rtl="0" algn="l">
              <a:lnSpc>
                <a:spcPct val="108000"/>
              </a:lnSpc>
              <a:spcBef>
                <a:spcPts val="0"/>
              </a:spcBef>
              <a:spcAft>
                <a:spcPts val="0"/>
              </a:spcAft>
              <a:buClr>
                <a:schemeClr val="dk1"/>
              </a:buClr>
              <a:buSzPts val="1500"/>
              <a:buFont typeface="Trebuchet MS"/>
              <a:buChar char="●"/>
            </a:pPr>
            <a:r>
              <a:rPr lang="en" sz="1500">
                <a:solidFill>
                  <a:schemeClr val="dk1"/>
                </a:solidFill>
                <a:latin typeface="Trebuchet MS"/>
                <a:ea typeface="Trebuchet MS"/>
                <a:cs typeface="Trebuchet MS"/>
                <a:sym typeface="Trebuchet MS"/>
              </a:rPr>
              <a:t>Real-time Object  Recognition</a:t>
            </a:r>
            <a:endParaRPr sz="1500">
              <a:solidFill>
                <a:schemeClr val="dk1"/>
              </a:solidFill>
              <a:latin typeface="Trebuchet MS"/>
              <a:ea typeface="Trebuchet MS"/>
              <a:cs typeface="Trebuchet MS"/>
              <a:sym typeface="Trebuchet MS"/>
            </a:endParaRPr>
          </a:p>
          <a:p>
            <a:pPr indent="-323850" lvl="0" marL="457200" marR="0" rtl="0" algn="l">
              <a:lnSpc>
                <a:spcPct val="100000"/>
              </a:lnSpc>
              <a:spcBef>
                <a:spcPts val="0"/>
              </a:spcBef>
              <a:spcAft>
                <a:spcPts val="0"/>
              </a:spcAft>
              <a:buClr>
                <a:schemeClr val="dk1"/>
              </a:buClr>
              <a:buSzPts val="1500"/>
              <a:buFont typeface="Trebuchet MS"/>
              <a:buChar char="●"/>
            </a:pPr>
            <a:r>
              <a:rPr lang="en" sz="1500">
                <a:solidFill>
                  <a:schemeClr val="dk1"/>
                </a:solidFill>
                <a:latin typeface="Trebuchet MS"/>
                <a:ea typeface="Trebuchet MS"/>
                <a:cs typeface="Trebuchet MS"/>
                <a:sym typeface="Trebuchet MS"/>
              </a:rPr>
              <a:t>Robotics</a:t>
            </a:r>
            <a:endParaRPr sz="1500">
              <a:solidFill>
                <a:schemeClr val="dk1"/>
              </a:solidFill>
              <a:latin typeface="Trebuchet MS"/>
              <a:ea typeface="Trebuchet MS"/>
              <a:cs typeface="Trebuchet MS"/>
              <a:sym typeface="Trebuchet MS"/>
            </a:endParaRPr>
          </a:p>
          <a:p>
            <a:pPr indent="-323850" lvl="0" marL="457200" marR="0" rtl="0" algn="l">
              <a:lnSpc>
                <a:spcPct val="100000"/>
              </a:lnSpc>
              <a:spcBef>
                <a:spcPts val="0"/>
              </a:spcBef>
              <a:spcAft>
                <a:spcPts val="0"/>
              </a:spcAft>
              <a:buClr>
                <a:schemeClr val="dk1"/>
              </a:buClr>
              <a:buSzPts val="1500"/>
              <a:buFont typeface="Trebuchet MS"/>
              <a:buChar char="●"/>
            </a:pPr>
            <a:r>
              <a:t/>
            </a:r>
            <a:endParaRPr sz="1500">
              <a:solidFill>
                <a:schemeClr val="dk1"/>
              </a:solidFill>
              <a:latin typeface="Trebuchet MS"/>
              <a:ea typeface="Trebuchet MS"/>
              <a:cs typeface="Trebuchet MS"/>
              <a:sym typeface="Trebuchet MS"/>
            </a:endParaRPr>
          </a:p>
          <a:p>
            <a:pPr indent="-323850" lvl="0" marL="457200" marR="292100" rtl="0" algn="l">
              <a:lnSpc>
                <a:spcPct val="108000"/>
              </a:lnSpc>
              <a:spcBef>
                <a:spcPts val="0"/>
              </a:spcBef>
              <a:spcAft>
                <a:spcPts val="0"/>
              </a:spcAft>
              <a:buClr>
                <a:schemeClr val="dk1"/>
              </a:buClr>
              <a:buSzPts val="1500"/>
              <a:buFont typeface="Trebuchet MS"/>
              <a:buChar char="●"/>
            </a:pPr>
            <a:r>
              <a:rPr lang="en" sz="1500">
                <a:solidFill>
                  <a:schemeClr val="dk1"/>
                </a:solidFill>
                <a:latin typeface="Trebuchet MS"/>
                <a:ea typeface="Trebuchet MS"/>
                <a:cs typeface="Trebuchet MS"/>
                <a:sym typeface="Trebuchet MS"/>
              </a:rPr>
              <a:t>Real-time Language  Translation</a:t>
            </a:r>
            <a:endParaRPr sz="1500">
              <a:solidFill>
                <a:schemeClr val="dk1"/>
              </a:solidFill>
              <a:latin typeface="Trebuchet MS"/>
              <a:ea typeface="Trebuchet MS"/>
              <a:cs typeface="Trebuchet MS"/>
              <a:sym typeface="Trebuchet MS"/>
            </a:endParaRPr>
          </a:p>
          <a:p>
            <a:pPr indent="-323850" lvl="0" marL="457200" marR="0" rtl="0" algn="l">
              <a:lnSpc>
                <a:spcPct val="100000"/>
              </a:lnSpc>
              <a:spcBef>
                <a:spcPts val="0"/>
              </a:spcBef>
              <a:spcAft>
                <a:spcPts val="0"/>
              </a:spcAft>
              <a:buClr>
                <a:schemeClr val="dk1"/>
              </a:buClr>
              <a:buSzPts val="1500"/>
              <a:buFont typeface="Trebuchet MS"/>
              <a:buChar char="●"/>
            </a:pPr>
            <a:r>
              <a:rPr lang="en" sz="1500">
                <a:solidFill>
                  <a:schemeClr val="dk1"/>
                </a:solidFill>
                <a:latin typeface="Trebuchet MS"/>
                <a:ea typeface="Trebuchet MS"/>
                <a:cs typeface="Trebuchet MS"/>
                <a:sym typeface="Trebuchet MS"/>
              </a:rPr>
              <a:t>Many More…</a:t>
            </a:r>
            <a:endParaRPr sz="1500">
              <a:solidFill>
                <a:schemeClr val="dk1"/>
              </a:solidFill>
              <a:latin typeface="Trebuchet MS"/>
              <a:ea typeface="Trebuchet MS"/>
              <a:cs typeface="Trebuchet MS"/>
              <a:sym typeface="Trebuchet MS"/>
            </a:endParaRPr>
          </a:p>
        </p:txBody>
      </p:sp>
      <p:grpSp>
        <p:nvGrpSpPr>
          <p:cNvPr id="160" name="Google Shape;160;p29"/>
          <p:cNvGrpSpPr/>
          <p:nvPr/>
        </p:nvGrpSpPr>
        <p:grpSpPr>
          <a:xfrm>
            <a:off x="2923539" y="1122680"/>
            <a:ext cx="5982970" cy="3596640"/>
            <a:chOff x="3508247" y="1347216"/>
            <a:chExt cx="7179564" cy="4315968"/>
          </a:xfrm>
        </p:grpSpPr>
        <p:pic>
          <p:nvPicPr>
            <p:cNvPr id="161" name="Google Shape;161;p29"/>
            <p:cNvPicPr preferRelativeResize="0"/>
            <p:nvPr/>
          </p:nvPicPr>
          <p:blipFill rotWithShape="1">
            <a:blip r:embed="rId3">
              <a:alphaModFix/>
            </a:blip>
            <a:srcRect b="0" l="0" r="0" t="0"/>
            <a:stretch/>
          </p:blipFill>
          <p:spPr>
            <a:xfrm>
              <a:off x="3508247" y="1347216"/>
              <a:ext cx="7179564" cy="4315968"/>
            </a:xfrm>
            <a:prstGeom prst="rect">
              <a:avLst/>
            </a:prstGeom>
            <a:noFill/>
            <a:ln>
              <a:noFill/>
            </a:ln>
          </p:spPr>
        </p:pic>
        <p:pic>
          <p:nvPicPr>
            <p:cNvPr id="162" name="Google Shape;162;p29"/>
            <p:cNvPicPr preferRelativeResize="0"/>
            <p:nvPr/>
          </p:nvPicPr>
          <p:blipFill rotWithShape="1">
            <a:blip r:embed="rId4">
              <a:alphaModFix/>
            </a:blip>
            <a:srcRect b="0" l="0" r="0" t="0"/>
            <a:stretch/>
          </p:blipFill>
          <p:spPr>
            <a:xfrm>
              <a:off x="3732275" y="1577340"/>
              <a:ext cx="2104644" cy="1845563"/>
            </a:xfrm>
            <a:prstGeom prst="rect">
              <a:avLst/>
            </a:prstGeom>
            <a:noFill/>
            <a:ln>
              <a:noFill/>
            </a:ln>
          </p:spPr>
        </p:pic>
        <p:pic>
          <p:nvPicPr>
            <p:cNvPr id="163" name="Google Shape;163;p29"/>
            <p:cNvPicPr preferRelativeResize="0"/>
            <p:nvPr/>
          </p:nvPicPr>
          <p:blipFill rotWithShape="1">
            <a:blip r:embed="rId5">
              <a:alphaModFix/>
            </a:blip>
            <a:srcRect b="0" l="0" r="0" t="0"/>
            <a:stretch/>
          </p:blipFill>
          <p:spPr>
            <a:xfrm>
              <a:off x="8359139" y="3613404"/>
              <a:ext cx="2104644" cy="1812036"/>
            </a:xfrm>
            <a:prstGeom prst="rect">
              <a:avLst/>
            </a:prstGeom>
            <a:noFill/>
            <a:ln>
              <a:noFill/>
            </a:ln>
          </p:spPr>
        </p:pic>
        <p:pic>
          <p:nvPicPr>
            <p:cNvPr id="164" name="Google Shape;164;p29"/>
            <p:cNvPicPr preferRelativeResize="0"/>
            <p:nvPr/>
          </p:nvPicPr>
          <p:blipFill rotWithShape="1">
            <a:blip r:embed="rId6">
              <a:alphaModFix/>
            </a:blip>
            <a:srcRect b="0" l="0" r="0" t="0"/>
            <a:stretch/>
          </p:blipFill>
          <p:spPr>
            <a:xfrm>
              <a:off x="8470391" y="5074919"/>
              <a:ext cx="295655" cy="289560"/>
            </a:xfrm>
            <a:prstGeom prst="rect">
              <a:avLst/>
            </a:prstGeom>
            <a:noFill/>
            <a:ln>
              <a:noFill/>
            </a:ln>
          </p:spPr>
        </p:pic>
        <p:pic>
          <p:nvPicPr>
            <p:cNvPr id="165" name="Google Shape;165;p29"/>
            <p:cNvPicPr preferRelativeResize="0"/>
            <p:nvPr/>
          </p:nvPicPr>
          <p:blipFill rotWithShape="1">
            <a:blip r:embed="rId7">
              <a:alphaModFix/>
            </a:blip>
            <a:srcRect b="0" l="0" r="0" t="0"/>
            <a:stretch/>
          </p:blipFill>
          <p:spPr>
            <a:xfrm>
              <a:off x="3732275" y="3613404"/>
              <a:ext cx="2104644" cy="1812036"/>
            </a:xfrm>
            <a:prstGeom prst="rect">
              <a:avLst/>
            </a:prstGeom>
            <a:noFill/>
            <a:ln>
              <a:noFill/>
            </a:ln>
          </p:spPr>
        </p:pic>
        <p:pic>
          <p:nvPicPr>
            <p:cNvPr id="166" name="Google Shape;166;p29"/>
            <p:cNvPicPr preferRelativeResize="0"/>
            <p:nvPr/>
          </p:nvPicPr>
          <p:blipFill rotWithShape="1">
            <a:blip r:embed="rId8">
              <a:alphaModFix/>
            </a:blip>
            <a:srcRect b="0" l="0" r="0" t="0"/>
            <a:stretch/>
          </p:blipFill>
          <p:spPr>
            <a:xfrm>
              <a:off x="6045707" y="3613404"/>
              <a:ext cx="2104643" cy="1812036"/>
            </a:xfrm>
            <a:prstGeom prst="rect">
              <a:avLst/>
            </a:prstGeom>
            <a:noFill/>
            <a:ln>
              <a:noFill/>
            </a:ln>
          </p:spPr>
        </p:pic>
        <p:pic>
          <p:nvPicPr>
            <p:cNvPr id="167" name="Google Shape;167;p29"/>
            <p:cNvPicPr preferRelativeResize="0"/>
            <p:nvPr/>
          </p:nvPicPr>
          <p:blipFill rotWithShape="1">
            <a:blip r:embed="rId9">
              <a:alphaModFix/>
            </a:blip>
            <a:srcRect b="0" l="0" r="0" t="0"/>
            <a:stretch/>
          </p:blipFill>
          <p:spPr>
            <a:xfrm>
              <a:off x="6045707" y="1536192"/>
              <a:ext cx="2104643" cy="1845563"/>
            </a:xfrm>
            <a:prstGeom prst="rect">
              <a:avLst/>
            </a:prstGeom>
            <a:noFill/>
            <a:ln>
              <a:noFill/>
            </a:ln>
          </p:spPr>
        </p:pic>
        <p:pic>
          <p:nvPicPr>
            <p:cNvPr id="168" name="Google Shape;168;p29"/>
            <p:cNvPicPr preferRelativeResize="0"/>
            <p:nvPr/>
          </p:nvPicPr>
          <p:blipFill rotWithShape="1">
            <a:blip r:embed="rId10">
              <a:alphaModFix/>
            </a:blip>
            <a:srcRect b="0" l="0" r="0" t="0"/>
            <a:stretch/>
          </p:blipFill>
          <p:spPr>
            <a:xfrm>
              <a:off x="8359139" y="1536192"/>
              <a:ext cx="2104644" cy="1807463"/>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pic>
        <p:nvPicPr>
          <p:cNvPr id="1171" name="Google Shape;1171;p74"/>
          <p:cNvPicPr preferRelativeResize="0"/>
          <p:nvPr/>
        </p:nvPicPr>
        <p:blipFill rotWithShape="1">
          <a:blip r:embed="rId3">
            <a:alphaModFix/>
          </a:blip>
          <a:srcRect b="0" l="0" r="0" t="0"/>
          <a:stretch/>
        </p:blipFill>
        <p:spPr>
          <a:xfrm>
            <a:off x="1750218" y="1619250"/>
            <a:ext cx="5643563" cy="2651125"/>
          </a:xfrm>
          <a:prstGeom prst="rect">
            <a:avLst/>
          </a:prstGeom>
          <a:noFill/>
          <a:ln>
            <a:noFill/>
          </a:ln>
        </p:spPr>
      </p:pic>
      <p:sp>
        <p:nvSpPr>
          <p:cNvPr id="1172" name="Google Shape;1172;p74"/>
          <p:cNvSpPr txBox="1"/>
          <p:nvPr/>
        </p:nvSpPr>
        <p:spPr>
          <a:xfrm>
            <a:off x="1714500" y="329046"/>
            <a:ext cx="6413400" cy="487200"/>
          </a:xfrm>
          <a:prstGeom prst="rect">
            <a:avLst/>
          </a:prstGeom>
          <a:noFill/>
          <a:ln>
            <a:noFill/>
          </a:ln>
        </p:spPr>
        <p:txBody>
          <a:bodyPr anchorCtr="0" anchor="t" bIns="38075" lIns="76200" spcFirstLastPara="1" rIns="76200" wrap="square" tIns="38075">
            <a:spAutoFit/>
          </a:bodyPr>
          <a:lstStyle/>
          <a:p>
            <a:pPr indent="0" lvl="0" marL="0" marR="0" rtl="0" algn="l">
              <a:spcBef>
                <a:spcPts val="0"/>
              </a:spcBef>
              <a:spcAft>
                <a:spcPts val="0"/>
              </a:spcAft>
              <a:buNone/>
            </a:pPr>
            <a:r>
              <a:rPr lang="en" sz="2700">
                <a:solidFill>
                  <a:schemeClr val="dk1"/>
                </a:solidFill>
                <a:latin typeface="Trebuchet MS"/>
                <a:ea typeface="Trebuchet MS"/>
                <a:cs typeface="Trebuchet MS"/>
                <a:sym typeface="Trebuchet MS"/>
              </a:rPr>
              <a:t>Conversion, Tracing &amp; Serialization</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pic>
        <p:nvPicPr>
          <p:cNvPr id="1177" name="Google Shape;1177;p75"/>
          <p:cNvPicPr preferRelativeResize="0"/>
          <p:nvPr/>
        </p:nvPicPr>
        <p:blipFill rotWithShape="1">
          <a:blip r:embed="rId3">
            <a:alphaModFix/>
          </a:blip>
          <a:srcRect b="0" l="0" r="0" t="0"/>
          <a:stretch/>
        </p:blipFill>
        <p:spPr>
          <a:xfrm>
            <a:off x="1785938" y="1404938"/>
            <a:ext cx="5572125" cy="2333625"/>
          </a:xfrm>
          <a:prstGeom prst="rect">
            <a:avLst/>
          </a:prstGeom>
          <a:noFill/>
          <a:ln>
            <a:noFill/>
          </a:ln>
        </p:spPr>
      </p:pic>
      <p:sp>
        <p:nvSpPr>
          <p:cNvPr id="1178" name="Google Shape;1178;p75"/>
          <p:cNvSpPr txBox="1"/>
          <p:nvPr/>
        </p:nvSpPr>
        <p:spPr>
          <a:xfrm>
            <a:off x="1431925" y="222250"/>
            <a:ext cx="5651400" cy="487200"/>
          </a:xfrm>
          <a:prstGeom prst="rect">
            <a:avLst/>
          </a:prstGeom>
          <a:noFill/>
          <a:ln>
            <a:noFill/>
          </a:ln>
        </p:spPr>
        <p:txBody>
          <a:bodyPr anchorCtr="0" anchor="t" bIns="38075" lIns="76200" spcFirstLastPara="1" rIns="76200" wrap="square" tIns="38075">
            <a:spAutoFit/>
          </a:bodyPr>
          <a:lstStyle/>
          <a:p>
            <a:pPr indent="0" lvl="0" marL="0" marR="0" rtl="0" algn="ctr">
              <a:spcBef>
                <a:spcPts val="0"/>
              </a:spcBef>
              <a:spcAft>
                <a:spcPts val="0"/>
              </a:spcAft>
              <a:buNone/>
            </a:pPr>
            <a:r>
              <a:rPr lang="en" sz="2700">
                <a:solidFill>
                  <a:schemeClr val="dk1"/>
                </a:solidFill>
                <a:latin typeface="Trebuchet MS"/>
                <a:ea typeface="Trebuchet MS"/>
                <a:cs typeface="Trebuchet MS"/>
                <a:sym typeface="Trebuchet MS"/>
              </a:rPr>
              <a:t>OUTPUT</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76"/>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LibTorch</a:t>
            </a:r>
            <a:endParaRPr/>
          </a:p>
        </p:txBody>
      </p:sp>
      <p:sp>
        <p:nvSpPr>
          <p:cNvPr id="1184" name="Google Shape;1184;p76"/>
          <p:cNvSpPr txBox="1"/>
          <p:nvPr>
            <p:ph idx="1" type="body"/>
          </p:nvPr>
        </p:nvSpPr>
        <p:spPr>
          <a:xfrm>
            <a:off x="246125" y="1047750"/>
            <a:ext cx="8643900" cy="27699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PyTorch has C++ 14 API</a:t>
            </a:r>
            <a:endParaRPr/>
          </a:p>
          <a:p>
            <a:pPr indent="-292100" lvl="0" marL="292100" rtl="0" algn="l">
              <a:spcBef>
                <a:spcPts val="0"/>
              </a:spcBef>
              <a:spcAft>
                <a:spcPts val="0"/>
              </a:spcAft>
              <a:buClr>
                <a:schemeClr val="dk1"/>
              </a:buClr>
              <a:buSzPts val="2000"/>
              <a:buFont typeface="Arial"/>
              <a:buChar char="•"/>
            </a:pPr>
            <a:r>
              <a:rPr lang="en"/>
              <a:t>Closely follows the python API</a:t>
            </a:r>
            <a:endParaRPr/>
          </a:p>
          <a:p>
            <a:pPr indent="-292100" lvl="0" marL="292100" rtl="0" algn="l">
              <a:spcBef>
                <a:spcPts val="0"/>
              </a:spcBef>
              <a:spcAft>
                <a:spcPts val="0"/>
              </a:spcAft>
              <a:buClr>
                <a:schemeClr val="dk1"/>
              </a:buClr>
              <a:buSzPts val="2000"/>
              <a:buFont typeface="Arial"/>
              <a:buChar char="•"/>
            </a:pPr>
            <a:r>
              <a:rPr lang="en"/>
              <a:t>Can be used by simple inclusion of torch header</a:t>
            </a:r>
            <a:endParaRPr/>
          </a:p>
          <a:p>
            <a:pPr indent="-292100" lvl="0" marL="292100" rtl="0" algn="l">
              <a:spcBef>
                <a:spcPts val="0"/>
              </a:spcBef>
              <a:spcAft>
                <a:spcPts val="0"/>
              </a:spcAft>
              <a:buClr>
                <a:schemeClr val="dk1"/>
              </a:buClr>
              <a:buSzPts val="2000"/>
              <a:buFont typeface="Arial"/>
              <a:buChar char="•"/>
            </a:pPr>
            <a:r>
              <a:rPr lang="en"/>
              <a:t>Typically used for inference only</a:t>
            </a:r>
            <a:endParaRPr/>
          </a:p>
          <a:p>
            <a:pPr indent="-292100" lvl="0" marL="292100" rtl="0" algn="l">
              <a:spcBef>
                <a:spcPts val="0"/>
              </a:spcBef>
              <a:spcAft>
                <a:spcPts val="0"/>
              </a:spcAft>
              <a:buClr>
                <a:schemeClr val="dk1"/>
              </a:buClr>
              <a:buSzPts val="2000"/>
              <a:buFont typeface="Arial"/>
              <a:buChar char="•"/>
            </a:pPr>
            <a:r>
              <a:rPr lang="en"/>
              <a:t>Simply load TorchScript models for inference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General workflow for using LibTorch</a:t>
            </a:r>
            <a:endParaRPr/>
          </a:p>
          <a:p>
            <a:pPr indent="0" lvl="0" marL="0" rtl="0" algn="l">
              <a:spcBef>
                <a:spcPts val="0"/>
              </a:spcBef>
              <a:spcAft>
                <a:spcPts val="0"/>
              </a:spcAft>
              <a:buNone/>
            </a:pPr>
            <a:r>
              <a:t/>
            </a:r>
            <a:endParaRPr/>
          </a:p>
        </p:txBody>
      </p:sp>
      <p:pic>
        <p:nvPicPr>
          <p:cNvPr id="1185" name="Google Shape;1185;p76"/>
          <p:cNvPicPr preferRelativeResize="0"/>
          <p:nvPr/>
        </p:nvPicPr>
        <p:blipFill rotWithShape="1">
          <a:blip r:embed="rId3">
            <a:alphaModFix/>
          </a:blip>
          <a:srcRect b="19312" l="35417" r="18749" t="68518"/>
          <a:stretch/>
        </p:blipFill>
        <p:spPr>
          <a:xfrm>
            <a:off x="1778000" y="3776988"/>
            <a:ext cx="4191000" cy="62596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77"/>
          <p:cNvSpPr txBox="1"/>
          <p:nvPr>
            <p:ph type="title"/>
          </p:nvPr>
        </p:nvSpPr>
        <p:spPr>
          <a:xfrm>
            <a:off x="1371177" y="44794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BACKENDS</a:t>
            </a:r>
            <a:endParaRPr/>
          </a:p>
        </p:txBody>
      </p:sp>
      <p:sp>
        <p:nvSpPr>
          <p:cNvPr id="1191" name="Google Shape;1191;p77"/>
          <p:cNvSpPr txBox="1"/>
          <p:nvPr>
            <p:ph idx="1" type="body"/>
          </p:nvPr>
        </p:nvSpPr>
        <p:spPr>
          <a:xfrm>
            <a:off x="246125" y="1111250"/>
            <a:ext cx="85170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t>  </a:t>
            </a:r>
            <a:endParaRPr/>
          </a:p>
        </p:txBody>
      </p:sp>
      <p:pic>
        <p:nvPicPr>
          <p:cNvPr id="1192" name="Google Shape;1192;p77"/>
          <p:cNvPicPr preferRelativeResize="0"/>
          <p:nvPr/>
        </p:nvPicPr>
        <p:blipFill rotWithShape="1">
          <a:blip r:embed="rId3">
            <a:alphaModFix/>
          </a:blip>
          <a:srcRect b="17309" l="26113" r="12081" t="36566"/>
          <a:stretch/>
        </p:blipFill>
        <p:spPr>
          <a:xfrm>
            <a:off x="1678812" y="1659839"/>
            <a:ext cx="5651501" cy="237241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78"/>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MOBILE CPU AND GPU</a:t>
            </a:r>
            <a:endParaRPr/>
          </a:p>
        </p:txBody>
      </p:sp>
      <p:sp>
        <p:nvSpPr>
          <p:cNvPr id="1198" name="Google Shape;1198;p78"/>
          <p:cNvSpPr txBox="1"/>
          <p:nvPr>
            <p:ph idx="1" type="body"/>
          </p:nvPr>
        </p:nvSpPr>
        <p:spPr>
          <a:xfrm>
            <a:off x="246125" y="1047750"/>
            <a:ext cx="8389800" cy="18468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Simple interface to perform graph optimizations </a:t>
            </a:r>
            <a:endParaRPr/>
          </a:p>
          <a:p>
            <a:pPr indent="-292100" lvl="0" marL="292100" rtl="0" algn="l">
              <a:spcBef>
                <a:spcPts val="0"/>
              </a:spcBef>
              <a:spcAft>
                <a:spcPts val="0"/>
              </a:spcAft>
              <a:buClr>
                <a:schemeClr val="dk1"/>
              </a:buClr>
              <a:buSzPts val="2000"/>
              <a:buFont typeface="Arial"/>
              <a:buChar char="•"/>
            </a:pPr>
            <a:r>
              <a:rPr lang="en"/>
              <a:t>Allows optimization for different backends </a:t>
            </a:r>
            <a:endParaRPr/>
          </a:p>
          <a:p>
            <a:pPr indent="0" lvl="0" marL="0" rtl="0" algn="l">
              <a:spcBef>
                <a:spcPts val="0"/>
              </a:spcBef>
              <a:spcAft>
                <a:spcPts val="0"/>
              </a:spcAft>
              <a:buNone/>
            </a:pPr>
            <a:r>
              <a:rPr lang="en"/>
              <a:t>    *  XNNPACK for floating point on Arm CPU</a:t>
            </a:r>
            <a:endParaRPr/>
          </a:p>
          <a:p>
            <a:pPr indent="0" lvl="0" marL="0" rtl="0" algn="l">
              <a:spcBef>
                <a:spcPts val="0"/>
              </a:spcBef>
              <a:spcAft>
                <a:spcPts val="0"/>
              </a:spcAft>
              <a:buNone/>
            </a:pPr>
            <a:r>
              <a:rPr lang="en"/>
              <a:t>    *  QNNPACK for quantized 8-bit on Arm CPU</a:t>
            </a:r>
            <a:endParaRPr/>
          </a:p>
          <a:p>
            <a:pPr indent="0" lvl="0" marL="0" rtl="0" algn="l">
              <a:spcBef>
                <a:spcPts val="0"/>
              </a:spcBef>
              <a:spcAft>
                <a:spcPts val="0"/>
              </a:spcAft>
              <a:buNone/>
            </a:pPr>
            <a:r>
              <a:rPr lang="en"/>
              <a:t>    *  Vulkan for GPU on Android</a:t>
            </a:r>
            <a:endParaRPr/>
          </a:p>
          <a:p>
            <a:pPr indent="0" lvl="0" marL="0" rtl="0" algn="l">
              <a:spcBef>
                <a:spcPts val="0"/>
              </a:spcBef>
              <a:spcAft>
                <a:spcPts val="0"/>
              </a:spcAft>
              <a:buNone/>
            </a:pPr>
            <a:r>
              <a:rPr lang="en"/>
              <a:t>    *   Metal for GPU on iOS</a:t>
            </a:r>
            <a:endParaRPr/>
          </a:p>
        </p:txBody>
      </p:sp>
      <p:pic>
        <p:nvPicPr>
          <p:cNvPr id="1199" name="Google Shape;1199;p78"/>
          <p:cNvPicPr preferRelativeResize="0"/>
          <p:nvPr/>
        </p:nvPicPr>
        <p:blipFill rotWithShape="1">
          <a:blip r:embed="rId3">
            <a:alphaModFix/>
          </a:blip>
          <a:srcRect b="17266" l="35417" r="20833" t="68344"/>
          <a:stretch/>
        </p:blipFill>
        <p:spPr>
          <a:xfrm>
            <a:off x="1270000" y="3016250"/>
            <a:ext cx="4635499" cy="1206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79"/>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NNAPI</a:t>
            </a:r>
            <a:endParaRPr/>
          </a:p>
        </p:txBody>
      </p:sp>
      <p:sp>
        <p:nvSpPr>
          <p:cNvPr id="1205" name="Google Shape;1205;p79"/>
          <p:cNvSpPr txBox="1"/>
          <p:nvPr>
            <p:ph idx="1" type="body"/>
          </p:nvPr>
        </p:nvSpPr>
        <p:spPr>
          <a:xfrm>
            <a:off x="246125" y="920750"/>
            <a:ext cx="8580300" cy="24621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TorchScript model can be optimized to run via NNAPI</a:t>
            </a:r>
            <a:endParaRPr/>
          </a:p>
          <a:p>
            <a:pPr indent="-292100" lvl="0" marL="292100" rtl="0" algn="l">
              <a:spcBef>
                <a:spcPts val="0"/>
              </a:spcBef>
              <a:spcAft>
                <a:spcPts val="0"/>
              </a:spcAft>
              <a:buClr>
                <a:schemeClr val="dk1"/>
              </a:buClr>
              <a:buSzPts val="2000"/>
              <a:buFont typeface="Arial"/>
              <a:buChar char="•"/>
            </a:pPr>
            <a:r>
              <a:rPr lang="en"/>
              <a:t>Model should be fused and quantized beforehand</a:t>
            </a:r>
            <a:endParaRPr/>
          </a:p>
          <a:p>
            <a:pPr indent="-292100" lvl="0" marL="292100" rtl="0" algn="l">
              <a:spcBef>
                <a:spcPts val="0"/>
              </a:spcBef>
              <a:spcAft>
                <a:spcPts val="0"/>
              </a:spcAft>
              <a:buClr>
                <a:schemeClr val="dk1"/>
              </a:buClr>
              <a:buSzPts val="2000"/>
              <a:buFont typeface="Arial"/>
              <a:buChar char="•"/>
            </a:pPr>
            <a:r>
              <a:rPr lang="en"/>
              <a:t>Channels last memory format is mandatory</a:t>
            </a:r>
            <a:endParaRPr/>
          </a:p>
          <a:p>
            <a:pPr indent="-292100" lvl="0" marL="292100" rtl="0" algn="l">
              <a:spcBef>
                <a:spcPts val="0"/>
              </a:spcBef>
              <a:spcAft>
                <a:spcPts val="0"/>
              </a:spcAft>
              <a:buClr>
                <a:schemeClr val="dk1"/>
              </a:buClr>
              <a:buSzPts val="2000"/>
              <a:buFont typeface="Arial"/>
              <a:buChar char="•"/>
            </a:pPr>
            <a:r>
              <a:rPr lang="en"/>
              <a:t>NNAPI model can be wrapped to provide float interface</a:t>
            </a:r>
            <a:endParaRPr/>
          </a:p>
          <a:p>
            <a:pPr indent="-165100" lvl="0" marL="292100" rtl="0" algn="l">
              <a:spcBef>
                <a:spcPts val="0"/>
              </a:spcBef>
              <a:spcAft>
                <a:spcPts val="0"/>
              </a:spcAft>
              <a:buClr>
                <a:schemeClr val="dk1"/>
              </a:buClr>
              <a:buSzPts val="2000"/>
              <a:buFont typeface="Arial"/>
              <a:buNone/>
            </a:pPr>
            <a:r>
              <a:t/>
            </a:r>
            <a:endParaRPr/>
          </a:p>
          <a:p>
            <a:pPr indent="-165100" lvl="0" marL="292100" rtl="0" algn="l">
              <a:spcBef>
                <a:spcPts val="0"/>
              </a:spcBef>
              <a:spcAft>
                <a:spcPts val="0"/>
              </a:spcAft>
              <a:buClr>
                <a:schemeClr val="dk1"/>
              </a:buClr>
              <a:buSzPts val="2000"/>
              <a:buFont typeface="Arial"/>
              <a:buNone/>
            </a:pPr>
            <a:r>
              <a:t/>
            </a:r>
            <a:endParaRPr/>
          </a:p>
          <a:p>
            <a:pPr indent="0" lvl="0" marL="0" rtl="0" algn="l">
              <a:spcBef>
                <a:spcPts val="0"/>
              </a:spcBef>
              <a:spcAft>
                <a:spcPts val="0"/>
              </a:spcAft>
              <a:buNone/>
            </a:pPr>
            <a:r>
              <a:rPr lang="en"/>
              <a:t>Workflow NNAPI optimization</a:t>
            </a:r>
            <a:endParaRPr/>
          </a:p>
          <a:p>
            <a:pPr indent="0" lvl="0" marL="0" rtl="0" algn="l">
              <a:spcBef>
                <a:spcPts val="0"/>
              </a:spcBef>
              <a:spcAft>
                <a:spcPts val="0"/>
              </a:spcAft>
              <a:buNone/>
            </a:pPr>
            <a:r>
              <a:t/>
            </a:r>
            <a:endParaRPr/>
          </a:p>
        </p:txBody>
      </p:sp>
      <p:pic>
        <p:nvPicPr>
          <p:cNvPr id="1206" name="Google Shape;1206;p79"/>
          <p:cNvPicPr preferRelativeResize="0"/>
          <p:nvPr/>
        </p:nvPicPr>
        <p:blipFill rotWithShape="1">
          <a:blip r:embed="rId3">
            <a:alphaModFix/>
          </a:blip>
          <a:srcRect b="21947" l="36434" r="23256" t="69613"/>
          <a:stretch/>
        </p:blipFill>
        <p:spPr>
          <a:xfrm>
            <a:off x="1143000" y="3382963"/>
            <a:ext cx="3873499" cy="6492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80"/>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NNAPI</a:t>
            </a:r>
            <a:endParaRPr/>
          </a:p>
        </p:txBody>
      </p:sp>
      <p:sp>
        <p:nvSpPr>
          <p:cNvPr id="1212" name="Google Shape;1212;p80"/>
          <p:cNvSpPr txBox="1"/>
          <p:nvPr>
            <p:ph idx="1" type="body"/>
          </p:nvPr>
        </p:nvSpPr>
        <p:spPr>
          <a:xfrm>
            <a:off x="246125" y="1047750"/>
            <a:ext cx="86439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t>  </a:t>
            </a:r>
            <a:endParaRPr/>
          </a:p>
        </p:txBody>
      </p:sp>
      <p:pic>
        <p:nvPicPr>
          <p:cNvPr id="1213" name="Google Shape;1213;p80"/>
          <p:cNvPicPr preferRelativeResize="0"/>
          <p:nvPr/>
        </p:nvPicPr>
        <p:blipFill rotWithShape="1">
          <a:blip r:embed="rId3">
            <a:alphaModFix/>
          </a:blip>
          <a:srcRect b="28188" l="35416" r="21528" t="42281"/>
          <a:stretch/>
        </p:blipFill>
        <p:spPr>
          <a:xfrm>
            <a:off x="1651000" y="1428750"/>
            <a:ext cx="5969002" cy="2603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81"/>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ONNX</a:t>
            </a:r>
            <a:endParaRPr/>
          </a:p>
        </p:txBody>
      </p:sp>
      <p:sp>
        <p:nvSpPr>
          <p:cNvPr id="1219" name="Google Shape;1219;p81"/>
          <p:cNvSpPr txBox="1"/>
          <p:nvPr>
            <p:ph idx="1" type="body"/>
          </p:nvPr>
        </p:nvSpPr>
        <p:spPr>
          <a:xfrm>
            <a:off x="246125" y="984250"/>
            <a:ext cx="8580300" cy="15390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Open Neural Network Exchange(ONNX)</a:t>
            </a:r>
            <a:endParaRPr/>
          </a:p>
          <a:p>
            <a:pPr indent="-292100" lvl="0" marL="292100" rtl="0" algn="l">
              <a:spcBef>
                <a:spcPts val="0"/>
              </a:spcBef>
              <a:spcAft>
                <a:spcPts val="0"/>
              </a:spcAft>
              <a:buClr>
                <a:schemeClr val="dk1"/>
              </a:buClr>
              <a:buSzPts val="2000"/>
              <a:buFont typeface="Arial"/>
              <a:buChar char="•"/>
            </a:pPr>
            <a:r>
              <a:rPr lang="en"/>
              <a:t>Open-source ecosystem for switching frameworks</a:t>
            </a:r>
            <a:endParaRPr/>
          </a:p>
          <a:p>
            <a:pPr indent="-292100" lvl="0" marL="292100" rtl="0" algn="l">
              <a:spcBef>
                <a:spcPts val="0"/>
              </a:spcBef>
              <a:spcAft>
                <a:spcPts val="0"/>
              </a:spcAft>
              <a:buClr>
                <a:schemeClr val="dk1"/>
              </a:buClr>
              <a:buSzPts val="2000"/>
              <a:buFont typeface="Arial"/>
              <a:buChar char="•"/>
            </a:pPr>
            <a:r>
              <a:rPr lang="en"/>
              <a:t>ONNX Runtime ML acceleration framework by Microsoft.</a:t>
            </a:r>
            <a:endParaRPr/>
          </a:p>
          <a:p>
            <a:pPr indent="-292100" lvl="0" marL="292100" rtl="0" algn="l">
              <a:spcBef>
                <a:spcPts val="0"/>
              </a:spcBef>
              <a:spcAft>
                <a:spcPts val="0"/>
              </a:spcAft>
              <a:buClr>
                <a:schemeClr val="dk1"/>
              </a:buClr>
              <a:buSzPts val="2000"/>
              <a:buFont typeface="Arial"/>
              <a:buChar char="•"/>
            </a:pPr>
            <a:r>
              <a:rPr lang="en"/>
              <a:t>Supports variety of accelerators for inference and training</a:t>
            </a:r>
            <a:endParaRPr/>
          </a:p>
          <a:p>
            <a:pPr indent="-292100" lvl="0" marL="292100" rtl="0" algn="l">
              <a:spcBef>
                <a:spcPts val="0"/>
              </a:spcBef>
              <a:spcAft>
                <a:spcPts val="0"/>
              </a:spcAft>
              <a:buClr>
                <a:schemeClr val="dk1"/>
              </a:buClr>
              <a:buSzPts val="2000"/>
              <a:buFont typeface="Arial"/>
              <a:buChar char="•"/>
            </a:pPr>
            <a:r>
              <a:rPr lang="en"/>
              <a:t>PyTorch has native support for export to ONNX </a:t>
            </a:r>
            <a:endParaRPr/>
          </a:p>
        </p:txBody>
      </p:sp>
      <p:pic>
        <p:nvPicPr>
          <p:cNvPr id="1220" name="Google Shape;1220;p81"/>
          <p:cNvPicPr preferRelativeResize="0"/>
          <p:nvPr/>
        </p:nvPicPr>
        <p:blipFill rotWithShape="1">
          <a:blip r:embed="rId3">
            <a:alphaModFix/>
          </a:blip>
          <a:srcRect b="18704" l="35417" r="20833" t="63267"/>
          <a:stretch/>
        </p:blipFill>
        <p:spPr>
          <a:xfrm>
            <a:off x="1206500" y="2698749"/>
            <a:ext cx="6350002" cy="153888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82"/>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ONNX QUANTIZATION</a:t>
            </a:r>
            <a:endParaRPr/>
          </a:p>
        </p:txBody>
      </p:sp>
      <p:sp>
        <p:nvSpPr>
          <p:cNvPr id="1226" name="Google Shape;1226;p82"/>
          <p:cNvSpPr txBox="1"/>
          <p:nvPr>
            <p:ph idx="1" type="body"/>
          </p:nvPr>
        </p:nvSpPr>
        <p:spPr>
          <a:xfrm>
            <a:off x="190500" y="984250"/>
            <a:ext cx="8517000" cy="27699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Only unquantized models can be exported to ONNX</a:t>
            </a:r>
            <a:endParaRPr/>
          </a:p>
          <a:p>
            <a:pPr indent="-292100" lvl="0" marL="292100" rtl="0" algn="l">
              <a:spcBef>
                <a:spcPts val="0"/>
              </a:spcBef>
              <a:spcAft>
                <a:spcPts val="0"/>
              </a:spcAft>
              <a:buClr>
                <a:schemeClr val="dk1"/>
              </a:buClr>
              <a:buSzPts val="2000"/>
              <a:buFont typeface="Arial"/>
              <a:buChar char="•"/>
            </a:pPr>
            <a:r>
              <a:rPr lang="en"/>
              <a:t>ONNX Runtime supports quantization</a:t>
            </a:r>
            <a:endParaRPr/>
          </a:p>
          <a:p>
            <a:pPr indent="0" lvl="0" marL="0" rtl="0" algn="l">
              <a:spcBef>
                <a:spcPts val="0"/>
              </a:spcBef>
              <a:spcAft>
                <a:spcPts val="0"/>
              </a:spcAft>
              <a:buNone/>
            </a:pPr>
            <a:r>
              <a:rPr lang="en"/>
              <a:t>    * Dynamic</a:t>
            </a:r>
            <a:endParaRPr/>
          </a:p>
          <a:p>
            <a:pPr indent="0" lvl="0" marL="0" rtl="0" algn="l">
              <a:spcBef>
                <a:spcPts val="0"/>
              </a:spcBef>
              <a:spcAft>
                <a:spcPts val="0"/>
              </a:spcAft>
              <a:buNone/>
            </a:pPr>
            <a:r>
              <a:rPr lang="en"/>
              <a:t>    * Static </a:t>
            </a:r>
            <a:endParaRPr/>
          </a:p>
          <a:p>
            <a:pPr indent="0" lvl="0" marL="0" rtl="0" algn="l">
              <a:spcBef>
                <a:spcPts val="0"/>
              </a:spcBef>
              <a:spcAft>
                <a:spcPts val="0"/>
              </a:spcAft>
              <a:buNone/>
            </a:pPr>
            <a:r>
              <a:rPr lang="en"/>
              <a:t>    * Quantization-aware training</a:t>
            </a:r>
            <a:endParaRPr/>
          </a:p>
          <a:p>
            <a:pPr indent="-292100" lvl="0" marL="292100" rtl="0" algn="l">
              <a:spcBef>
                <a:spcPts val="0"/>
              </a:spcBef>
              <a:spcAft>
                <a:spcPts val="0"/>
              </a:spcAft>
              <a:buClr>
                <a:schemeClr val="dk1"/>
              </a:buClr>
              <a:buSzPts val="2000"/>
              <a:buFont typeface="Arial"/>
              <a:buChar char="•"/>
            </a:pPr>
            <a:r>
              <a:rPr lang="en"/>
              <a:t>PyTorch dataloader can be reused with a a small wrapper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Static/post training quantization workflow:</a:t>
            </a:r>
            <a:endParaRPr/>
          </a:p>
          <a:p>
            <a:pPr indent="0" lvl="0" marL="0" rtl="0" algn="l">
              <a:spcBef>
                <a:spcPts val="0"/>
              </a:spcBef>
              <a:spcAft>
                <a:spcPts val="0"/>
              </a:spcAft>
              <a:buNone/>
            </a:pPr>
            <a:r>
              <a:t/>
            </a:r>
            <a:endParaRPr/>
          </a:p>
        </p:txBody>
      </p:sp>
      <p:pic>
        <p:nvPicPr>
          <p:cNvPr id="1227" name="Google Shape;1227;p82"/>
          <p:cNvPicPr preferRelativeResize="0"/>
          <p:nvPr/>
        </p:nvPicPr>
        <p:blipFill rotWithShape="1">
          <a:blip r:embed="rId3">
            <a:alphaModFix/>
          </a:blip>
          <a:srcRect b="14194" l="34432" r="20429" t="73040"/>
          <a:stretch/>
        </p:blipFill>
        <p:spPr>
          <a:xfrm>
            <a:off x="1460500" y="3587750"/>
            <a:ext cx="4635499" cy="8255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83"/>
          <p:cNvSpPr txBox="1"/>
          <p:nvPr>
            <p:ph type="title"/>
          </p:nvPr>
        </p:nvSpPr>
        <p:spPr>
          <a:xfrm>
            <a:off x="1371177" y="476250"/>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ONNX QUANTIZATION</a:t>
            </a:r>
            <a:endParaRPr/>
          </a:p>
        </p:txBody>
      </p:sp>
      <p:pic>
        <p:nvPicPr>
          <p:cNvPr id="1233" name="Google Shape;1233;p83"/>
          <p:cNvPicPr preferRelativeResize="0"/>
          <p:nvPr/>
        </p:nvPicPr>
        <p:blipFill rotWithShape="1">
          <a:blip r:embed="rId3">
            <a:alphaModFix/>
          </a:blip>
          <a:srcRect b="33103" l="35415" r="20833" t="47586"/>
          <a:stretch/>
        </p:blipFill>
        <p:spPr>
          <a:xfrm>
            <a:off x="1524000" y="1682750"/>
            <a:ext cx="6540499" cy="2349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1368107" y="526414"/>
            <a:ext cx="6410325" cy="478367"/>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CURRENT DEPLOYMENT WORKFLOW</a:t>
            </a:r>
            <a:endParaRPr sz="3000"/>
          </a:p>
        </p:txBody>
      </p:sp>
      <p:graphicFrame>
        <p:nvGraphicFramePr>
          <p:cNvPr id="174" name="Google Shape;174;p30"/>
          <p:cNvGraphicFramePr/>
          <p:nvPr/>
        </p:nvGraphicFramePr>
        <p:xfrm>
          <a:off x="694689" y="1277620"/>
          <a:ext cx="3000000" cy="3000000"/>
        </p:xfrm>
        <a:graphic>
          <a:graphicData uri="http://schemas.openxmlformats.org/drawingml/2006/table">
            <a:tbl>
              <a:tblPr bandRow="1" firstRow="1">
                <a:noFill/>
                <a:tableStyleId>{64328273-007C-454D-A811-107869A2FE4D}</a:tableStyleId>
              </a:tblPr>
              <a:tblGrid>
                <a:gridCol w="4175625"/>
              </a:tblGrid>
              <a:tr h="31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Trebuchet MS"/>
                          <a:ea typeface="Trebuchet MS"/>
                          <a:cs typeface="Trebuchet MS"/>
                          <a:sym typeface="Trebuchet MS"/>
                        </a:rPr>
                        <a:t>TRAINING</a:t>
                      </a:r>
                      <a:endParaRPr sz="1300" u="none" cap="none" strike="noStrike">
                        <a:latin typeface="Trebuchet MS"/>
                        <a:ea typeface="Trebuchet MS"/>
                        <a:cs typeface="Trebuchet MS"/>
                        <a:sym typeface="Trebuchet MS"/>
                      </a:endParaRPr>
                    </a:p>
                  </a:txBody>
                  <a:tcPr marT="4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solidFill>
                      <a:srgbClr val="76B800"/>
                    </a:solidFill>
                  </a:tcPr>
                </a:tc>
              </a:tr>
              <a:tr h="1984300">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101600" rtl="0" algn="ctr">
                        <a:lnSpc>
                          <a:spcPct val="114285"/>
                        </a:lnSpc>
                        <a:spcBef>
                          <a:spcPts val="800"/>
                        </a:spcBef>
                        <a:spcAft>
                          <a:spcPts val="0"/>
                        </a:spcAft>
                        <a:buNone/>
                      </a:pPr>
                      <a:r>
                        <a:rPr lang="en" sz="900" u="none" cap="none" strike="noStrike">
                          <a:latin typeface="Trebuchet MS"/>
                          <a:ea typeface="Trebuchet MS"/>
                          <a:cs typeface="Trebuchet MS"/>
                          <a:sym typeface="Trebuchet MS"/>
                        </a:rPr>
                        <a:t>Data</a:t>
                      </a:r>
                      <a:endParaRPr sz="900" u="none" cap="none" strike="noStrike">
                        <a:latin typeface="Trebuchet MS"/>
                        <a:ea typeface="Trebuchet MS"/>
                        <a:cs typeface="Trebuchet MS"/>
                        <a:sym typeface="Trebuchet MS"/>
                      </a:endParaRPr>
                    </a:p>
                    <a:p>
                      <a:pPr indent="0" lvl="0" marL="0" marR="114300" rtl="0" algn="ctr">
                        <a:lnSpc>
                          <a:spcPct val="114285"/>
                        </a:lnSpc>
                        <a:spcBef>
                          <a:spcPts val="0"/>
                        </a:spcBef>
                        <a:spcAft>
                          <a:spcPts val="0"/>
                        </a:spcAft>
                        <a:buNone/>
                      </a:pPr>
                      <a:r>
                        <a:rPr lang="en" sz="900" u="sng" cap="none" strike="noStrike">
                          <a:latin typeface="Trebuchet MS"/>
                          <a:ea typeface="Trebuchet MS"/>
                          <a:cs typeface="Trebuchet MS"/>
                          <a:sym typeface="Trebuchet MS"/>
                        </a:rPr>
                        <a:t> 	Management	</a:t>
                      </a:r>
                      <a:endParaRPr sz="900" u="none" cap="none" strike="noStrike">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88900" lvl="0" marL="431800" marR="279400" rtl="0" algn="l">
                        <a:lnSpc>
                          <a:spcPct val="72380"/>
                        </a:lnSpc>
                        <a:spcBef>
                          <a:spcPts val="0"/>
                        </a:spcBef>
                        <a:spcAft>
                          <a:spcPts val="0"/>
                        </a:spcAft>
                        <a:buNone/>
                      </a:pPr>
                      <a:r>
                        <a:rPr baseline="30000" lang="en" sz="1300" u="none" cap="none" strike="noStrike">
                          <a:latin typeface="Trebuchet MS"/>
                          <a:ea typeface="Trebuchet MS"/>
                          <a:cs typeface="Trebuchet MS"/>
                          <a:sym typeface="Trebuchet MS"/>
                        </a:rPr>
                        <a:t>Training	Training	</a:t>
                      </a:r>
                      <a:r>
                        <a:rPr lang="en" sz="900" u="none" cap="none" strike="noStrike">
                          <a:latin typeface="Trebuchet MS"/>
                          <a:ea typeface="Trebuchet MS"/>
                          <a:cs typeface="Trebuchet MS"/>
                          <a:sym typeface="Trebuchet MS"/>
                        </a:rPr>
                        <a:t>Trained Neural  </a:t>
                      </a:r>
                      <a:r>
                        <a:rPr baseline="30000" lang="en" sz="1300" u="none" cap="none" strike="noStrike">
                          <a:latin typeface="Trebuchet MS"/>
                          <a:ea typeface="Trebuchet MS"/>
                          <a:cs typeface="Trebuchet MS"/>
                          <a:sym typeface="Trebuchet MS"/>
                        </a:rPr>
                        <a:t>Data			</a:t>
                      </a:r>
                      <a:r>
                        <a:rPr lang="en" sz="900" u="none" cap="none" strike="noStrike">
                          <a:latin typeface="Trebuchet MS"/>
                          <a:ea typeface="Trebuchet MS"/>
                          <a:cs typeface="Trebuchet MS"/>
                          <a:sym typeface="Trebuchet MS"/>
                        </a:rPr>
                        <a:t>Network</a:t>
                      </a:r>
                      <a:endParaRPr sz="900" u="none" cap="none" strike="noStrike">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p>
                      <a:pPr indent="0" lvl="0" marL="1689100" marR="1905000" rtl="0" algn="ctr">
                        <a:lnSpc>
                          <a:spcPct val="108571"/>
                        </a:lnSpc>
                        <a:spcBef>
                          <a:spcPts val="0"/>
                        </a:spcBef>
                        <a:spcAft>
                          <a:spcPts val="0"/>
                        </a:spcAft>
                        <a:buNone/>
                      </a:pPr>
                      <a:r>
                        <a:rPr lang="en" sz="900" u="none" cap="none" strike="noStrike">
                          <a:latin typeface="Trebuchet MS"/>
                          <a:ea typeface="Trebuchet MS"/>
                          <a:cs typeface="Trebuchet MS"/>
                          <a:sym typeface="Trebuchet MS"/>
                        </a:rPr>
                        <a:t>Model  Assessment</a:t>
                      </a:r>
                      <a:endParaRPr sz="900" u="none" cap="none" strike="noStrike">
                        <a:latin typeface="Trebuchet MS"/>
                        <a:ea typeface="Trebuchet MS"/>
                        <a:cs typeface="Trebuchet MS"/>
                        <a:sym typeface="Trebuchet MS"/>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28575">
                      <a:solidFill>
                        <a:srgbClr val="B3B3B3"/>
                      </a:solidFill>
                      <a:prstDash val="solid"/>
                      <a:round/>
                      <a:headEnd len="sm" w="sm" type="none"/>
                      <a:tailEnd len="sm" w="sm" type="none"/>
                    </a:lnB>
                  </a:tcPr>
                </a:tc>
              </a:tr>
              <a:tr h="628050">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B3B3B3"/>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175" name="Google Shape;175;p30"/>
          <p:cNvPicPr preferRelativeResize="0"/>
          <p:nvPr/>
        </p:nvPicPr>
        <p:blipFill rotWithShape="1">
          <a:blip r:embed="rId3">
            <a:alphaModFix/>
          </a:blip>
          <a:srcRect b="0" l="0" r="0" t="0"/>
          <a:stretch/>
        </p:blipFill>
        <p:spPr>
          <a:xfrm>
            <a:off x="2499360" y="2317750"/>
            <a:ext cx="411480" cy="280669"/>
          </a:xfrm>
          <a:prstGeom prst="rect">
            <a:avLst/>
          </a:prstGeom>
          <a:noFill/>
          <a:ln>
            <a:noFill/>
          </a:ln>
        </p:spPr>
      </p:pic>
      <p:pic>
        <p:nvPicPr>
          <p:cNvPr id="176" name="Google Shape;176;p30"/>
          <p:cNvPicPr preferRelativeResize="0"/>
          <p:nvPr/>
        </p:nvPicPr>
        <p:blipFill rotWithShape="1">
          <a:blip r:embed="rId4">
            <a:alphaModFix/>
          </a:blip>
          <a:srcRect b="0" l="0" r="0" t="0"/>
          <a:stretch/>
        </p:blipFill>
        <p:spPr>
          <a:xfrm>
            <a:off x="2611754" y="1851024"/>
            <a:ext cx="195685" cy="63500"/>
          </a:xfrm>
          <a:prstGeom prst="rect">
            <a:avLst/>
          </a:prstGeom>
          <a:noFill/>
          <a:ln>
            <a:noFill/>
          </a:ln>
        </p:spPr>
      </p:pic>
      <p:pic>
        <p:nvPicPr>
          <p:cNvPr id="177" name="Google Shape;177;p30"/>
          <p:cNvPicPr preferRelativeResize="0"/>
          <p:nvPr/>
        </p:nvPicPr>
        <p:blipFill rotWithShape="1">
          <a:blip r:embed="rId5">
            <a:alphaModFix/>
          </a:blip>
          <a:srcRect b="0" l="0" r="0" t="0"/>
          <a:stretch/>
        </p:blipFill>
        <p:spPr>
          <a:xfrm>
            <a:off x="4048810" y="2204672"/>
            <a:ext cx="341350" cy="462459"/>
          </a:xfrm>
          <a:prstGeom prst="rect">
            <a:avLst/>
          </a:prstGeom>
          <a:noFill/>
          <a:ln>
            <a:noFill/>
          </a:ln>
        </p:spPr>
      </p:pic>
      <p:grpSp>
        <p:nvGrpSpPr>
          <p:cNvPr id="178" name="Google Shape;178;p30"/>
          <p:cNvGrpSpPr/>
          <p:nvPr/>
        </p:nvGrpSpPr>
        <p:grpSpPr>
          <a:xfrm>
            <a:off x="1784350" y="1619250"/>
            <a:ext cx="1874520" cy="1920862"/>
            <a:chOff x="2141220" y="1943100"/>
            <a:chExt cx="2249424" cy="2305034"/>
          </a:xfrm>
        </p:grpSpPr>
        <p:sp>
          <p:nvSpPr>
            <p:cNvPr id="179" name="Google Shape;179;p30"/>
            <p:cNvSpPr/>
            <p:nvPr/>
          </p:nvSpPr>
          <p:spPr>
            <a:xfrm>
              <a:off x="2615946" y="3365753"/>
              <a:ext cx="1320800" cy="0"/>
            </a:xfrm>
            <a:custGeom>
              <a:rect b="b" l="l" r="r" t="t"/>
              <a:pathLst>
                <a:path extrusionOk="0" h="120000" w="1320800">
                  <a:moveTo>
                    <a:pt x="1320419" y="0"/>
                  </a:moveTo>
                  <a:lnTo>
                    <a:pt x="0" y="0"/>
                  </a:lnTo>
                </a:path>
              </a:pathLst>
            </a:custGeom>
            <a:noFill/>
            <a:ln cap="flat" cmpd="sng" w="19800">
              <a:solidFill>
                <a:srgbClr val="000000"/>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80" name="Google Shape;180;p30"/>
            <p:cNvSpPr/>
            <p:nvPr/>
          </p:nvSpPr>
          <p:spPr>
            <a:xfrm>
              <a:off x="2313432" y="2040635"/>
              <a:ext cx="1945639" cy="2037714"/>
            </a:xfrm>
            <a:custGeom>
              <a:rect b="b" l="l" r="r" t="t"/>
              <a:pathLst>
                <a:path extrusionOk="0" h="2037714" w="1945639">
                  <a:moveTo>
                    <a:pt x="0" y="2037714"/>
                  </a:moveTo>
                  <a:lnTo>
                    <a:pt x="762" y="0"/>
                  </a:lnTo>
                </a:path>
                <a:path extrusionOk="0" h="2037714" w="1945639">
                  <a:moveTo>
                    <a:pt x="1944623" y="2037714"/>
                  </a:moveTo>
                  <a:lnTo>
                    <a:pt x="1945385" y="0"/>
                  </a:lnTo>
                </a:path>
              </a:pathLst>
            </a:custGeom>
            <a:noFill/>
            <a:ln cap="flat" cmpd="sng" w="9525">
              <a:solidFill>
                <a:srgbClr val="000000"/>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81" name="Google Shape;181;p30"/>
            <p:cNvSpPr/>
            <p:nvPr/>
          </p:nvSpPr>
          <p:spPr>
            <a:xfrm>
              <a:off x="3432810" y="2143505"/>
              <a:ext cx="327660" cy="239395"/>
            </a:xfrm>
            <a:custGeom>
              <a:rect b="b" l="l" r="r" t="t"/>
              <a:pathLst>
                <a:path extrusionOk="0" h="239394" w="327660">
                  <a:moveTo>
                    <a:pt x="327660" y="0"/>
                  </a:moveTo>
                  <a:lnTo>
                    <a:pt x="0" y="0"/>
                  </a:lnTo>
                  <a:lnTo>
                    <a:pt x="0" y="239267"/>
                  </a:lnTo>
                  <a:lnTo>
                    <a:pt x="327660" y="239267"/>
                  </a:lnTo>
                  <a:lnTo>
                    <a:pt x="327660" y="0"/>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82" name="Google Shape;182;p30"/>
            <p:cNvSpPr/>
            <p:nvPr/>
          </p:nvSpPr>
          <p:spPr>
            <a:xfrm>
              <a:off x="3432810" y="2143505"/>
              <a:ext cx="327660" cy="239395"/>
            </a:xfrm>
            <a:custGeom>
              <a:rect b="b" l="l" r="r" t="t"/>
              <a:pathLst>
                <a:path extrusionOk="0" h="239394" w="327660">
                  <a:moveTo>
                    <a:pt x="0" y="239267"/>
                  </a:moveTo>
                  <a:lnTo>
                    <a:pt x="327660" y="239267"/>
                  </a:lnTo>
                  <a:lnTo>
                    <a:pt x="327660" y="0"/>
                  </a:lnTo>
                  <a:lnTo>
                    <a:pt x="0" y="0"/>
                  </a:lnTo>
                  <a:lnTo>
                    <a:pt x="0" y="239267"/>
                  </a:lnTo>
                  <a:close/>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83" name="Google Shape;183;p30"/>
            <p:cNvSpPr/>
            <p:nvPr/>
          </p:nvSpPr>
          <p:spPr>
            <a:xfrm>
              <a:off x="3619500" y="2179320"/>
              <a:ext cx="47625" cy="52069"/>
            </a:xfrm>
            <a:custGeom>
              <a:rect b="b" l="l" r="r" t="t"/>
              <a:pathLst>
                <a:path extrusionOk="0" h="52069" w="47625">
                  <a:moveTo>
                    <a:pt x="23622" y="0"/>
                  </a:moveTo>
                  <a:lnTo>
                    <a:pt x="14412" y="2030"/>
                  </a:lnTo>
                  <a:lnTo>
                    <a:pt x="6905" y="7572"/>
                  </a:lnTo>
                  <a:lnTo>
                    <a:pt x="1851" y="15805"/>
                  </a:lnTo>
                  <a:lnTo>
                    <a:pt x="0" y="25907"/>
                  </a:lnTo>
                  <a:lnTo>
                    <a:pt x="1851" y="36010"/>
                  </a:lnTo>
                  <a:lnTo>
                    <a:pt x="6905" y="44243"/>
                  </a:lnTo>
                  <a:lnTo>
                    <a:pt x="14412" y="49785"/>
                  </a:lnTo>
                  <a:lnTo>
                    <a:pt x="23622" y="51815"/>
                  </a:lnTo>
                  <a:lnTo>
                    <a:pt x="32831" y="49785"/>
                  </a:lnTo>
                  <a:lnTo>
                    <a:pt x="40338" y="44243"/>
                  </a:lnTo>
                  <a:lnTo>
                    <a:pt x="45392" y="36010"/>
                  </a:lnTo>
                  <a:lnTo>
                    <a:pt x="47244" y="25907"/>
                  </a:lnTo>
                  <a:lnTo>
                    <a:pt x="45392" y="15805"/>
                  </a:lnTo>
                  <a:lnTo>
                    <a:pt x="40338" y="7572"/>
                  </a:lnTo>
                  <a:lnTo>
                    <a:pt x="32831" y="2030"/>
                  </a:lnTo>
                  <a:lnTo>
                    <a:pt x="2362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184" name="Google Shape;184;p30"/>
            <p:cNvPicPr preferRelativeResize="0"/>
            <p:nvPr/>
          </p:nvPicPr>
          <p:blipFill rotWithShape="1">
            <a:blip r:embed="rId6">
              <a:alphaModFix/>
            </a:blip>
            <a:srcRect b="0" l="0" r="0" t="0"/>
            <a:stretch/>
          </p:blipFill>
          <p:spPr>
            <a:xfrm>
              <a:off x="3450336" y="2189988"/>
              <a:ext cx="291084" cy="170687"/>
            </a:xfrm>
            <a:prstGeom prst="rect">
              <a:avLst/>
            </a:prstGeom>
            <a:noFill/>
            <a:ln>
              <a:noFill/>
            </a:ln>
          </p:spPr>
        </p:pic>
        <p:pic>
          <p:nvPicPr>
            <p:cNvPr id="185" name="Google Shape;185;p30"/>
            <p:cNvPicPr preferRelativeResize="0"/>
            <p:nvPr/>
          </p:nvPicPr>
          <p:blipFill rotWithShape="1">
            <a:blip r:embed="rId7">
              <a:alphaModFix/>
            </a:blip>
            <a:srcRect b="0" l="0" r="0" t="0"/>
            <a:stretch/>
          </p:blipFill>
          <p:spPr>
            <a:xfrm>
              <a:off x="2760982" y="2098978"/>
              <a:ext cx="301239" cy="313082"/>
            </a:xfrm>
            <a:prstGeom prst="rect">
              <a:avLst/>
            </a:prstGeom>
            <a:noFill/>
            <a:ln>
              <a:noFill/>
            </a:ln>
          </p:spPr>
        </p:pic>
        <p:sp>
          <p:nvSpPr>
            <p:cNvPr id="186" name="Google Shape;186;p30"/>
            <p:cNvSpPr/>
            <p:nvPr/>
          </p:nvSpPr>
          <p:spPr>
            <a:xfrm>
              <a:off x="2955036" y="3445763"/>
              <a:ext cx="498475" cy="388620"/>
            </a:xfrm>
            <a:custGeom>
              <a:rect b="b" l="l" r="r" t="t"/>
              <a:pathLst>
                <a:path extrusionOk="0" h="388620" w="498475">
                  <a:moveTo>
                    <a:pt x="0" y="388619"/>
                  </a:moveTo>
                  <a:lnTo>
                    <a:pt x="498348" y="388619"/>
                  </a:lnTo>
                  <a:lnTo>
                    <a:pt x="498348" y="0"/>
                  </a:lnTo>
                  <a:lnTo>
                    <a:pt x="0" y="0"/>
                  </a:lnTo>
                  <a:lnTo>
                    <a:pt x="0" y="388619"/>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87" name="Google Shape;187;p30"/>
            <p:cNvSpPr/>
            <p:nvPr/>
          </p:nvSpPr>
          <p:spPr>
            <a:xfrm>
              <a:off x="2955036" y="3755898"/>
              <a:ext cx="498475" cy="1905"/>
            </a:xfrm>
            <a:custGeom>
              <a:rect b="b" l="l" r="r" t="t"/>
              <a:pathLst>
                <a:path extrusionOk="0" h="1904" w="498475">
                  <a:moveTo>
                    <a:pt x="0" y="1524"/>
                  </a:moveTo>
                  <a:lnTo>
                    <a:pt x="187451" y="1524"/>
                  </a:lnTo>
                </a:path>
                <a:path extrusionOk="0" h="1904" w="498475">
                  <a:moveTo>
                    <a:pt x="280415" y="1524"/>
                  </a:moveTo>
                  <a:lnTo>
                    <a:pt x="342900" y="1524"/>
                  </a:lnTo>
                </a:path>
                <a:path extrusionOk="0" h="1904" w="498475">
                  <a:moveTo>
                    <a:pt x="435863" y="1524"/>
                  </a:moveTo>
                  <a:lnTo>
                    <a:pt x="498348" y="1524"/>
                  </a:lnTo>
                </a:path>
                <a:path extrusionOk="0" h="1904" w="498475">
                  <a:moveTo>
                    <a:pt x="0" y="0"/>
                  </a:moveTo>
                  <a:lnTo>
                    <a:pt x="342900" y="0"/>
                  </a:lnTo>
                </a:path>
                <a:path extrusionOk="0" h="1904" w="498475">
                  <a:moveTo>
                    <a:pt x="435863" y="0"/>
                  </a:moveTo>
                  <a:lnTo>
                    <a:pt x="498348" y="0"/>
                  </a:lnTo>
                </a:path>
              </a:pathLst>
            </a:custGeom>
            <a:noFill/>
            <a:ln cap="flat" cmpd="sng" w="9525">
              <a:solidFill>
                <a:srgbClr val="3E3E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88" name="Google Shape;188;p30"/>
            <p:cNvSpPr/>
            <p:nvPr/>
          </p:nvSpPr>
          <p:spPr>
            <a:xfrm>
              <a:off x="2955036" y="3601211"/>
              <a:ext cx="498475" cy="78105"/>
            </a:xfrm>
            <a:custGeom>
              <a:rect b="b" l="l" r="r" t="t"/>
              <a:pathLst>
                <a:path extrusionOk="0" h="78104" w="498475">
                  <a:moveTo>
                    <a:pt x="0" y="77724"/>
                  </a:moveTo>
                  <a:lnTo>
                    <a:pt x="342900" y="77724"/>
                  </a:lnTo>
                </a:path>
                <a:path extrusionOk="0" h="78104" w="498475">
                  <a:moveTo>
                    <a:pt x="435863" y="77724"/>
                  </a:moveTo>
                  <a:lnTo>
                    <a:pt x="498348" y="77724"/>
                  </a:lnTo>
                </a:path>
                <a:path extrusionOk="0" h="78104" w="498475">
                  <a:moveTo>
                    <a:pt x="0" y="0"/>
                  </a:moveTo>
                  <a:lnTo>
                    <a:pt x="342900" y="0"/>
                  </a:lnTo>
                </a:path>
                <a:path extrusionOk="0" h="78104" w="498475">
                  <a:moveTo>
                    <a:pt x="435863" y="0"/>
                  </a:moveTo>
                  <a:lnTo>
                    <a:pt x="498348" y="0"/>
                  </a:lnTo>
                </a:path>
              </a:pathLst>
            </a:custGeom>
            <a:noFill/>
            <a:ln cap="flat" cmpd="sng" w="9525">
              <a:solidFill>
                <a:srgbClr val="3E3E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89" name="Google Shape;189;p30"/>
            <p:cNvSpPr/>
            <p:nvPr/>
          </p:nvSpPr>
          <p:spPr>
            <a:xfrm>
              <a:off x="2955036" y="3522725"/>
              <a:ext cx="498475" cy="1905"/>
            </a:xfrm>
            <a:custGeom>
              <a:rect b="b" l="l" r="r" t="t"/>
              <a:pathLst>
                <a:path extrusionOk="0" h="1904" w="498475">
                  <a:moveTo>
                    <a:pt x="0" y="1524"/>
                  </a:moveTo>
                  <a:lnTo>
                    <a:pt x="498348" y="1524"/>
                  </a:lnTo>
                </a:path>
                <a:path extrusionOk="0" h="1904" w="498475">
                  <a:moveTo>
                    <a:pt x="0" y="0"/>
                  </a:moveTo>
                  <a:lnTo>
                    <a:pt x="498348" y="0"/>
                  </a:lnTo>
                </a:path>
              </a:pathLst>
            </a:custGeom>
            <a:noFill/>
            <a:ln cap="flat" cmpd="sng" w="9525">
              <a:solidFill>
                <a:srgbClr val="3E3E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90" name="Google Shape;190;p30"/>
            <p:cNvSpPr/>
            <p:nvPr/>
          </p:nvSpPr>
          <p:spPr>
            <a:xfrm>
              <a:off x="3546348" y="3445763"/>
              <a:ext cx="30480" cy="388620"/>
            </a:xfrm>
            <a:custGeom>
              <a:rect b="b" l="l" r="r" t="t"/>
              <a:pathLst>
                <a:path extrusionOk="0" h="388620" w="30479">
                  <a:moveTo>
                    <a:pt x="0" y="388619"/>
                  </a:moveTo>
                  <a:lnTo>
                    <a:pt x="30479" y="388619"/>
                  </a:lnTo>
                  <a:lnTo>
                    <a:pt x="30479" y="0"/>
                  </a:lnTo>
                  <a:lnTo>
                    <a:pt x="0" y="0"/>
                  </a:lnTo>
                  <a:lnTo>
                    <a:pt x="0" y="388619"/>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91" name="Google Shape;191;p30"/>
            <p:cNvSpPr/>
            <p:nvPr/>
          </p:nvSpPr>
          <p:spPr>
            <a:xfrm>
              <a:off x="3546348" y="3755898"/>
              <a:ext cx="30480" cy="1905"/>
            </a:xfrm>
            <a:custGeom>
              <a:rect b="b" l="l" r="r" t="t"/>
              <a:pathLst>
                <a:path extrusionOk="0" h="1904" w="30479">
                  <a:moveTo>
                    <a:pt x="0" y="1524"/>
                  </a:moveTo>
                  <a:lnTo>
                    <a:pt x="30479" y="1524"/>
                  </a:lnTo>
                </a:path>
                <a:path extrusionOk="0" h="1904" w="30479">
                  <a:moveTo>
                    <a:pt x="0" y="0"/>
                  </a:moveTo>
                  <a:lnTo>
                    <a:pt x="30479" y="0"/>
                  </a:lnTo>
                </a:path>
              </a:pathLst>
            </a:custGeom>
            <a:noFill/>
            <a:ln cap="flat" cmpd="sng" w="9525">
              <a:solidFill>
                <a:srgbClr val="3E3E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92" name="Google Shape;192;p30"/>
            <p:cNvSpPr/>
            <p:nvPr/>
          </p:nvSpPr>
          <p:spPr>
            <a:xfrm>
              <a:off x="3546348" y="3601211"/>
              <a:ext cx="30480" cy="78105"/>
            </a:xfrm>
            <a:custGeom>
              <a:rect b="b" l="l" r="r" t="t"/>
              <a:pathLst>
                <a:path extrusionOk="0" h="78104" w="30479">
                  <a:moveTo>
                    <a:pt x="0" y="77724"/>
                  </a:moveTo>
                  <a:lnTo>
                    <a:pt x="30479" y="77724"/>
                  </a:lnTo>
                </a:path>
                <a:path extrusionOk="0" h="78104" w="30479">
                  <a:moveTo>
                    <a:pt x="0" y="0"/>
                  </a:moveTo>
                  <a:lnTo>
                    <a:pt x="30479" y="0"/>
                  </a:lnTo>
                </a:path>
              </a:pathLst>
            </a:custGeom>
            <a:noFill/>
            <a:ln cap="flat" cmpd="sng" w="9525">
              <a:solidFill>
                <a:srgbClr val="3E3E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93" name="Google Shape;193;p30"/>
            <p:cNvSpPr/>
            <p:nvPr/>
          </p:nvSpPr>
          <p:spPr>
            <a:xfrm>
              <a:off x="2955036" y="3445002"/>
              <a:ext cx="622300" cy="79375"/>
            </a:xfrm>
            <a:custGeom>
              <a:rect b="b" l="l" r="r" t="t"/>
              <a:pathLst>
                <a:path extrusionOk="0" h="79375" w="622300">
                  <a:moveTo>
                    <a:pt x="591312" y="79248"/>
                  </a:moveTo>
                  <a:lnTo>
                    <a:pt x="621791" y="79248"/>
                  </a:lnTo>
                </a:path>
                <a:path extrusionOk="0" h="79375" w="622300">
                  <a:moveTo>
                    <a:pt x="591312" y="77724"/>
                  </a:moveTo>
                  <a:lnTo>
                    <a:pt x="621791" y="77724"/>
                  </a:lnTo>
                </a:path>
                <a:path extrusionOk="0" h="79375" w="622300">
                  <a:moveTo>
                    <a:pt x="0" y="1524"/>
                  </a:moveTo>
                  <a:lnTo>
                    <a:pt x="621791" y="1524"/>
                  </a:lnTo>
                </a:path>
                <a:path extrusionOk="0" h="79375" w="622300">
                  <a:moveTo>
                    <a:pt x="0" y="0"/>
                  </a:moveTo>
                  <a:lnTo>
                    <a:pt x="621791" y="0"/>
                  </a:lnTo>
                </a:path>
              </a:pathLst>
            </a:custGeom>
            <a:noFill/>
            <a:ln cap="flat" cmpd="sng" w="9525">
              <a:solidFill>
                <a:srgbClr val="3E3E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94" name="Google Shape;194;p30"/>
            <p:cNvSpPr/>
            <p:nvPr/>
          </p:nvSpPr>
          <p:spPr>
            <a:xfrm>
              <a:off x="2985516" y="3445763"/>
              <a:ext cx="561340" cy="388620"/>
            </a:xfrm>
            <a:custGeom>
              <a:rect b="b" l="l" r="r" t="t"/>
              <a:pathLst>
                <a:path extrusionOk="0" h="388620" w="561339">
                  <a:moveTo>
                    <a:pt x="94488" y="310896"/>
                  </a:moveTo>
                  <a:lnTo>
                    <a:pt x="0" y="310896"/>
                  </a:lnTo>
                  <a:lnTo>
                    <a:pt x="0" y="388620"/>
                  </a:lnTo>
                  <a:lnTo>
                    <a:pt x="94488" y="388620"/>
                  </a:lnTo>
                  <a:lnTo>
                    <a:pt x="94488" y="310896"/>
                  </a:lnTo>
                  <a:close/>
                </a:path>
                <a:path extrusionOk="0" h="388620" w="561339">
                  <a:moveTo>
                    <a:pt x="249936" y="310896"/>
                  </a:moveTo>
                  <a:lnTo>
                    <a:pt x="156972" y="310896"/>
                  </a:lnTo>
                  <a:lnTo>
                    <a:pt x="156972" y="388620"/>
                  </a:lnTo>
                  <a:lnTo>
                    <a:pt x="249936" y="388620"/>
                  </a:lnTo>
                  <a:lnTo>
                    <a:pt x="249936" y="310896"/>
                  </a:lnTo>
                  <a:close/>
                </a:path>
                <a:path extrusionOk="0" h="388620" w="561339">
                  <a:moveTo>
                    <a:pt x="405384" y="77724"/>
                  </a:moveTo>
                  <a:lnTo>
                    <a:pt x="312420" y="77724"/>
                  </a:lnTo>
                  <a:lnTo>
                    <a:pt x="312420" y="388620"/>
                  </a:lnTo>
                  <a:lnTo>
                    <a:pt x="405384" y="388620"/>
                  </a:lnTo>
                  <a:lnTo>
                    <a:pt x="405384" y="77724"/>
                  </a:lnTo>
                  <a:close/>
                </a:path>
                <a:path extrusionOk="0" h="388620" w="561339">
                  <a:moveTo>
                    <a:pt x="560832" y="0"/>
                  </a:moveTo>
                  <a:lnTo>
                    <a:pt x="467868" y="0"/>
                  </a:lnTo>
                  <a:lnTo>
                    <a:pt x="467868" y="388620"/>
                  </a:lnTo>
                  <a:lnTo>
                    <a:pt x="560832" y="388620"/>
                  </a:lnTo>
                  <a:lnTo>
                    <a:pt x="560832" y="0"/>
                  </a:lnTo>
                  <a:close/>
                </a:path>
              </a:pathLst>
            </a:custGeom>
            <a:solidFill>
              <a:srgbClr val="5050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195" name="Google Shape;195;p30"/>
            <p:cNvSpPr/>
            <p:nvPr/>
          </p:nvSpPr>
          <p:spPr>
            <a:xfrm>
              <a:off x="2955798" y="3835145"/>
              <a:ext cx="622300" cy="0"/>
            </a:xfrm>
            <a:custGeom>
              <a:rect b="b" l="l" r="r" t="t"/>
              <a:pathLst>
                <a:path extrusionOk="0" h="120000" w="622300">
                  <a:moveTo>
                    <a:pt x="0" y="0"/>
                  </a:moveTo>
                  <a:lnTo>
                    <a:pt x="621791" y="0"/>
                  </a:lnTo>
                </a:path>
              </a:pathLst>
            </a:custGeom>
            <a:noFill/>
            <a:ln cap="flat" cmpd="sng" w="19800">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196" name="Google Shape;196;p30"/>
            <p:cNvPicPr preferRelativeResize="0"/>
            <p:nvPr/>
          </p:nvPicPr>
          <p:blipFill rotWithShape="1">
            <a:blip r:embed="rId8">
              <a:alphaModFix/>
            </a:blip>
            <a:srcRect b="0" l="0" r="0" t="0"/>
            <a:stretch/>
          </p:blipFill>
          <p:spPr>
            <a:xfrm>
              <a:off x="2141220" y="1943100"/>
              <a:ext cx="2249424" cy="2305034"/>
            </a:xfrm>
            <a:prstGeom prst="rect">
              <a:avLst/>
            </a:prstGeom>
            <a:noFill/>
            <a:ln>
              <a:noFill/>
            </a:ln>
          </p:spPr>
        </p:pic>
      </p:grpSp>
      <p:pic>
        <p:nvPicPr>
          <p:cNvPr id="197" name="Google Shape;197;p30"/>
          <p:cNvPicPr preferRelativeResize="0"/>
          <p:nvPr/>
        </p:nvPicPr>
        <p:blipFill rotWithShape="1">
          <a:blip r:embed="rId9">
            <a:alphaModFix/>
          </a:blip>
          <a:srcRect b="0" l="0" r="0" t="0"/>
          <a:stretch/>
        </p:blipFill>
        <p:spPr>
          <a:xfrm>
            <a:off x="1428923" y="3706365"/>
            <a:ext cx="498973" cy="287987"/>
          </a:xfrm>
          <a:prstGeom prst="rect">
            <a:avLst/>
          </a:prstGeom>
          <a:noFill/>
          <a:ln>
            <a:noFill/>
          </a:ln>
        </p:spPr>
      </p:pic>
      <p:pic>
        <p:nvPicPr>
          <p:cNvPr id="198" name="Google Shape;198;p30"/>
          <p:cNvPicPr preferRelativeResize="0"/>
          <p:nvPr/>
        </p:nvPicPr>
        <p:blipFill rotWithShape="1">
          <a:blip r:embed="rId10">
            <a:alphaModFix/>
          </a:blip>
          <a:srcRect b="0" l="0" r="0" t="0"/>
          <a:stretch/>
        </p:blipFill>
        <p:spPr>
          <a:xfrm>
            <a:off x="3391670" y="3727338"/>
            <a:ext cx="445597" cy="277376"/>
          </a:xfrm>
          <a:prstGeom prst="rect">
            <a:avLst/>
          </a:prstGeom>
          <a:noFill/>
          <a:ln>
            <a:noFill/>
          </a:ln>
        </p:spPr>
      </p:pic>
      <p:pic>
        <p:nvPicPr>
          <p:cNvPr id="199" name="Google Shape;199;p30"/>
          <p:cNvPicPr preferRelativeResize="0"/>
          <p:nvPr/>
        </p:nvPicPr>
        <p:blipFill rotWithShape="1">
          <a:blip r:embed="rId11">
            <a:alphaModFix/>
          </a:blip>
          <a:srcRect b="0" l="0" r="0" t="0"/>
          <a:stretch/>
        </p:blipFill>
        <p:spPr>
          <a:xfrm>
            <a:off x="4031134" y="3948543"/>
            <a:ext cx="546921" cy="116408"/>
          </a:xfrm>
          <a:prstGeom prst="rect">
            <a:avLst/>
          </a:prstGeom>
          <a:noFill/>
          <a:ln>
            <a:noFill/>
          </a:ln>
        </p:spPr>
      </p:pic>
      <p:pic>
        <p:nvPicPr>
          <p:cNvPr id="200" name="Google Shape;200;p30"/>
          <p:cNvPicPr preferRelativeResize="0"/>
          <p:nvPr/>
        </p:nvPicPr>
        <p:blipFill rotWithShape="1">
          <a:blip r:embed="rId12">
            <a:alphaModFix/>
          </a:blip>
          <a:srcRect b="0" l="0" r="0" t="0"/>
          <a:stretch/>
        </p:blipFill>
        <p:spPr>
          <a:xfrm>
            <a:off x="878840" y="3623309"/>
            <a:ext cx="361950" cy="417829"/>
          </a:xfrm>
          <a:prstGeom prst="rect">
            <a:avLst/>
          </a:prstGeom>
          <a:noFill/>
          <a:ln>
            <a:noFill/>
          </a:ln>
        </p:spPr>
      </p:pic>
      <p:pic>
        <p:nvPicPr>
          <p:cNvPr id="201" name="Google Shape;201;p30"/>
          <p:cNvPicPr preferRelativeResize="0"/>
          <p:nvPr/>
        </p:nvPicPr>
        <p:blipFill rotWithShape="1">
          <a:blip r:embed="rId13">
            <a:alphaModFix/>
          </a:blip>
          <a:srcRect b="0" l="0" r="0" t="0"/>
          <a:stretch/>
        </p:blipFill>
        <p:spPr>
          <a:xfrm>
            <a:off x="3934466" y="3657655"/>
            <a:ext cx="812793" cy="173934"/>
          </a:xfrm>
          <a:prstGeom prst="rect">
            <a:avLst/>
          </a:prstGeom>
          <a:noFill/>
          <a:ln>
            <a:noFill/>
          </a:ln>
        </p:spPr>
      </p:pic>
      <p:pic>
        <p:nvPicPr>
          <p:cNvPr id="202" name="Google Shape;202;p30"/>
          <p:cNvPicPr preferRelativeResize="0"/>
          <p:nvPr/>
        </p:nvPicPr>
        <p:blipFill rotWithShape="1">
          <a:blip r:embed="rId14">
            <a:alphaModFix/>
          </a:blip>
          <a:srcRect b="0" l="0" r="0" t="0"/>
          <a:stretch/>
        </p:blipFill>
        <p:spPr>
          <a:xfrm>
            <a:off x="2759710" y="3793490"/>
            <a:ext cx="528320" cy="196850"/>
          </a:xfrm>
          <a:prstGeom prst="rect">
            <a:avLst/>
          </a:prstGeom>
          <a:noFill/>
          <a:ln>
            <a:noFill/>
          </a:ln>
        </p:spPr>
      </p:pic>
      <p:pic>
        <p:nvPicPr>
          <p:cNvPr id="203" name="Google Shape;203;p30"/>
          <p:cNvPicPr preferRelativeResize="0"/>
          <p:nvPr/>
        </p:nvPicPr>
        <p:blipFill rotWithShape="1">
          <a:blip r:embed="rId15">
            <a:alphaModFix/>
          </a:blip>
          <a:srcRect b="0" l="0" r="0" t="0"/>
          <a:stretch/>
        </p:blipFill>
        <p:spPr>
          <a:xfrm>
            <a:off x="2037591" y="3668768"/>
            <a:ext cx="567783" cy="365272"/>
          </a:xfrm>
          <a:prstGeom prst="rect">
            <a:avLst/>
          </a:prstGeom>
          <a:noFill/>
          <a:ln>
            <a:noFill/>
          </a:ln>
        </p:spPr>
      </p:pic>
      <p:grpSp>
        <p:nvGrpSpPr>
          <p:cNvPr id="204" name="Google Shape;204;p30"/>
          <p:cNvGrpSpPr/>
          <p:nvPr/>
        </p:nvGrpSpPr>
        <p:grpSpPr>
          <a:xfrm>
            <a:off x="992272" y="2253932"/>
            <a:ext cx="499343" cy="359198"/>
            <a:chOff x="1190726" y="2704719"/>
            <a:chExt cx="599212" cy="431038"/>
          </a:xfrm>
        </p:grpSpPr>
        <p:sp>
          <p:nvSpPr>
            <p:cNvPr id="205" name="Google Shape;205;p30"/>
            <p:cNvSpPr/>
            <p:nvPr/>
          </p:nvSpPr>
          <p:spPr>
            <a:xfrm>
              <a:off x="1190726" y="2704719"/>
              <a:ext cx="513715" cy="424180"/>
            </a:xfrm>
            <a:custGeom>
              <a:rect b="b" l="l" r="r" t="t"/>
              <a:pathLst>
                <a:path extrusionOk="0" h="424180" w="513714">
                  <a:moveTo>
                    <a:pt x="437921" y="0"/>
                  </a:moveTo>
                  <a:lnTo>
                    <a:pt x="0" y="102996"/>
                  </a:lnTo>
                  <a:lnTo>
                    <a:pt x="75539" y="424052"/>
                  </a:lnTo>
                  <a:lnTo>
                    <a:pt x="513359" y="320928"/>
                  </a:lnTo>
                  <a:lnTo>
                    <a:pt x="437921" y="0"/>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06" name="Google Shape;206;p30"/>
            <p:cNvSpPr/>
            <p:nvPr/>
          </p:nvSpPr>
          <p:spPr>
            <a:xfrm>
              <a:off x="1190726" y="2704719"/>
              <a:ext cx="513715" cy="424180"/>
            </a:xfrm>
            <a:custGeom>
              <a:rect b="b" l="l" r="r" t="t"/>
              <a:pathLst>
                <a:path extrusionOk="0" h="424180" w="513714">
                  <a:moveTo>
                    <a:pt x="0" y="102996"/>
                  </a:moveTo>
                  <a:lnTo>
                    <a:pt x="437921" y="0"/>
                  </a:lnTo>
                  <a:lnTo>
                    <a:pt x="513359" y="320928"/>
                  </a:lnTo>
                  <a:lnTo>
                    <a:pt x="75539" y="424052"/>
                  </a:lnTo>
                  <a:lnTo>
                    <a:pt x="0" y="102996"/>
                  </a:lnTo>
                </a:path>
              </a:pathLst>
            </a:custGeom>
            <a:noFill/>
            <a:ln cap="flat" cmpd="sng" w="317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07" name="Google Shape;207;p30"/>
            <p:cNvSpPr/>
            <p:nvPr/>
          </p:nvSpPr>
          <p:spPr>
            <a:xfrm>
              <a:off x="1256182" y="2743327"/>
              <a:ext cx="474345" cy="363855"/>
            </a:xfrm>
            <a:custGeom>
              <a:rect b="b" l="l" r="r" t="t"/>
              <a:pathLst>
                <a:path extrusionOk="0" h="363855" w="474344">
                  <a:moveTo>
                    <a:pt x="448538" y="0"/>
                  </a:moveTo>
                  <a:lnTo>
                    <a:pt x="0" y="34544"/>
                  </a:lnTo>
                  <a:lnTo>
                    <a:pt x="25374" y="363347"/>
                  </a:lnTo>
                  <a:lnTo>
                    <a:pt x="473811" y="328803"/>
                  </a:lnTo>
                  <a:lnTo>
                    <a:pt x="448538" y="0"/>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08" name="Google Shape;208;p30"/>
            <p:cNvSpPr/>
            <p:nvPr/>
          </p:nvSpPr>
          <p:spPr>
            <a:xfrm>
              <a:off x="1256182" y="2743327"/>
              <a:ext cx="474345" cy="363855"/>
            </a:xfrm>
            <a:custGeom>
              <a:rect b="b" l="l" r="r" t="t"/>
              <a:pathLst>
                <a:path extrusionOk="0" h="363855" w="474344">
                  <a:moveTo>
                    <a:pt x="0" y="34544"/>
                  </a:moveTo>
                  <a:lnTo>
                    <a:pt x="448538" y="0"/>
                  </a:lnTo>
                  <a:lnTo>
                    <a:pt x="473811" y="328803"/>
                  </a:lnTo>
                  <a:lnTo>
                    <a:pt x="25374" y="363347"/>
                  </a:lnTo>
                  <a:lnTo>
                    <a:pt x="0" y="34544"/>
                  </a:lnTo>
                  <a:close/>
                </a:path>
              </a:pathLst>
            </a:custGeom>
            <a:noFill/>
            <a:ln cap="flat" cmpd="sng" w="317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09" name="Google Shape;209;p30"/>
            <p:cNvSpPr/>
            <p:nvPr/>
          </p:nvSpPr>
          <p:spPr>
            <a:xfrm>
              <a:off x="1340358" y="2804922"/>
              <a:ext cx="449580" cy="330835"/>
            </a:xfrm>
            <a:custGeom>
              <a:rect b="b" l="l" r="r" t="t"/>
              <a:pathLst>
                <a:path extrusionOk="0" h="330835" w="449580">
                  <a:moveTo>
                    <a:pt x="449579" y="0"/>
                  </a:moveTo>
                  <a:lnTo>
                    <a:pt x="0" y="0"/>
                  </a:lnTo>
                  <a:lnTo>
                    <a:pt x="0" y="330707"/>
                  </a:lnTo>
                  <a:lnTo>
                    <a:pt x="449579" y="330707"/>
                  </a:lnTo>
                  <a:lnTo>
                    <a:pt x="449579" y="0"/>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10" name="Google Shape;210;p30"/>
            <p:cNvSpPr/>
            <p:nvPr/>
          </p:nvSpPr>
          <p:spPr>
            <a:xfrm>
              <a:off x="1340358" y="2804922"/>
              <a:ext cx="449580" cy="330835"/>
            </a:xfrm>
            <a:custGeom>
              <a:rect b="b" l="l" r="r" t="t"/>
              <a:pathLst>
                <a:path extrusionOk="0" h="330835" w="449580">
                  <a:moveTo>
                    <a:pt x="0" y="330707"/>
                  </a:moveTo>
                  <a:lnTo>
                    <a:pt x="449579" y="330707"/>
                  </a:lnTo>
                  <a:lnTo>
                    <a:pt x="449579" y="0"/>
                  </a:lnTo>
                  <a:lnTo>
                    <a:pt x="0" y="0"/>
                  </a:lnTo>
                  <a:lnTo>
                    <a:pt x="0" y="330707"/>
                  </a:lnTo>
                  <a:close/>
                </a:path>
              </a:pathLst>
            </a:custGeom>
            <a:noFill/>
            <a:ln cap="flat" cmpd="sng" w="320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11" name="Google Shape;211;p30"/>
            <p:cNvPicPr preferRelativeResize="0"/>
            <p:nvPr/>
          </p:nvPicPr>
          <p:blipFill rotWithShape="1">
            <a:blip r:embed="rId16">
              <a:alphaModFix/>
            </a:blip>
            <a:srcRect b="0" l="0" r="0" t="0"/>
            <a:stretch/>
          </p:blipFill>
          <p:spPr>
            <a:xfrm>
              <a:off x="1597152" y="2855976"/>
              <a:ext cx="64008" cy="71628"/>
            </a:xfrm>
            <a:prstGeom prst="rect">
              <a:avLst/>
            </a:prstGeom>
            <a:noFill/>
            <a:ln>
              <a:noFill/>
            </a:ln>
          </p:spPr>
        </p:pic>
        <p:pic>
          <p:nvPicPr>
            <p:cNvPr id="212" name="Google Shape;212;p30"/>
            <p:cNvPicPr preferRelativeResize="0"/>
            <p:nvPr/>
          </p:nvPicPr>
          <p:blipFill rotWithShape="1">
            <a:blip r:embed="rId6">
              <a:alphaModFix/>
            </a:blip>
            <a:srcRect b="0" l="0" r="0" t="0"/>
            <a:stretch/>
          </p:blipFill>
          <p:spPr>
            <a:xfrm>
              <a:off x="1365504" y="2871216"/>
              <a:ext cx="399288" cy="234696"/>
            </a:xfrm>
            <a:prstGeom prst="rect">
              <a:avLst/>
            </a:prstGeom>
            <a:noFill/>
            <a:ln>
              <a:noFill/>
            </a:ln>
          </p:spPr>
        </p:pic>
      </p:grpSp>
      <p:sp>
        <p:nvSpPr>
          <p:cNvPr id="213" name="Google Shape;213;p30"/>
          <p:cNvSpPr txBox="1"/>
          <p:nvPr/>
        </p:nvSpPr>
        <p:spPr>
          <a:xfrm>
            <a:off x="693419" y="4575809"/>
            <a:ext cx="7639050" cy="336550"/>
          </a:xfrm>
          <a:prstGeom prst="rect">
            <a:avLst/>
          </a:prstGeom>
          <a:solidFill>
            <a:srgbClr val="76B800"/>
          </a:solidFill>
          <a:ln>
            <a:noFill/>
          </a:ln>
        </p:spPr>
        <p:txBody>
          <a:bodyPr anchorCtr="0" anchor="t" bIns="0" lIns="0" spcFirstLastPara="1" rIns="0" wrap="square" tIns="61900">
            <a:spAutoFit/>
          </a:bodyPr>
          <a:lstStyle/>
          <a:p>
            <a:pPr indent="0" lvl="0" marL="0" marR="0" rtl="0" algn="ctr">
              <a:lnSpc>
                <a:spcPct val="100000"/>
              </a:lnSpc>
              <a:spcBef>
                <a:spcPts val="0"/>
              </a:spcBef>
              <a:spcAft>
                <a:spcPts val="0"/>
              </a:spcAft>
              <a:buNone/>
            </a:pPr>
            <a:r>
              <a:rPr b="1" lang="en" sz="1300">
                <a:solidFill>
                  <a:srgbClr val="FFFFFF"/>
                </a:solidFill>
                <a:latin typeface="Trebuchet MS"/>
                <a:ea typeface="Trebuchet MS"/>
                <a:cs typeface="Trebuchet MS"/>
                <a:sym typeface="Trebuchet MS"/>
              </a:rPr>
              <a:t>CUDA, NVIDIA Deep Learning SDK (cuDNN, cuBLAS, NCCL)</a:t>
            </a:r>
            <a:endParaRPr sz="1300">
              <a:solidFill>
                <a:schemeClr val="dk1"/>
              </a:solidFill>
              <a:latin typeface="Trebuchet MS"/>
              <a:ea typeface="Trebuchet MS"/>
              <a:cs typeface="Trebuchet MS"/>
              <a:sym typeface="Trebuchet MS"/>
            </a:endParaRPr>
          </a:p>
        </p:txBody>
      </p:sp>
      <p:pic>
        <p:nvPicPr>
          <p:cNvPr id="214" name="Google Shape;214;p30"/>
          <p:cNvPicPr preferRelativeResize="0"/>
          <p:nvPr/>
        </p:nvPicPr>
        <p:blipFill rotWithShape="1">
          <a:blip r:embed="rId17">
            <a:alphaModFix/>
          </a:blip>
          <a:srcRect b="0" l="0" r="0" t="0"/>
          <a:stretch/>
        </p:blipFill>
        <p:spPr>
          <a:xfrm>
            <a:off x="5003799" y="2640329"/>
            <a:ext cx="535198" cy="190500"/>
          </a:xfrm>
          <a:prstGeom prst="rect">
            <a:avLst/>
          </a:prstGeom>
          <a:noFill/>
          <a:ln>
            <a:noFill/>
          </a:ln>
        </p:spPr>
      </p:pic>
      <p:sp>
        <p:nvSpPr>
          <p:cNvPr id="215" name="Google Shape;215;p30"/>
          <p:cNvSpPr txBox="1"/>
          <p:nvPr/>
        </p:nvSpPr>
        <p:spPr>
          <a:xfrm>
            <a:off x="5674359" y="1277620"/>
            <a:ext cx="2667000" cy="317500"/>
          </a:xfrm>
          <a:prstGeom prst="rect">
            <a:avLst/>
          </a:prstGeom>
          <a:solidFill>
            <a:srgbClr val="858585"/>
          </a:solidFill>
          <a:ln>
            <a:noFill/>
          </a:ln>
        </p:spPr>
        <p:txBody>
          <a:bodyPr anchorCtr="0" anchor="t" bIns="0" lIns="0" spcFirstLastPara="1" rIns="0" wrap="square" tIns="41275">
            <a:spAutoFit/>
          </a:bodyPr>
          <a:lstStyle/>
          <a:p>
            <a:pPr indent="0" lvl="0" marL="241300" marR="0" rtl="0" algn="l">
              <a:lnSpc>
                <a:spcPct val="100000"/>
              </a:lnSpc>
              <a:spcBef>
                <a:spcPts val="0"/>
              </a:spcBef>
              <a:spcAft>
                <a:spcPts val="0"/>
              </a:spcAft>
              <a:buNone/>
            </a:pPr>
            <a:r>
              <a:rPr b="1" lang="en" sz="1300">
                <a:solidFill>
                  <a:srgbClr val="FFFFFF"/>
                </a:solidFill>
                <a:latin typeface="Trebuchet MS"/>
                <a:ea typeface="Trebuchet MS"/>
                <a:cs typeface="Trebuchet MS"/>
                <a:sym typeface="Trebuchet MS"/>
              </a:rPr>
              <a:t>UNOPTIMIZED DEPLOYMENT</a:t>
            </a:r>
            <a:endParaRPr sz="1300">
              <a:solidFill>
                <a:schemeClr val="dk1"/>
              </a:solidFill>
              <a:latin typeface="Trebuchet MS"/>
              <a:ea typeface="Trebuchet MS"/>
              <a:cs typeface="Trebuchet MS"/>
              <a:sym typeface="Trebuchet MS"/>
            </a:endParaRPr>
          </a:p>
        </p:txBody>
      </p:sp>
      <p:grpSp>
        <p:nvGrpSpPr>
          <p:cNvPr id="216" name="Google Shape;216;p30"/>
          <p:cNvGrpSpPr/>
          <p:nvPr/>
        </p:nvGrpSpPr>
        <p:grpSpPr>
          <a:xfrm>
            <a:off x="5914390" y="3530600"/>
            <a:ext cx="2115608" cy="925618"/>
            <a:chOff x="7097268" y="4236720"/>
            <a:chExt cx="2538730" cy="1110742"/>
          </a:xfrm>
        </p:grpSpPr>
        <p:sp>
          <p:nvSpPr>
            <p:cNvPr id="217" name="Google Shape;217;p30"/>
            <p:cNvSpPr/>
            <p:nvPr/>
          </p:nvSpPr>
          <p:spPr>
            <a:xfrm>
              <a:off x="7283958" y="4427982"/>
              <a:ext cx="2352040" cy="919480"/>
            </a:xfrm>
            <a:custGeom>
              <a:rect b="b" l="l" r="r" t="t"/>
              <a:pathLst>
                <a:path extrusionOk="0" h="919479" w="2352040">
                  <a:moveTo>
                    <a:pt x="0" y="153162"/>
                  </a:moveTo>
                  <a:lnTo>
                    <a:pt x="7808" y="104753"/>
                  </a:lnTo>
                  <a:lnTo>
                    <a:pt x="29553" y="62709"/>
                  </a:lnTo>
                  <a:lnTo>
                    <a:pt x="62709" y="29553"/>
                  </a:lnTo>
                  <a:lnTo>
                    <a:pt x="104753" y="7808"/>
                  </a:lnTo>
                  <a:lnTo>
                    <a:pt x="153162" y="0"/>
                  </a:lnTo>
                  <a:lnTo>
                    <a:pt x="2198370" y="0"/>
                  </a:lnTo>
                  <a:lnTo>
                    <a:pt x="2246778" y="7808"/>
                  </a:lnTo>
                  <a:lnTo>
                    <a:pt x="2288822" y="29553"/>
                  </a:lnTo>
                  <a:lnTo>
                    <a:pt x="2321978" y="62709"/>
                  </a:lnTo>
                  <a:lnTo>
                    <a:pt x="2343723" y="104753"/>
                  </a:lnTo>
                  <a:lnTo>
                    <a:pt x="2351532" y="153162"/>
                  </a:lnTo>
                  <a:lnTo>
                    <a:pt x="2351532" y="765810"/>
                  </a:lnTo>
                  <a:lnTo>
                    <a:pt x="2343723" y="814218"/>
                  </a:lnTo>
                  <a:lnTo>
                    <a:pt x="2321978" y="856262"/>
                  </a:lnTo>
                  <a:lnTo>
                    <a:pt x="2288822" y="889418"/>
                  </a:lnTo>
                  <a:lnTo>
                    <a:pt x="2246778" y="911163"/>
                  </a:lnTo>
                  <a:lnTo>
                    <a:pt x="2198370" y="918972"/>
                  </a:lnTo>
                  <a:lnTo>
                    <a:pt x="153162" y="918972"/>
                  </a:lnTo>
                  <a:lnTo>
                    <a:pt x="104753" y="911163"/>
                  </a:lnTo>
                  <a:lnTo>
                    <a:pt x="62709" y="889418"/>
                  </a:lnTo>
                  <a:lnTo>
                    <a:pt x="29553" y="856262"/>
                  </a:lnTo>
                  <a:lnTo>
                    <a:pt x="7808" y="814218"/>
                  </a:lnTo>
                  <a:lnTo>
                    <a:pt x="0" y="765810"/>
                  </a:lnTo>
                  <a:lnTo>
                    <a:pt x="0" y="153162"/>
                  </a:lnTo>
                  <a:close/>
                </a:path>
              </a:pathLst>
            </a:custGeom>
            <a:noFill/>
            <a:ln cap="flat" cmpd="sng" w="38075">
              <a:solidFill>
                <a:srgbClr val="B3B3B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18" name="Google Shape;218;p30"/>
            <p:cNvSpPr/>
            <p:nvPr/>
          </p:nvSpPr>
          <p:spPr>
            <a:xfrm>
              <a:off x="7097268" y="4236720"/>
              <a:ext cx="372110" cy="372110"/>
            </a:xfrm>
            <a:custGeom>
              <a:rect b="b" l="l" r="r" t="t"/>
              <a:pathLst>
                <a:path extrusionOk="0" h="372110" w="372109">
                  <a:moveTo>
                    <a:pt x="185927" y="0"/>
                  </a:moveTo>
                  <a:lnTo>
                    <a:pt x="136480" y="6637"/>
                  </a:lnTo>
                  <a:lnTo>
                    <a:pt x="92060" y="25371"/>
                  </a:lnTo>
                  <a:lnTo>
                    <a:pt x="54435" y="54435"/>
                  </a:lnTo>
                  <a:lnTo>
                    <a:pt x="25371" y="92060"/>
                  </a:lnTo>
                  <a:lnTo>
                    <a:pt x="6637" y="136480"/>
                  </a:lnTo>
                  <a:lnTo>
                    <a:pt x="0" y="185927"/>
                  </a:lnTo>
                  <a:lnTo>
                    <a:pt x="6637" y="235375"/>
                  </a:lnTo>
                  <a:lnTo>
                    <a:pt x="25371" y="279795"/>
                  </a:lnTo>
                  <a:lnTo>
                    <a:pt x="54435" y="317420"/>
                  </a:lnTo>
                  <a:lnTo>
                    <a:pt x="92060" y="346484"/>
                  </a:lnTo>
                  <a:lnTo>
                    <a:pt x="136480" y="365218"/>
                  </a:lnTo>
                  <a:lnTo>
                    <a:pt x="185927" y="371855"/>
                  </a:lnTo>
                  <a:lnTo>
                    <a:pt x="235375" y="365218"/>
                  </a:lnTo>
                  <a:lnTo>
                    <a:pt x="279795" y="346484"/>
                  </a:lnTo>
                  <a:lnTo>
                    <a:pt x="317420" y="317420"/>
                  </a:lnTo>
                  <a:lnTo>
                    <a:pt x="346484" y="279795"/>
                  </a:lnTo>
                  <a:lnTo>
                    <a:pt x="365218" y="235375"/>
                  </a:lnTo>
                  <a:lnTo>
                    <a:pt x="371855" y="185927"/>
                  </a:lnTo>
                  <a:lnTo>
                    <a:pt x="365218" y="136480"/>
                  </a:lnTo>
                  <a:lnTo>
                    <a:pt x="346484" y="92060"/>
                  </a:lnTo>
                  <a:lnTo>
                    <a:pt x="317420" y="54435"/>
                  </a:lnTo>
                  <a:lnTo>
                    <a:pt x="279795" y="25371"/>
                  </a:lnTo>
                  <a:lnTo>
                    <a:pt x="235375" y="6637"/>
                  </a:lnTo>
                  <a:lnTo>
                    <a:pt x="185927" y="0"/>
                  </a:lnTo>
                  <a:close/>
                </a:path>
              </a:pathLst>
            </a:custGeom>
            <a:solidFill>
              <a:srgbClr val="8585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grpSp>
        <p:nvGrpSpPr>
          <p:cNvPr id="219" name="Google Shape;219;p30"/>
          <p:cNvGrpSpPr/>
          <p:nvPr/>
        </p:nvGrpSpPr>
        <p:grpSpPr>
          <a:xfrm>
            <a:off x="5914390" y="2510790"/>
            <a:ext cx="2115608" cy="938318"/>
            <a:chOff x="7097268" y="3012948"/>
            <a:chExt cx="2538730" cy="1125982"/>
          </a:xfrm>
        </p:grpSpPr>
        <p:sp>
          <p:nvSpPr>
            <p:cNvPr id="220" name="Google Shape;220;p30"/>
            <p:cNvSpPr/>
            <p:nvPr/>
          </p:nvSpPr>
          <p:spPr>
            <a:xfrm>
              <a:off x="7283958" y="3219450"/>
              <a:ext cx="2352040" cy="919480"/>
            </a:xfrm>
            <a:custGeom>
              <a:rect b="b" l="l" r="r" t="t"/>
              <a:pathLst>
                <a:path extrusionOk="0" h="919479" w="2352040">
                  <a:moveTo>
                    <a:pt x="0" y="153162"/>
                  </a:moveTo>
                  <a:lnTo>
                    <a:pt x="7808" y="104753"/>
                  </a:lnTo>
                  <a:lnTo>
                    <a:pt x="29553" y="62709"/>
                  </a:lnTo>
                  <a:lnTo>
                    <a:pt x="62709" y="29553"/>
                  </a:lnTo>
                  <a:lnTo>
                    <a:pt x="104753" y="7808"/>
                  </a:lnTo>
                  <a:lnTo>
                    <a:pt x="153162" y="0"/>
                  </a:lnTo>
                  <a:lnTo>
                    <a:pt x="2198370" y="0"/>
                  </a:lnTo>
                  <a:lnTo>
                    <a:pt x="2246778" y="7808"/>
                  </a:lnTo>
                  <a:lnTo>
                    <a:pt x="2288822" y="29553"/>
                  </a:lnTo>
                  <a:lnTo>
                    <a:pt x="2321978" y="62709"/>
                  </a:lnTo>
                  <a:lnTo>
                    <a:pt x="2343723" y="104753"/>
                  </a:lnTo>
                  <a:lnTo>
                    <a:pt x="2351532" y="153162"/>
                  </a:lnTo>
                  <a:lnTo>
                    <a:pt x="2351532" y="765810"/>
                  </a:lnTo>
                  <a:lnTo>
                    <a:pt x="2343723" y="814218"/>
                  </a:lnTo>
                  <a:lnTo>
                    <a:pt x="2321978" y="856262"/>
                  </a:lnTo>
                  <a:lnTo>
                    <a:pt x="2288822" y="889418"/>
                  </a:lnTo>
                  <a:lnTo>
                    <a:pt x="2246778" y="911163"/>
                  </a:lnTo>
                  <a:lnTo>
                    <a:pt x="2198370" y="918972"/>
                  </a:lnTo>
                  <a:lnTo>
                    <a:pt x="153162" y="918972"/>
                  </a:lnTo>
                  <a:lnTo>
                    <a:pt x="104753" y="911163"/>
                  </a:lnTo>
                  <a:lnTo>
                    <a:pt x="62709" y="889418"/>
                  </a:lnTo>
                  <a:lnTo>
                    <a:pt x="29553" y="856262"/>
                  </a:lnTo>
                  <a:lnTo>
                    <a:pt x="7808" y="814218"/>
                  </a:lnTo>
                  <a:lnTo>
                    <a:pt x="0" y="765810"/>
                  </a:lnTo>
                  <a:lnTo>
                    <a:pt x="0" y="153162"/>
                  </a:lnTo>
                  <a:close/>
                </a:path>
              </a:pathLst>
            </a:custGeom>
            <a:noFill/>
            <a:ln cap="flat" cmpd="sng" w="381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21" name="Google Shape;221;p30"/>
            <p:cNvSpPr/>
            <p:nvPr/>
          </p:nvSpPr>
          <p:spPr>
            <a:xfrm>
              <a:off x="7097268" y="3012948"/>
              <a:ext cx="372110" cy="372110"/>
            </a:xfrm>
            <a:custGeom>
              <a:rect b="b" l="l" r="r" t="t"/>
              <a:pathLst>
                <a:path extrusionOk="0" h="372110" w="372109">
                  <a:moveTo>
                    <a:pt x="185927" y="0"/>
                  </a:moveTo>
                  <a:lnTo>
                    <a:pt x="136480" y="6637"/>
                  </a:lnTo>
                  <a:lnTo>
                    <a:pt x="92060" y="25371"/>
                  </a:lnTo>
                  <a:lnTo>
                    <a:pt x="54435" y="54435"/>
                  </a:lnTo>
                  <a:lnTo>
                    <a:pt x="25371" y="92060"/>
                  </a:lnTo>
                  <a:lnTo>
                    <a:pt x="6637" y="136480"/>
                  </a:lnTo>
                  <a:lnTo>
                    <a:pt x="0" y="185927"/>
                  </a:lnTo>
                  <a:lnTo>
                    <a:pt x="6637" y="235375"/>
                  </a:lnTo>
                  <a:lnTo>
                    <a:pt x="25371" y="279795"/>
                  </a:lnTo>
                  <a:lnTo>
                    <a:pt x="54435" y="317420"/>
                  </a:lnTo>
                  <a:lnTo>
                    <a:pt x="92060" y="346484"/>
                  </a:lnTo>
                  <a:lnTo>
                    <a:pt x="136480" y="365218"/>
                  </a:lnTo>
                  <a:lnTo>
                    <a:pt x="185927" y="371856"/>
                  </a:lnTo>
                  <a:lnTo>
                    <a:pt x="235375" y="365218"/>
                  </a:lnTo>
                  <a:lnTo>
                    <a:pt x="279795" y="346484"/>
                  </a:lnTo>
                  <a:lnTo>
                    <a:pt x="317420" y="317420"/>
                  </a:lnTo>
                  <a:lnTo>
                    <a:pt x="346484" y="279795"/>
                  </a:lnTo>
                  <a:lnTo>
                    <a:pt x="365218" y="235375"/>
                  </a:lnTo>
                  <a:lnTo>
                    <a:pt x="371855" y="185927"/>
                  </a:lnTo>
                  <a:lnTo>
                    <a:pt x="365218" y="136480"/>
                  </a:lnTo>
                  <a:lnTo>
                    <a:pt x="346484" y="92060"/>
                  </a:lnTo>
                  <a:lnTo>
                    <a:pt x="317420" y="54435"/>
                  </a:lnTo>
                  <a:lnTo>
                    <a:pt x="279795" y="25371"/>
                  </a:lnTo>
                  <a:lnTo>
                    <a:pt x="235375" y="6637"/>
                  </a:lnTo>
                  <a:lnTo>
                    <a:pt x="185927"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grpSp>
        <p:nvGrpSpPr>
          <p:cNvPr id="222" name="Google Shape;222;p30"/>
          <p:cNvGrpSpPr/>
          <p:nvPr/>
        </p:nvGrpSpPr>
        <p:grpSpPr>
          <a:xfrm>
            <a:off x="5934710" y="1657350"/>
            <a:ext cx="2115608" cy="711835"/>
            <a:chOff x="7121652" y="1988820"/>
            <a:chExt cx="2538730" cy="854202"/>
          </a:xfrm>
        </p:grpSpPr>
        <p:sp>
          <p:nvSpPr>
            <p:cNvPr id="223" name="Google Shape;223;p30"/>
            <p:cNvSpPr/>
            <p:nvPr/>
          </p:nvSpPr>
          <p:spPr>
            <a:xfrm>
              <a:off x="7308342" y="2195322"/>
              <a:ext cx="2352040" cy="647700"/>
            </a:xfrm>
            <a:custGeom>
              <a:rect b="b" l="l" r="r" t="t"/>
              <a:pathLst>
                <a:path extrusionOk="0" h="647700" w="2352040">
                  <a:moveTo>
                    <a:pt x="0" y="107950"/>
                  </a:moveTo>
                  <a:lnTo>
                    <a:pt x="8491" y="65954"/>
                  </a:lnTo>
                  <a:lnTo>
                    <a:pt x="31638" y="31638"/>
                  </a:lnTo>
                  <a:lnTo>
                    <a:pt x="65954" y="8491"/>
                  </a:lnTo>
                  <a:lnTo>
                    <a:pt x="107950" y="0"/>
                  </a:lnTo>
                  <a:lnTo>
                    <a:pt x="2243581" y="0"/>
                  </a:lnTo>
                  <a:lnTo>
                    <a:pt x="2285577" y="8491"/>
                  </a:lnTo>
                  <a:lnTo>
                    <a:pt x="2319893" y="31638"/>
                  </a:lnTo>
                  <a:lnTo>
                    <a:pt x="2343040" y="65954"/>
                  </a:lnTo>
                  <a:lnTo>
                    <a:pt x="2351531" y="107950"/>
                  </a:lnTo>
                  <a:lnTo>
                    <a:pt x="2351531" y="539750"/>
                  </a:lnTo>
                  <a:lnTo>
                    <a:pt x="2343040" y="581745"/>
                  </a:lnTo>
                  <a:lnTo>
                    <a:pt x="2319893" y="616061"/>
                  </a:lnTo>
                  <a:lnTo>
                    <a:pt x="2285577" y="639208"/>
                  </a:lnTo>
                  <a:lnTo>
                    <a:pt x="2243581" y="647700"/>
                  </a:lnTo>
                  <a:lnTo>
                    <a:pt x="107950" y="647700"/>
                  </a:lnTo>
                  <a:lnTo>
                    <a:pt x="65954" y="639208"/>
                  </a:lnTo>
                  <a:lnTo>
                    <a:pt x="31638" y="616061"/>
                  </a:lnTo>
                  <a:lnTo>
                    <a:pt x="8491" y="581745"/>
                  </a:lnTo>
                  <a:lnTo>
                    <a:pt x="0" y="539750"/>
                  </a:lnTo>
                  <a:lnTo>
                    <a:pt x="0" y="107950"/>
                  </a:lnTo>
                  <a:close/>
                </a:path>
              </a:pathLst>
            </a:custGeom>
            <a:noFill/>
            <a:ln cap="flat" cmpd="sng" w="38100">
              <a:solidFill>
                <a:srgbClr val="76B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24" name="Google Shape;224;p30"/>
            <p:cNvSpPr/>
            <p:nvPr/>
          </p:nvSpPr>
          <p:spPr>
            <a:xfrm>
              <a:off x="7121652" y="1988820"/>
              <a:ext cx="372110" cy="372110"/>
            </a:xfrm>
            <a:custGeom>
              <a:rect b="b" l="l" r="r" t="t"/>
              <a:pathLst>
                <a:path extrusionOk="0" h="372110" w="372109">
                  <a:moveTo>
                    <a:pt x="185927" y="0"/>
                  </a:moveTo>
                  <a:lnTo>
                    <a:pt x="136480" y="6637"/>
                  </a:lnTo>
                  <a:lnTo>
                    <a:pt x="92060" y="25371"/>
                  </a:lnTo>
                  <a:lnTo>
                    <a:pt x="54435" y="54435"/>
                  </a:lnTo>
                  <a:lnTo>
                    <a:pt x="25371" y="92060"/>
                  </a:lnTo>
                  <a:lnTo>
                    <a:pt x="6637" y="136480"/>
                  </a:lnTo>
                  <a:lnTo>
                    <a:pt x="0" y="185927"/>
                  </a:lnTo>
                  <a:lnTo>
                    <a:pt x="6637" y="235375"/>
                  </a:lnTo>
                  <a:lnTo>
                    <a:pt x="25371" y="279795"/>
                  </a:lnTo>
                  <a:lnTo>
                    <a:pt x="54435" y="317420"/>
                  </a:lnTo>
                  <a:lnTo>
                    <a:pt x="92060" y="346484"/>
                  </a:lnTo>
                  <a:lnTo>
                    <a:pt x="136480" y="365218"/>
                  </a:lnTo>
                  <a:lnTo>
                    <a:pt x="185927" y="371855"/>
                  </a:lnTo>
                  <a:lnTo>
                    <a:pt x="235375" y="365218"/>
                  </a:lnTo>
                  <a:lnTo>
                    <a:pt x="279795" y="346484"/>
                  </a:lnTo>
                  <a:lnTo>
                    <a:pt x="317420" y="317420"/>
                  </a:lnTo>
                  <a:lnTo>
                    <a:pt x="346484" y="279795"/>
                  </a:lnTo>
                  <a:lnTo>
                    <a:pt x="365218" y="235375"/>
                  </a:lnTo>
                  <a:lnTo>
                    <a:pt x="371855" y="185927"/>
                  </a:lnTo>
                  <a:lnTo>
                    <a:pt x="365218" y="136480"/>
                  </a:lnTo>
                  <a:lnTo>
                    <a:pt x="346484" y="92060"/>
                  </a:lnTo>
                  <a:lnTo>
                    <a:pt x="317420" y="54435"/>
                  </a:lnTo>
                  <a:lnTo>
                    <a:pt x="279795" y="25371"/>
                  </a:lnTo>
                  <a:lnTo>
                    <a:pt x="235375" y="6637"/>
                  </a:lnTo>
                  <a:lnTo>
                    <a:pt x="185927"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225" name="Google Shape;225;p30"/>
          <p:cNvSpPr txBox="1"/>
          <p:nvPr/>
        </p:nvSpPr>
        <p:spPr>
          <a:xfrm>
            <a:off x="6009957" y="1682284"/>
            <a:ext cx="1544100" cy="2755200"/>
          </a:xfrm>
          <a:prstGeom prst="rect">
            <a:avLst/>
          </a:prstGeom>
          <a:noFill/>
          <a:ln>
            <a:noFill/>
          </a:ln>
        </p:spPr>
        <p:txBody>
          <a:bodyPr anchorCtr="0" anchor="t" bIns="0" lIns="0" spcFirstLastPara="1" rIns="0" wrap="square" tIns="10575">
            <a:spAutoFit/>
          </a:bodyPr>
          <a:lstStyle/>
          <a:p>
            <a:pPr indent="0" lvl="0" marL="25400" marR="0" rtl="0" algn="l">
              <a:lnSpc>
                <a:spcPct val="111666"/>
              </a:lnSpc>
              <a:spcBef>
                <a:spcPts val="0"/>
              </a:spcBef>
              <a:spcAft>
                <a:spcPts val="0"/>
              </a:spcAft>
              <a:buNone/>
            </a:pPr>
            <a:r>
              <a:rPr lang="en" sz="1300">
                <a:solidFill>
                  <a:srgbClr val="FFFFFF"/>
                </a:solidFill>
                <a:latin typeface="Trebuchet MS"/>
                <a:ea typeface="Trebuchet MS"/>
                <a:cs typeface="Trebuchet MS"/>
                <a:sym typeface="Trebuchet MS"/>
              </a:rPr>
              <a:t>1</a:t>
            </a:r>
            <a:endParaRPr sz="1300">
              <a:solidFill>
                <a:schemeClr val="dk1"/>
              </a:solidFill>
              <a:latin typeface="Trebuchet MS"/>
              <a:ea typeface="Trebuchet MS"/>
              <a:cs typeface="Trebuchet MS"/>
              <a:sym typeface="Trebuchet MS"/>
            </a:endParaRPr>
          </a:p>
          <a:p>
            <a:pPr indent="0" lvl="0" marL="177800" marR="0" rtl="0" algn="l">
              <a:lnSpc>
                <a:spcPct val="110625"/>
              </a:lnSpc>
              <a:spcBef>
                <a:spcPts val="0"/>
              </a:spcBef>
              <a:spcAft>
                <a:spcPts val="0"/>
              </a:spcAft>
              <a:buNone/>
            </a:pPr>
            <a:r>
              <a:rPr b="1" lang="en" sz="1300">
                <a:solidFill>
                  <a:schemeClr val="dk1"/>
                </a:solidFill>
                <a:latin typeface="Arial"/>
                <a:ea typeface="Arial"/>
                <a:cs typeface="Arial"/>
                <a:sym typeface="Arial"/>
              </a:rPr>
              <a:t>Deploy training</a:t>
            </a:r>
            <a:endParaRPr sz="1300">
              <a:solidFill>
                <a:schemeClr val="dk1"/>
              </a:solidFill>
              <a:latin typeface="Arial"/>
              <a:ea typeface="Arial"/>
              <a:cs typeface="Arial"/>
              <a:sym typeface="Arial"/>
            </a:endParaRPr>
          </a:p>
          <a:p>
            <a:pPr indent="0" lvl="0" marL="177800" marR="0" rtl="0" algn="l">
              <a:lnSpc>
                <a:spcPct val="100000"/>
              </a:lnSpc>
              <a:spcBef>
                <a:spcPts val="0"/>
              </a:spcBef>
              <a:spcAft>
                <a:spcPts val="0"/>
              </a:spcAft>
              <a:buNone/>
            </a:pPr>
            <a:r>
              <a:rPr b="1" lang="en" sz="1300">
                <a:solidFill>
                  <a:schemeClr val="dk1"/>
                </a:solidFill>
                <a:latin typeface="Arial"/>
                <a:ea typeface="Arial"/>
                <a:cs typeface="Arial"/>
                <a:sym typeface="Arial"/>
              </a:rPr>
              <a:t>framework</a:t>
            </a:r>
            <a:endParaRPr sz="13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300">
              <a:solidFill>
                <a:schemeClr val="dk1"/>
              </a:solidFill>
              <a:latin typeface="Arial"/>
              <a:ea typeface="Arial"/>
              <a:cs typeface="Arial"/>
              <a:sym typeface="Arial"/>
            </a:endParaRPr>
          </a:p>
          <a:p>
            <a:pPr indent="0" lvl="0" marL="12700" marR="0" rtl="0" algn="l">
              <a:lnSpc>
                <a:spcPct val="114166"/>
              </a:lnSpc>
              <a:spcBef>
                <a:spcPts val="0"/>
              </a:spcBef>
              <a:spcAft>
                <a:spcPts val="0"/>
              </a:spcAft>
              <a:buNone/>
            </a:pPr>
            <a:r>
              <a:rPr lang="en" sz="1300">
                <a:solidFill>
                  <a:srgbClr val="FFFFFF"/>
                </a:solidFill>
                <a:latin typeface="Trebuchet MS"/>
                <a:ea typeface="Trebuchet MS"/>
                <a:cs typeface="Trebuchet MS"/>
                <a:sym typeface="Trebuchet MS"/>
              </a:rPr>
              <a:t>2</a:t>
            </a:r>
            <a:r>
              <a:rPr lang="en" sz="1300">
                <a:solidFill>
                  <a:schemeClr val="dk1"/>
                </a:solidFill>
                <a:latin typeface="Trebuchet MS"/>
                <a:ea typeface="Trebuchet MS"/>
                <a:cs typeface="Trebuchet MS"/>
                <a:sym typeface="Trebuchet MS"/>
              </a:rPr>
              <a:t> </a:t>
            </a:r>
            <a:endParaRPr sz="1300">
              <a:solidFill>
                <a:schemeClr val="dk1"/>
              </a:solidFill>
              <a:latin typeface="Trebuchet MS"/>
              <a:ea typeface="Trebuchet MS"/>
              <a:cs typeface="Trebuchet MS"/>
              <a:sym typeface="Trebuchet MS"/>
            </a:endParaRPr>
          </a:p>
          <a:p>
            <a:pPr indent="0" lvl="0" marL="12700" marR="0" rtl="0" algn="l">
              <a:lnSpc>
                <a:spcPct val="114166"/>
              </a:lnSpc>
              <a:spcBef>
                <a:spcPts val="0"/>
              </a:spcBef>
              <a:spcAft>
                <a:spcPts val="0"/>
              </a:spcAft>
              <a:buNone/>
            </a:pPr>
            <a:r>
              <a:rPr b="1" lang="en" sz="1300">
                <a:solidFill>
                  <a:schemeClr val="dk1"/>
                </a:solidFill>
                <a:latin typeface="Trebuchet MS"/>
                <a:ea typeface="Trebuchet MS"/>
                <a:cs typeface="Trebuchet MS"/>
                <a:sym typeface="Trebuchet MS"/>
              </a:rPr>
              <a:t>    </a:t>
            </a:r>
            <a:r>
              <a:rPr b="1" lang="en" sz="1300">
                <a:solidFill>
                  <a:schemeClr val="dk1"/>
                </a:solidFill>
                <a:latin typeface="Trebuchet MS"/>
                <a:ea typeface="Trebuchet MS"/>
                <a:cs typeface="Trebuchet MS"/>
                <a:sym typeface="Trebuchet MS"/>
              </a:rPr>
              <a:t>Deploy custom</a:t>
            </a:r>
            <a:endParaRPr sz="1300">
              <a:solidFill>
                <a:schemeClr val="dk1"/>
              </a:solidFill>
              <a:latin typeface="Trebuchet MS"/>
              <a:ea typeface="Trebuchet MS"/>
              <a:cs typeface="Trebuchet MS"/>
              <a:sym typeface="Trebuchet MS"/>
            </a:endParaRPr>
          </a:p>
          <a:p>
            <a:pPr indent="0" lvl="0" marL="177800" marR="0" rtl="0" algn="l">
              <a:lnSpc>
                <a:spcPct val="100000"/>
              </a:lnSpc>
              <a:spcBef>
                <a:spcPts val="0"/>
              </a:spcBef>
              <a:spcAft>
                <a:spcPts val="0"/>
              </a:spcAft>
              <a:buNone/>
            </a:pPr>
            <a:r>
              <a:rPr b="1" lang="en" sz="1300">
                <a:solidFill>
                  <a:schemeClr val="dk1"/>
                </a:solidFill>
                <a:latin typeface="Trebuchet MS"/>
                <a:ea typeface="Trebuchet MS"/>
                <a:cs typeface="Trebuchet MS"/>
                <a:sym typeface="Trebuchet MS"/>
              </a:rPr>
              <a:t>application using</a:t>
            </a:r>
            <a:endParaRPr sz="1300">
              <a:solidFill>
                <a:schemeClr val="dk1"/>
              </a:solidFill>
              <a:latin typeface="Trebuchet MS"/>
              <a:ea typeface="Trebuchet MS"/>
              <a:cs typeface="Trebuchet MS"/>
              <a:sym typeface="Trebuchet MS"/>
            </a:endParaRPr>
          </a:p>
          <a:p>
            <a:pPr indent="0" lvl="0" marL="177800" marR="0" rtl="0" algn="l">
              <a:lnSpc>
                <a:spcPct val="100000"/>
              </a:lnSpc>
              <a:spcBef>
                <a:spcPts val="0"/>
              </a:spcBef>
              <a:spcAft>
                <a:spcPts val="0"/>
              </a:spcAft>
              <a:buNone/>
            </a:pPr>
            <a:r>
              <a:rPr b="1" lang="en" sz="1300">
                <a:solidFill>
                  <a:schemeClr val="dk1"/>
                </a:solidFill>
                <a:latin typeface="Trebuchet MS"/>
                <a:ea typeface="Trebuchet MS"/>
                <a:cs typeface="Trebuchet MS"/>
                <a:sym typeface="Trebuchet MS"/>
              </a:rPr>
              <a:t>NVIDIA DL SDK</a:t>
            </a:r>
            <a:endParaRPr sz="13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300">
              <a:solidFill>
                <a:schemeClr val="dk1"/>
              </a:solidFill>
              <a:latin typeface="Trebuchet MS"/>
              <a:ea typeface="Trebuchet MS"/>
              <a:cs typeface="Trebuchet MS"/>
              <a:sym typeface="Trebuchet MS"/>
            </a:endParaRPr>
          </a:p>
          <a:p>
            <a:pPr indent="0" lvl="0" marL="12700" marR="0" rtl="0" algn="l">
              <a:lnSpc>
                <a:spcPct val="110500"/>
              </a:lnSpc>
              <a:spcBef>
                <a:spcPts val="0"/>
              </a:spcBef>
              <a:spcAft>
                <a:spcPts val="0"/>
              </a:spcAft>
              <a:buNone/>
            </a:pPr>
            <a:r>
              <a:rPr lang="en" sz="1300">
                <a:solidFill>
                  <a:srgbClr val="FFFFFF"/>
                </a:solidFill>
                <a:latin typeface="Trebuchet MS"/>
                <a:ea typeface="Trebuchet MS"/>
                <a:cs typeface="Trebuchet MS"/>
                <a:sym typeface="Trebuchet MS"/>
              </a:rPr>
              <a:t>3</a:t>
            </a:r>
            <a:r>
              <a:rPr lang="en" sz="1300">
                <a:solidFill>
                  <a:schemeClr val="dk1"/>
                </a:solidFill>
                <a:latin typeface="Trebuchet MS"/>
                <a:ea typeface="Trebuchet MS"/>
                <a:cs typeface="Trebuchet MS"/>
                <a:sym typeface="Trebuchet MS"/>
              </a:rPr>
              <a:t> </a:t>
            </a:r>
            <a:endParaRPr sz="1300">
              <a:solidFill>
                <a:schemeClr val="dk1"/>
              </a:solidFill>
              <a:latin typeface="Trebuchet MS"/>
              <a:ea typeface="Trebuchet MS"/>
              <a:cs typeface="Trebuchet MS"/>
              <a:sym typeface="Trebuchet MS"/>
            </a:endParaRPr>
          </a:p>
          <a:p>
            <a:pPr indent="0" lvl="0" marL="12700" marR="0" rtl="0" algn="l">
              <a:lnSpc>
                <a:spcPct val="110500"/>
              </a:lnSpc>
              <a:spcBef>
                <a:spcPts val="0"/>
              </a:spcBef>
              <a:spcAft>
                <a:spcPts val="0"/>
              </a:spcAft>
              <a:buNone/>
            </a:pPr>
            <a:r>
              <a:rPr b="1" lang="en" sz="1300">
                <a:solidFill>
                  <a:schemeClr val="dk1"/>
                </a:solidFill>
                <a:latin typeface="Trebuchet MS"/>
                <a:ea typeface="Trebuchet MS"/>
                <a:cs typeface="Trebuchet MS"/>
                <a:sym typeface="Trebuchet MS"/>
              </a:rPr>
              <a:t>    </a:t>
            </a:r>
            <a:r>
              <a:rPr b="1" lang="en" sz="1300">
                <a:solidFill>
                  <a:schemeClr val="dk1"/>
                </a:solidFill>
                <a:latin typeface="Trebuchet MS"/>
                <a:ea typeface="Trebuchet MS"/>
                <a:cs typeface="Trebuchet MS"/>
                <a:sym typeface="Trebuchet MS"/>
              </a:rPr>
              <a:t>Framework or</a:t>
            </a:r>
            <a:endParaRPr sz="1300">
              <a:solidFill>
                <a:schemeClr val="dk1"/>
              </a:solidFill>
              <a:latin typeface="Trebuchet MS"/>
              <a:ea typeface="Trebuchet MS"/>
              <a:cs typeface="Trebuchet MS"/>
              <a:sym typeface="Trebuchet MS"/>
            </a:endParaRPr>
          </a:p>
          <a:p>
            <a:pPr indent="0" lvl="0" marL="177800" marR="0" rtl="0" algn="l">
              <a:lnSpc>
                <a:spcPct val="100000"/>
              </a:lnSpc>
              <a:spcBef>
                <a:spcPts val="0"/>
              </a:spcBef>
              <a:spcAft>
                <a:spcPts val="0"/>
              </a:spcAft>
              <a:buNone/>
            </a:pPr>
            <a:r>
              <a:rPr b="1" lang="en" sz="1300">
                <a:solidFill>
                  <a:schemeClr val="dk1"/>
                </a:solidFill>
                <a:latin typeface="Trebuchet MS"/>
                <a:ea typeface="Trebuchet MS"/>
                <a:cs typeface="Trebuchet MS"/>
                <a:sym typeface="Trebuchet MS"/>
              </a:rPr>
              <a:t>custom CPU-Only  application</a:t>
            </a:r>
            <a:endParaRPr sz="1300">
              <a:solidFill>
                <a:schemeClr val="dk1"/>
              </a:solidFill>
              <a:latin typeface="Trebuchet MS"/>
              <a:ea typeface="Trebuchet MS"/>
              <a:cs typeface="Trebuchet MS"/>
              <a:sym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84"/>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Pitfalls &amp; Limitations</a:t>
            </a:r>
            <a:endParaRPr/>
          </a:p>
        </p:txBody>
      </p:sp>
      <p:sp>
        <p:nvSpPr>
          <p:cNvPr id="1239" name="Google Shape;1239;p84"/>
          <p:cNvSpPr txBox="1"/>
          <p:nvPr>
            <p:ph idx="1" type="body"/>
          </p:nvPr>
        </p:nvSpPr>
        <p:spPr>
          <a:xfrm>
            <a:off x="246125" y="1047750"/>
            <a:ext cx="8580300" cy="27699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Different backends support  different operations</a:t>
            </a:r>
            <a:endParaRPr/>
          </a:p>
          <a:p>
            <a:pPr indent="-292100" lvl="0" marL="292100" rtl="0" algn="l">
              <a:spcBef>
                <a:spcPts val="0"/>
              </a:spcBef>
              <a:spcAft>
                <a:spcPts val="0"/>
              </a:spcAft>
              <a:buClr>
                <a:schemeClr val="dk1"/>
              </a:buClr>
              <a:buSzPts val="2000"/>
              <a:buFont typeface="Arial"/>
              <a:buChar char="•"/>
            </a:pPr>
            <a:r>
              <a:rPr lang="en"/>
              <a:t>Safe choices for architectures are</a:t>
            </a:r>
            <a:endParaRPr/>
          </a:p>
          <a:p>
            <a:pPr indent="0" lvl="0" marL="0" rtl="0" algn="l">
              <a:spcBef>
                <a:spcPts val="0"/>
              </a:spcBef>
              <a:spcAft>
                <a:spcPts val="0"/>
              </a:spcAft>
              <a:buNone/>
            </a:pPr>
            <a:r>
              <a:rPr lang="en"/>
              <a:t>    * Convolution (Including grouping)</a:t>
            </a:r>
            <a:endParaRPr/>
          </a:p>
          <a:p>
            <a:pPr indent="0" lvl="0" marL="0" rtl="0" algn="l">
              <a:spcBef>
                <a:spcPts val="0"/>
              </a:spcBef>
              <a:spcAft>
                <a:spcPts val="0"/>
              </a:spcAft>
              <a:buNone/>
            </a:pPr>
            <a:r>
              <a:rPr lang="en"/>
              <a:t>    * Add</a:t>
            </a:r>
            <a:endParaRPr/>
          </a:p>
          <a:p>
            <a:pPr indent="0" lvl="0" marL="0" rtl="0" algn="l">
              <a:spcBef>
                <a:spcPts val="0"/>
              </a:spcBef>
              <a:spcAft>
                <a:spcPts val="0"/>
              </a:spcAft>
              <a:buNone/>
            </a:pPr>
            <a:r>
              <a:rPr lang="en"/>
              <a:t>    * ReLU</a:t>
            </a:r>
            <a:endParaRPr/>
          </a:p>
          <a:p>
            <a:pPr indent="0" lvl="0" marL="0" rtl="0" algn="l">
              <a:spcBef>
                <a:spcPts val="0"/>
              </a:spcBef>
              <a:spcAft>
                <a:spcPts val="0"/>
              </a:spcAft>
              <a:buNone/>
            </a:pPr>
            <a:r>
              <a:rPr lang="en"/>
              <a:t>    * Nearest neighbour upsampling</a:t>
            </a:r>
            <a:endParaRPr/>
          </a:p>
          <a:p>
            <a:pPr indent="0" lvl="0" marL="0" rtl="0" algn="l">
              <a:spcBef>
                <a:spcPts val="0"/>
              </a:spcBef>
              <a:spcAft>
                <a:spcPts val="0"/>
              </a:spcAft>
              <a:buNone/>
            </a:pPr>
            <a:r>
              <a:rPr lang="en"/>
              <a:t>    * Adaptive average pooling</a:t>
            </a:r>
            <a:endParaRPr/>
          </a:p>
          <a:p>
            <a:pPr indent="0" lvl="0" marL="0" rtl="0" algn="l">
              <a:spcBef>
                <a:spcPts val="0"/>
              </a:spcBef>
              <a:spcAft>
                <a:spcPts val="0"/>
              </a:spcAft>
              <a:buNone/>
            </a:pPr>
            <a:r>
              <a:rPr lang="en"/>
              <a:t>    * Strictly sequential graphs </a:t>
            </a:r>
            <a:endParaRPr/>
          </a:p>
          <a:p>
            <a:pPr indent="-292100" lvl="0" marL="292100" rtl="0" algn="l">
              <a:spcBef>
                <a:spcPts val="0"/>
              </a:spcBef>
              <a:spcAft>
                <a:spcPts val="0"/>
              </a:spcAft>
              <a:buClr>
                <a:schemeClr val="dk1"/>
              </a:buClr>
              <a:buSzPts val="2000"/>
              <a:buFont typeface="Arial"/>
              <a:buChar char="•"/>
            </a:pPr>
            <a:r>
              <a:rPr lang="en"/>
              <a:t>Memory layout requirements vary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85"/>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C++ Efficient input pipeline</a:t>
            </a:r>
            <a:endParaRPr/>
          </a:p>
        </p:txBody>
      </p:sp>
      <p:sp>
        <p:nvSpPr>
          <p:cNvPr id="1245" name="Google Shape;1245;p85"/>
          <p:cNvSpPr txBox="1"/>
          <p:nvPr>
            <p:ph idx="1" type="body"/>
          </p:nvPr>
        </p:nvSpPr>
        <p:spPr>
          <a:xfrm>
            <a:off x="313563" y="1428750"/>
            <a:ext cx="8517000" cy="21543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Efficient models are not enough</a:t>
            </a:r>
            <a:endParaRPr/>
          </a:p>
          <a:p>
            <a:pPr indent="-292100" lvl="0" marL="292100" rtl="0" algn="l">
              <a:spcBef>
                <a:spcPts val="0"/>
              </a:spcBef>
              <a:spcAft>
                <a:spcPts val="0"/>
              </a:spcAft>
              <a:buClr>
                <a:schemeClr val="dk1"/>
              </a:buClr>
              <a:buSzPts val="2000"/>
              <a:buFont typeface="Arial"/>
              <a:buChar char="•"/>
            </a:pPr>
            <a:r>
              <a:rPr lang="en"/>
              <a:t>Inefficient handling of camera input can cost a lost</a:t>
            </a:r>
            <a:endParaRPr/>
          </a:p>
          <a:p>
            <a:pPr indent="-292100" lvl="0" marL="292100" rtl="0" algn="l">
              <a:spcBef>
                <a:spcPts val="0"/>
              </a:spcBef>
              <a:spcAft>
                <a:spcPts val="0"/>
              </a:spcAft>
              <a:buClr>
                <a:schemeClr val="dk1"/>
              </a:buClr>
              <a:buSzPts val="2000"/>
              <a:buFont typeface="Arial"/>
              <a:buChar char="•"/>
            </a:pPr>
            <a:r>
              <a:rPr lang="en"/>
              <a:t>Some useful optimizations</a:t>
            </a:r>
            <a:endParaRPr/>
          </a:p>
          <a:p>
            <a:pPr indent="0" lvl="0" marL="0" rtl="0" algn="l">
              <a:spcBef>
                <a:spcPts val="0"/>
              </a:spcBef>
              <a:spcAft>
                <a:spcPts val="0"/>
              </a:spcAft>
              <a:buNone/>
            </a:pPr>
            <a:r>
              <a:rPr lang="en"/>
              <a:t>    * Resize frames early</a:t>
            </a:r>
            <a:endParaRPr/>
          </a:p>
          <a:p>
            <a:pPr indent="0" lvl="0" marL="0" rtl="0" algn="l">
              <a:spcBef>
                <a:spcPts val="0"/>
              </a:spcBef>
              <a:spcAft>
                <a:spcPts val="0"/>
              </a:spcAft>
              <a:buNone/>
            </a:pPr>
            <a:r>
              <a:rPr lang="en"/>
              <a:t>    * Merge float conversion and normalization </a:t>
            </a:r>
            <a:endParaRPr/>
          </a:p>
          <a:p>
            <a:pPr indent="0" lvl="0" marL="0" rtl="0" algn="l">
              <a:spcBef>
                <a:spcPts val="0"/>
              </a:spcBef>
              <a:spcAft>
                <a:spcPts val="0"/>
              </a:spcAft>
              <a:buNone/>
            </a:pPr>
            <a:r>
              <a:rPr lang="en"/>
              <a:t>    * Merge reordering and splitting of channels</a:t>
            </a:r>
            <a:endParaRPr/>
          </a:p>
          <a:p>
            <a:pPr indent="0" lvl="0" marL="0" rtl="0" algn="l">
              <a:spcBef>
                <a:spcPts val="0"/>
              </a:spcBef>
              <a:spcAft>
                <a:spcPts val="0"/>
              </a:spcAft>
              <a:buNone/>
            </a:pPr>
            <a:r>
              <a:rPr lang="en"/>
              <a:t>    * use buffers to hold frames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86"/>
          <p:cNvSpPr txBox="1"/>
          <p:nvPr/>
        </p:nvSpPr>
        <p:spPr>
          <a:xfrm>
            <a:off x="1778000" y="1682750"/>
            <a:ext cx="5715000" cy="487200"/>
          </a:xfrm>
          <a:prstGeom prst="rect">
            <a:avLst/>
          </a:prstGeom>
          <a:noFill/>
          <a:ln>
            <a:noFill/>
          </a:ln>
        </p:spPr>
        <p:txBody>
          <a:bodyPr anchorCtr="0" anchor="t" bIns="38075" lIns="76200" spcFirstLastPara="1" rIns="76200" wrap="square" tIns="38075">
            <a:spAutoFit/>
          </a:bodyPr>
          <a:lstStyle/>
          <a:p>
            <a:pPr indent="0" lvl="0" marL="0" marR="0" rtl="0" algn="ctr">
              <a:spcBef>
                <a:spcPts val="0"/>
              </a:spcBef>
              <a:spcAft>
                <a:spcPts val="0"/>
              </a:spcAft>
              <a:buNone/>
            </a:pPr>
            <a:r>
              <a:rPr lang="en" sz="2700">
                <a:solidFill>
                  <a:schemeClr val="dk1"/>
                </a:solidFill>
                <a:latin typeface="Trebuchet MS"/>
                <a:ea typeface="Trebuchet MS"/>
                <a:cs typeface="Trebuchet MS"/>
                <a:sym typeface="Trebuchet MS"/>
              </a:rPr>
              <a:t>Example use - cases</a:t>
            </a:r>
            <a:endParaRPr sz="12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87"/>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Jetson Nano</a:t>
            </a:r>
            <a:endParaRPr/>
          </a:p>
        </p:txBody>
      </p:sp>
      <p:sp>
        <p:nvSpPr>
          <p:cNvPr id="1256" name="Google Shape;1256;p87"/>
          <p:cNvSpPr txBox="1"/>
          <p:nvPr>
            <p:ph idx="1" type="body"/>
          </p:nvPr>
        </p:nvSpPr>
        <p:spPr>
          <a:xfrm>
            <a:off x="317500" y="1174750"/>
            <a:ext cx="8389800" cy="9234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Has images with latest PyTorch versions available</a:t>
            </a:r>
            <a:endParaRPr/>
          </a:p>
          <a:p>
            <a:pPr indent="-292100" lvl="0" marL="292100" rtl="0" algn="l">
              <a:spcBef>
                <a:spcPts val="0"/>
              </a:spcBef>
              <a:spcAft>
                <a:spcPts val="0"/>
              </a:spcAft>
              <a:buClr>
                <a:schemeClr val="dk1"/>
              </a:buClr>
              <a:buSzPts val="2000"/>
              <a:buFont typeface="Arial"/>
              <a:buChar char="•"/>
            </a:pPr>
            <a:r>
              <a:rPr lang="en"/>
              <a:t>Supports CUDA</a:t>
            </a:r>
            <a:endParaRPr/>
          </a:p>
          <a:p>
            <a:pPr indent="-292100" lvl="0" marL="292100" rtl="0" algn="l">
              <a:spcBef>
                <a:spcPts val="0"/>
              </a:spcBef>
              <a:spcAft>
                <a:spcPts val="0"/>
              </a:spcAft>
              <a:buClr>
                <a:schemeClr val="dk1"/>
              </a:buClr>
              <a:buSzPts val="2000"/>
              <a:buFont typeface="Arial"/>
              <a:buChar char="•"/>
            </a:pPr>
            <a:r>
              <a:rPr lang="en"/>
              <a:t>Can run TorchScript float models on GPU</a:t>
            </a:r>
            <a:endParaRPr/>
          </a:p>
        </p:txBody>
      </p:sp>
      <p:pic>
        <p:nvPicPr>
          <p:cNvPr id="1257" name="Google Shape;1257;p87"/>
          <p:cNvPicPr preferRelativeResize="0"/>
          <p:nvPr/>
        </p:nvPicPr>
        <p:blipFill rotWithShape="1">
          <a:blip r:embed="rId3">
            <a:alphaModFix/>
          </a:blip>
          <a:srcRect b="21486" l="35415" r="20833" t="58678"/>
          <a:stretch/>
        </p:blipFill>
        <p:spPr>
          <a:xfrm>
            <a:off x="889000" y="2571750"/>
            <a:ext cx="5460998" cy="13969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88"/>
          <p:cNvSpPr txBox="1"/>
          <p:nvPr>
            <p:ph type="title"/>
          </p:nvPr>
        </p:nvSpPr>
        <p:spPr>
          <a:xfrm>
            <a:off x="1270000" y="476250"/>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ANDROID PHONE</a:t>
            </a:r>
            <a:endParaRPr/>
          </a:p>
        </p:txBody>
      </p:sp>
      <p:sp>
        <p:nvSpPr>
          <p:cNvPr id="1263" name="Google Shape;1263;p88"/>
          <p:cNvSpPr txBox="1"/>
          <p:nvPr>
            <p:ph idx="1" type="body"/>
          </p:nvPr>
        </p:nvSpPr>
        <p:spPr>
          <a:xfrm>
            <a:off x="381000" y="1654319"/>
            <a:ext cx="8580300" cy="12312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PyTorch Mobile can be used directly in Java/kotlin</a:t>
            </a:r>
            <a:endParaRPr/>
          </a:p>
          <a:p>
            <a:pPr indent="-292100" lvl="0" marL="292100" rtl="0" algn="l">
              <a:spcBef>
                <a:spcPts val="0"/>
              </a:spcBef>
              <a:spcAft>
                <a:spcPts val="0"/>
              </a:spcAft>
              <a:buClr>
                <a:schemeClr val="dk1"/>
              </a:buClr>
              <a:buSzPts val="2000"/>
              <a:buFont typeface="Arial"/>
              <a:buChar char="•"/>
            </a:pPr>
            <a:r>
              <a:rPr lang="en"/>
              <a:t>Recommended : native C++ library using LibTorch</a:t>
            </a:r>
            <a:endParaRPr/>
          </a:p>
          <a:p>
            <a:pPr indent="-292100" lvl="0" marL="292100" rtl="0" algn="l">
              <a:spcBef>
                <a:spcPts val="0"/>
              </a:spcBef>
              <a:spcAft>
                <a:spcPts val="0"/>
              </a:spcAft>
              <a:buClr>
                <a:schemeClr val="dk1"/>
              </a:buClr>
              <a:buSzPts val="2000"/>
              <a:buFont typeface="Arial"/>
              <a:buChar char="•"/>
            </a:pPr>
            <a:r>
              <a:rPr lang="en"/>
              <a:t>Available accelarators can be used with little overhead</a:t>
            </a:r>
            <a:endParaRPr/>
          </a:p>
          <a:p>
            <a:pPr indent="-292100" lvl="0" marL="292100" rtl="0" algn="l">
              <a:spcBef>
                <a:spcPts val="0"/>
              </a:spcBef>
              <a:spcAft>
                <a:spcPts val="0"/>
              </a:spcAft>
              <a:buClr>
                <a:schemeClr val="dk1"/>
              </a:buClr>
              <a:buSzPts val="2000"/>
              <a:buFont typeface="Arial"/>
              <a:buChar char="•"/>
            </a:pPr>
            <a:r>
              <a:rPr lang="en"/>
              <a:t>Quantized models on CPU are good fallback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89"/>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ANDROID PHONE</a:t>
            </a:r>
            <a:endParaRPr/>
          </a:p>
        </p:txBody>
      </p:sp>
      <p:pic>
        <p:nvPicPr>
          <p:cNvPr id="1269" name="Google Shape;1269;p89"/>
          <p:cNvPicPr preferRelativeResize="0"/>
          <p:nvPr/>
        </p:nvPicPr>
        <p:blipFill rotWithShape="1">
          <a:blip r:embed="rId3">
            <a:alphaModFix/>
          </a:blip>
          <a:srcRect b="24428" l="35417" r="20833" t="48090"/>
          <a:stretch/>
        </p:blipFill>
        <p:spPr>
          <a:xfrm>
            <a:off x="1524000" y="1238250"/>
            <a:ext cx="6096000" cy="2349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90"/>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i.MX.8M Plus</a:t>
            </a:r>
            <a:endParaRPr/>
          </a:p>
        </p:txBody>
      </p:sp>
      <p:sp>
        <p:nvSpPr>
          <p:cNvPr id="1275" name="Google Shape;1275;p90"/>
          <p:cNvSpPr txBox="1"/>
          <p:nvPr>
            <p:ph idx="1" type="body"/>
          </p:nvPr>
        </p:nvSpPr>
        <p:spPr>
          <a:xfrm>
            <a:off x="246125" y="1111250"/>
            <a:ext cx="8517000" cy="15390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Yocto images include PyTorch and ONNX Runtime</a:t>
            </a:r>
            <a:endParaRPr/>
          </a:p>
          <a:p>
            <a:pPr indent="-292100" lvl="0" marL="292100" rtl="0" algn="l">
              <a:spcBef>
                <a:spcPts val="0"/>
              </a:spcBef>
              <a:spcAft>
                <a:spcPts val="0"/>
              </a:spcAft>
              <a:buClr>
                <a:schemeClr val="dk1"/>
              </a:buClr>
              <a:buSzPts val="2000"/>
              <a:buFont typeface="Arial"/>
              <a:buChar char="•"/>
            </a:pPr>
            <a:r>
              <a:rPr lang="en"/>
              <a:t>PyTorch version can only access CPU</a:t>
            </a:r>
            <a:endParaRPr/>
          </a:p>
          <a:p>
            <a:pPr indent="-292100" lvl="0" marL="292100" rtl="0" algn="l">
              <a:spcBef>
                <a:spcPts val="0"/>
              </a:spcBef>
              <a:spcAft>
                <a:spcPts val="0"/>
              </a:spcAft>
              <a:buClr>
                <a:schemeClr val="dk1"/>
              </a:buClr>
              <a:buSzPts val="2000"/>
              <a:buFont typeface="Arial"/>
              <a:buChar char="•"/>
            </a:pPr>
            <a:r>
              <a:rPr lang="en"/>
              <a:t>Execution provider for ONNX Runtime to use NPU/GPU</a:t>
            </a:r>
            <a:endParaRPr/>
          </a:p>
          <a:p>
            <a:pPr indent="-292100" lvl="0" marL="292100" rtl="0" algn="l">
              <a:spcBef>
                <a:spcPts val="0"/>
              </a:spcBef>
              <a:spcAft>
                <a:spcPts val="0"/>
              </a:spcAft>
              <a:buClr>
                <a:schemeClr val="dk1"/>
              </a:buClr>
              <a:buSzPts val="2000"/>
              <a:buFont typeface="Arial"/>
              <a:buChar char="•"/>
            </a:pPr>
            <a:r>
              <a:rPr lang="en"/>
              <a:t>Convert PyTorch models to quantized ONNX models.</a:t>
            </a:r>
            <a:endParaRPr/>
          </a:p>
          <a:p>
            <a:pPr indent="-165100" lvl="0" marL="292100" rtl="0" algn="l">
              <a:spcBef>
                <a:spcPts val="0"/>
              </a:spcBef>
              <a:spcAft>
                <a:spcPts val="0"/>
              </a:spcAft>
              <a:buClr>
                <a:schemeClr val="dk1"/>
              </a:buClr>
              <a:buSzPts val="2000"/>
              <a:buFont typeface="Arial"/>
              <a:buNone/>
            </a:pPr>
            <a:r>
              <a:t/>
            </a:r>
            <a:endParaRPr/>
          </a:p>
        </p:txBody>
      </p:sp>
      <p:pic>
        <p:nvPicPr>
          <p:cNvPr id="1276" name="Google Shape;1276;p90"/>
          <p:cNvPicPr preferRelativeResize="0"/>
          <p:nvPr/>
        </p:nvPicPr>
        <p:blipFill rotWithShape="1">
          <a:blip r:embed="rId3">
            <a:alphaModFix/>
          </a:blip>
          <a:srcRect b="18487" l="35417" r="20833" t="59663"/>
          <a:stretch/>
        </p:blipFill>
        <p:spPr>
          <a:xfrm>
            <a:off x="1206500" y="2665718"/>
            <a:ext cx="6222998" cy="181103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91"/>
          <p:cNvSpPr txBox="1"/>
          <p:nvPr>
            <p:ph type="title"/>
          </p:nvPr>
        </p:nvSpPr>
        <p:spPr>
          <a:xfrm>
            <a:off x="1371177" y="304906"/>
            <a:ext cx="6401700" cy="410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t>Runtime Comparison</a:t>
            </a:r>
            <a:endParaRPr/>
          </a:p>
        </p:txBody>
      </p:sp>
      <p:sp>
        <p:nvSpPr>
          <p:cNvPr id="1282" name="Google Shape;1282;p91"/>
          <p:cNvSpPr txBox="1"/>
          <p:nvPr>
            <p:ph idx="1" type="body"/>
          </p:nvPr>
        </p:nvSpPr>
        <p:spPr>
          <a:xfrm>
            <a:off x="246125" y="920750"/>
            <a:ext cx="8326500" cy="923400"/>
          </a:xfrm>
          <a:prstGeom prst="rect">
            <a:avLst/>
          </a:prstGeom>
          <a:noFill/>
          <a:ln>
            <a:noFill/>
          </a:ln>
        </p:spPr>
        <p:txBody>
          <a:bodyPr anchorCtr="0" anchor="t" bIns="0" lIns="0" spcFirstLastPara="1" rIns="0" wrap="square" tIns="0">
            <a:spAutoFit/>
          </a:bodyPr>
          <a:lstStyle/>
          <a:p>
            <a:pPr indent="-292100" lvl="0" marL="292100" rtl="0" algn="l">
              <a:spcBef>
                <a:spcPts val="0"/>
              </a:spcBef>
              <a:spcAft>
                <a:spcPts val="0"/>
              </a:spcAft>
              <a:buClr>
                <a:schemeClr val="dk1"/>
              </a:buClr>
              <a:buSzPts val="2000"/>
              <a:buFont typeface="Arial"/>
              <a:buChar char="•"/>
            </a:pPr>
            <a:r>
              <a:rPr lang="en"/>
              <a:t>Classifier with full MobileNetV2 backbone</a:t>
            </a:r>
            <a:endParaRPr/>
          </a:p>
          <a:p>
            <a:pPr indent="-292100" lvl="0" marL="292100" rtl="0" algn="l">
              <a:spcBef>
                <a:spcPts val="0"/>
              </a:spcBef>
              <a:spcAft>
                <a:spcPts val="0"/>
              </a:spcAft>
              <a:buClr>
                <a:schemeClr val="dk1"/>
              </a:buClr>
              <a:buSzPts val="2000"/>
              <a:buFont typeface="Arial"/>
              <a:buChar char="•"/>
            </a:pPr>
            <a:r>
              <a:rPr lang="en"/>
              <a:t>Hardware i.MX.8M Plus vs Jetson Nano vs OnePlus6</a:t>
            </a:r>
            <a:endParaRPr/>
          </a:p>
          <a:p>
            <a:pPr indent="0" lvl="0" marL="0" rtl="0" algn="l">
              <a:spcBef>
                <a:spcPts val="0"/>
              </a:spcBef>
              <a:spcAft>
                <a:spcPts val="0"/>
              </a:spcAft>
              <a:buNone/>
            </a:pPr>
            <a:r>
              <a:t/>
            </a:r>
            <a:endParaRPr/>
          </a:p>
        </p:txBody>
      </p:sp>
      <p:pic>
        <p:nvPicPr>
          <p:cNvPr id="1283" name="Google Shape;1283;p91"/>
          <p:cNvPicPr preferRelativeResize="0"/>
          <p:nvPr/>
        </p:nvPicPr>
        <p:blipFill rotWithShape="1">
          <a:blip r:embed="rId3">
            <a:alphaModFix/>
          </a:blip>
          <a:srcRect b="13534" l="39584" r="25694" t="50376"/>
          <a:stretch/>
        </p:blipFill>
        <p:spPr>
          <a:xfrm>
            <a:off x="1778000" y="2049555"/>
            <a:ext cx="4000502" cy="210969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92"/>
          <p:cNvSpPr txBox="1"/>
          <p:nvPr>
            <p:ph type="title"/>
          </p:nvPr>
        </p:nvSpPr>
        <p:spPr>
          <a:xfrm>
            <a:off x="3332072" y="2366565"/>
            <a:ext cx="6401700" cy="410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t>THANK YOU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9" name="Shape 229"/>
        <p:cNvGrpSpPr/>
        <p:nvPr/>
      </p:nvGrpSpPr>
      <p:grpSpPr>
        <a:xfrm>
          <a:off x="0" y="0"/>
          <a:ext cx="0" cy="0"/>
          <a:chOff x="0" y="0"/>
          <a:chExt cx="0" cy="0"/>
        </a:xfrm>
      </p:grpSpPr>
      <p:sp>
        <p:nvSpPr>
          <p:cNvPr id="230" name="Google Shape;230;p31"/>
          <p:cNvSpPr txBox="1"/>
          <p:nvPr/>
        </p:nvSpPr>
        <p:spPr>
          <a:xfrm>
            <a:off x="8345487" y="4869772"/>
            <a:ext cx="68792"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5</a:t>
            </a:r>
            <a:endParaRPr sz="700">
              <a:solidFill>
                <a:schemeClr val="dk1"/>
              </a:solidFill>
              <a:latin typeface="Trebuchet MS"/>
              <a:ea typeface="Trebuchet MS"/>
              <a:cs typeface="Trebuchet MS"/>
              <a:sym typeface="Trebuchet MS"/>
            </a:endParaRPr>
          </a:p>
        </p:txBody>
      </p:sp>
      <p:grpSp>
        <p:nvGrpSpPr>
          <p:cNvPr id="231" name="Google Shape;231;p31"/>
          <p:cNvGrpSpPr/>
          <p:nvPr/>
        </p:nvGrpSpPr>
        <p:grpSpPr>
          <a:xfrm>
            <a:off x="8462009" y="4888230"/>
            <a:ext cx="485564" cy="90170"/>
            <a:chOff x="10154411" y="5865876"/>
            <a:chExt cx="582677" cy="108204"/>
          </a:xfrm>
        </p:grpSpPr>
        <p:sp>
          <p:nvSpPr>
            <p:cNvPr id="232" name="Google Shape;232;p31"/>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33" name="Google Shape;233;p31"/>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sp>
        <p:nvSpPr>
          <p:cNvPr id="234" name="Google Shape;234;p31"/>
          <p:cNvSpPr txBox="1"/>
          <p:nvPr>
            <p:ph type="title"/>
          </p:nvPr>
        </p:nvSpPr>
        <p:spPr>
          <a:xfrm>
            <a:off x="842348" y="321415"/>
            <a:ext cx="7591425" cy="478367"/>
          </a:xfrm>
          <a:prstGeom prst="rect">
            <a:avLst/>
          </a:prstGeom>
          <a:noFill/>
          <a:ln>
            <a:noFill/>
          </a:ln>
        </p:spPr>
        <p:txBody>
          <a:bodyPr anchorCtr="0" anchor="t" bIns="0" lIns="0" spcFirstLastPara="1" rIns="0" wrap="square" tIns="10575">
            <a:spAutoFit/>
          </a:bodyPr>
          <a:lstStyle/>
          <a:p>
            <a:pPr indent="0" lvl="0" marL="12700" rtl="0" algn="l">
              <a:lnSpc>
                <a:spcPct val="100000"/>
              </a:lnSpc>
              <a:spcBef>
                <a:spcPts val="0"/>
              </a:spcBef>
              <a:spcAft>
                <a:spcPts val="0"/>
              </a:spcAft>
              <a:buNone/>
            </a:pPr>
            <a:r>
              <a:rPr lang="en" sz="3000"/>
              <a:t>CHALLENGES WITH CURRENT APPROACHES</a:t>
            </a:r>
            <a:endParaRPr sz="3000"/>
          </a:p>
        </p:txBody>
      </p:sp>
      <p:graphicFrame>
        <p:nvGraphicFramePr>
          <p:cNvPr id="235" name="Google Shape;235;p31"/>
          <p:cNvGraphicFramePr/>
          <p:nvPr/>
        </p:nvGraphicFramePr>
        <p:xfrm>
          <a:off x="605208" y="833120"/>
          <a:ext cx="3000000" cy="3000000"/>
        </p:xfrm>
        <a:graphic>
          <a:graphicData uri="http://schemas.openxmlformats.org/drawingml/2006/table">
            <a:tbl>
              <a:tblPr bandRow="1" firstRow="1">
                <a:noFill/>
                <a:tableStyleId>{64328273-007C-454D-A811-107869A2FE4D}</a:tableStyleId>
              </a:tblPr>
              <a:tblGrid>
                <a:gridCol w="2093375"/>
                <a:gridCol w="5962625"/>
              </a:tblGrid>
              <a:tr h="330200">
                <a:tc>
                  <a:txBody>
                    <a:bodyPr/>
                    <a:lstStyle/>
                    <a:p>
                      <a:pPr indent="0" lvl="0" marL="76200" marR="0" rtl="0" algn="l">
                        <a:lnSpc>
                          <a:spcPct val="100000"/>
                        </a:lnSpc>
                        <a:spcBef>
                          <a:spcPts val="0"/>
                        </a:spcBef>
                        <a:spcAft>
                          <a:spcPts val="0"/>
                        </a:spcAft>
                        <a:buNone/>
                      </a:pPr>
                      <a:r>
                        <a:rPr b="1" lang="en" sz="1700" u="none" cap="none" strike="noStrike">
                          <a:solidFill>
                            <a:srgbClr val="76B800"/>
                          </a:solidFill>
                          <a:latin typeface="Trebuchet MS"/>
                          <a:ea typeface="Trebuchet MS"/>
                          <a:cs typeface="Trebuchet MS"/>
                          <a:sym typeface="Trebuchet MS"/>
                        </a:rPr>
                        <a:t>Requirement</a:t>
                      </a:r>
                      <a:endParaRPr sz="1700" u="none" cap="none" strike="noStrike">
                        <a:latin typeface="Trebuchet MS"/>
                        <a:ea typeface="Trebuchet MS"/>
                        <a:cs typeface="Trebuchet MS"/>
                        <a:sym typeface="Trebuchet MS"/>
                      </a:endParaRPr>
                    </a:p>
                  </a:txBody>
                  <a:tcPr marT="32275" marB="0" marR="0" marL="0">
                    <a:lnL cap="flat" cmpd="sng" w="12700">
                      <a:solidFill>
                        <a:srgbClr val="B3B3B3"/>
                      </a:solidFill>
                      <a:prstDash val="solid"/>
                      <a:round/>
                      <a:headEnd len="sm" w="sm" type="none"/>
                      <a:tailEnd len="sm" w="sm" type="none"/>
                    </a:lnL>
                    <a:lnR cap="flat" cmpd="sng" w="12700">
                      <a:solidFill>
                        <a:srgbClr val="B3B3B3"/>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None/>
                      </a:pPr>
                      <a:r>
                        <a:rPr b="1" lang="en" sz="1700" u="none" cap="none" strike="noStrike">
                          <a:solidFill>
                            <a:srgbClr val="76B800"/>
                          </a:solidFill>
                          <a:latin typeface="Trebuchet MS"/>
                          <a:ea typeface="Trebuchet MS"/>
                          <a:cs typeface="Trebuchet MS"/>
                          <a:sym typeface="Trebuchet MS"/>
                        </a:rPr>
                        <a:t>Challenges</a:t>
                      </a:r>
                      <a:endParaRPr sz="1700" u="none" cap="none" strike="noStrike">
                        <a:latin typeface="Trebuchet MS"/>
                        <a:ea typeface="Trebuchet MS"/>
                        <a:cs typeface="Trebuchet MS"/>
                        <a:sym typeface="Trebuchet MS"/>
                      </a:endParaRPr>
                    </a:p>
                  </a:txBody>
                  <a:tcPr marT="32275" marB="0" marR="0" marL="0">
                    <a:lnL cap="flat" cmpd="sng" w="12700">
                      <a:solidFill>
                        <a:srgbClr val="B3B3B3"/>
                      </a:solidFill>
                      <a:prstDash val="solid"/>
                      <a:round/>
                      <a:headEnd len="sm" w="sm" type="none"/>
                      <a:tailEnd len="sm" w="sm" type="none"/>
                    </a:lnL>
                    <a:lnR cap="flat" cmpd="sng" w="12700">
                      <a:solidFill>
                        <a:srgbClr val="B3B3B3"/>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tcPr>
                </a:tc>
              </a:tr>
              <a:tr h="795875">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High Throughput</a:t>
                      </a:r>
                      <a:endParaRPr sz="1700" u="none" cap="none" strike="noStrike">
                        <a:latin typeface="Trebuchet MS"/>
                        <a:ea typeface="Trebuchet MS"/>
                        <a:cs typeface="Trebuchet MS"/>
                        <a:sym typeface="Trebuchet MS"/>
                      </a:endParaRPr>
                    </a:p>
                  </a:txBody>
                  <a:tcPr marT="3175" marB="0" marR="0" marL="0">
                    <a:lnL cap="flat" cmpd="sng" w="12700">
                      <a:solidFill>
                        <a:srgbClr val="B3B3B3"/>
                      </a:solidFill>
                      <a:prstDash val="solid"/>
                      <a:round/>
                      <a:headEnd len="sm" w="sm" type="none"/>
                      <a:tailEnd len="sm" w="sm" type="none"/>
                    </a:lnL>
                    <a:lnR cap="flat" cmpd="sng" w="12700">
                      <a:solidFill>
                        <a:srgbClr val="B3B3B3"/>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Unable to processing high-volume, high-velocity data</a:t>
                      </a:r>
                      <a:endParaRPr sz="1700" u="none" cap="none" strike="noStrike">
                        <a:latin typeface="Trebuchet MS"/>
                        <a:ea typeface="Trebuchet MS"/>
                        <a:cs typeface="Trebuchet MS"/>
                        <a:sym typeface="Trebuchet MS"/>
                      </a:endParaRPr>
                    </a:p>
                    <a:p>
                      <a:pPr indent="-234950" lvl="0" marL="279400" marR="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Impact: Increased cost ($, time) per inference</a:t>
                      </a:r>
                      <a:endParaRPr sz="1500" u="none" cap="none" strike="noStrike">
                        <a:latin typeface="Trebuchet MS"/>
                        <a:ea typeface="Trebuchet MS"/>
                        <a:cs typeface="Trebuchet MS"/>
                        <a:sym typeface="Trebuchet MS"/>
                      </a:endParaRPr>
                    </a:p>
                  </a:txBody>
                  <a:tcPr marT="30175" marB="0" marR="0" marL="0">
                    <a:lnL cap="flat" cmpd="sng" w="12700">
                      <a:solidFill>
                        <a:srgbClr val="B3B3B3"/>
                      </a:solidFill>
                      <a:prstDash val="solid"/>
                      <a:round/>
                      <a:headEnd len="sm" w="sm" type="none"/>
                      <a:tailEnd len="sm" w="sm" type="none"/>
                    </a:lnL>
                    <a:lnR cap="flat" cmpd="sng" w="12700">
                      <a:solidFill>
                        <a:srgbClr val="B3B3B3"/>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solidFill>
                      <a:srgbClr val="F1F1F1"/>
                    </a:solidFill>
                  </a:tcPr>
                </a:tc>
              </a:tr>
              <a:tr h="102445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Low Response Time</a:t>
                      </a:r>
                      <a:endParaRPr sz="1700" u="none" cap="none" strike="noStrike">
                        <a:latin typeface="Trebuchet MS"/>
                        <a:ea typeface="Trebuchet MS"/>
                        <a:cs typeface="Trebuchet MS"/>
                        <a:sym typeface="Trebuchet MS"/>
                      </a:endParaRPr>
                    </a:p>
                  </a:txBody>
                  <a:tcPr marT="2125" marB="0" marR="0" marL="0">
                    <a:lnL cap="flat" cmpd="sng" w="12700">
                      <a:solidFill>
                        <a:srgbClr val="B3B3B3"/>
                      </a:solidFill>
                      <a:prstDash val="solid"/>
                      <a:round/>
                      <a:headEnd len="sm" w="sm" type="none"/>
                      <a:tailEnd len="sm" w="sm" type="none"/>
                    </a:lnL>
                    <a:lnR cap="flat" cmpd="sng" w="12700">
                      <a:solidFill>
                        <a:srgbClr val="B3B3B3"/>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tcPr>
                </a:tc>
                <a:tc>
                  <a:txBody>
                    <a:bodyPr/>
                    <a:lstStyle/>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Applications don’t deliver real-time results</a:t>
                      </a:r>
                      <a:endParaRPr sz="1700" u="none" cap="none" strike="noStrike">
                        <a:latin typeface="Trebuchet MS"/>
                        <a:ea typeface="Trebuchet MS"/>
                        <a:cs typeface="Trebuchet MS"/>
                        <a:sym typeface="Trebuchet MS"/>
                      </a:endParaRPr>
                    </a:p>
                    <a:p>
                      <a:pPr indent="-285750" lvl="0" marL="330200" marR="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Impact: Negatively affects user experience (voice recognition,</a:t>
                      </a:r>
                      <a:endParaRPr sz="1500" u="none" cap="none" strike="noStrike">
                        <a:latin typeface="Trebuchet MS"/>
                        <a:ea typeface="Trebuchet MS"/>
                        <a:cs typeface="Trebuchet MS"/>
                        <a:sym typeface="Trebuchet MS"/>
                      </a:endParaRPr>
                    </a:p>
                    <a:p>
                      <a:pPr indent="0" lvl="0" marL="330200" marR="0" rtl="0" algn="l">
                        <a:lnSpc>
                          <a:spcPct val="100000"/>
                        </a:lnSpc>
                        <a:spcBef>
                          <a:spcPts val="0"/>
                        </a:spcBef>
                        <a:spcAft>
                          <a:spcPts val="0"/>
                        </a:spcAft>
                        <a:buNone/>
                      </a:pPr>
                      <a:r>
                        <a:rPr lang="en" sz="1500" u="none" cap="none" strike="noStrike">
                          <a:latin typeface="Trebuchet MS"/>
                          <a:ea typeface="Trebuchet MS"/>
                          <a:cs typeface="Trebuchet MS"/>
                          <a:sym typeface="Trebuchet MS"/>
                        </a:rPr>
                        <a:t>personalized recommendations, real-time object detection)</a:t>
                      </a:r>
                      <a:endParaRPr sz="1500" u="none" cap="none" strike="noStrike">
                        <a:latin typeface="Trebuchet MS"/>
                        <a:ea typeface="Trebuchet MS"/>
                        <a:cs typeface="Trebuchet MS"/>
                        <a:sym typeface="Trebuchet MS"/>
                      </a:endParaRPr>
                    </a:p>
                  </a:txBody>
                  <a:tcPr marT="30700" marB="0" marR="0" marL="0">
                    <a:lnL cap="flat" cmpd="sng" w="12700">
                      <a:solidFill>
                        <a:srgbClr val="B3B3B3"/>
                      </a:solidFill>
                      <a:prstDash val="solid"/>
                      <a:round/>
                      <a:headEnd len="sm" w="sm" type="none"/>
                      <a:tailEnd len="sm" w="sm" type="none"/>
                    </a:lnL>
                    <a:lnR cap="flat" cmpd="sng" w="12700">
                      <a:solidFill>
                        <a:srgbClr val="B3B3B3"/>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tcPr>
                </a:tc>
              </a:tr>
              <a:tr h="1024450">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Power and Memory</a:t>
                      </a:r>
                      <a:endParaRPr sz="1700" u="none" cap="none" strike="noStrike">
                        <a:latin typeface="Trebuchet MS"/>
                        <a:ea typeface="Trebuchet MS"/>
                        <a:cs typeface="Trebuchet MS"/>
                        <a:sym typeface="Trebuchet MS"/>
                      </a:endParaRPr>
                    </a:p>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Efficiency</a:t>
                      </a:r>
                      <a:endParaRPr sz="1700" u="none" cap="none" strike="noStrike">
                        <a:latin typeface="Trebuchet MS"/>
                        <a:ea typeface="Trebuchet MS"/>
                        <a:cs typeface="Trebuchet MS"/>
                        <a:sym typeface="Trebuchet MS"/>
                      </a:endParaRPr>
                    </a:p>
                  </a:txBody>
                  <a:tcPr marT="3175" marB="0" marR="0" marL="0">
                    <a:lnL cap="flat" cmpd="sng" w="12700">
                      <a:solidFill>
                        <a:srgbClr val="B3B3B3"/>
                      </a:solidFill>
                      <a:prstDash val="solid"/>
                      <a:round/>
                      <a:headEnd len="sm" w="sm" type="none"/>
                      <a:tailEnd len="sm" w="sm" type="none"/>
                    </a:lnL>
                    <a:lnR cap="flat" cmpd="sng" w="12700">
                      <a:solidFill>
                        <a:srgbClr val="B3B3B3"/>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solidFill>
                      <a:srgbClr val="F1F1F1"/>
                    </a:solidFill>
                  </a:tcPr>
                </a:tc>
                <a:tc>
                  <a:txBody>
                    <a:bodyPr/>
                    <a:lstStyle/>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Inefficient applications</a:t>
                      </a:r>
                      <a:endParaRPr sz="1700" u="none" cap="none" strike="noStrike">
                        <a:latin typeface="Trebuchet MS"/>
                        <a:ea typeface="Trebuchet MS"/>
                        <a:cs typeface="Trebuchet MS"/>
                        <a:sym typeface="Trebuchet MS"/>
                      </a:endParaRPr>
                    </a:p>
                    <a:p>
                      <a:pPr indent="-285750" lvl="0" marL="330200" marR="8890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Impact: Increased cost (running and cooling), makes deployment  infeasible</a:t>
                      </a:r>
                      <a:endParaRPr sz="1500" u="none" cap="none" strike="noStrike">
                        <a:latin typeface="Trebuchet MS"/>
                        <a:ea typeface="Trebuchet MS"/>
                        <a:cs typeface="Trebuchet MS"/>
                        <a:sym typeface="Trebuchet MS"/>
                      </a:endParaRPr>
                    </a:p>
                  </a:txBody>
                  <a:tcPr marT="30700" marB="0" marR="0" marL="0">
                    <a:lnL cap="flat" cmpd="sng" w="12700">
                      <a:solidFill>
                        <a:srgbClr val="B3B3B3"/>
                      </a:solidFill>
                      <a:prstDash val="solid"/>
                      <a:round/>
                      <a:headEnd len="sm" w="sm" type="none"/>
                      <a:tailEnd len="sm" w="sm" type="none"/>
                    </a:lnL>
                    <a:lnR cap="flat" cmpd="sng" w="12700">
                      <a:solidFill>
                        <a:srgbClr val="B3B3B3"/>
                      </a:solidFill>
                      <a:prstDash val="solid"/>
                      <a:round/>
                      <a:headEnd len="sm" w="sm" type="none"/>
                      <a:tailEnd len="sm" w="sm" type="none"/>
                    </a:lnR>
                    <a:lnT cap="flat" cmpd="sng" w="12700">
                      <a:solidFill>
                        <a:srgbClr val="B3B3B3"/>
                      </a:solidFill>
                      <a:prstDash val="solid"/>
                      <a:round/>
                      <a:headEnd len="sm" w="sm" type="none"/>
                      <a:tailEnd len="sm" w="sm" type="none"/>
                    </a:lnT>
                    <a:lnB cap="flat" cmpd="sng" w="12700">
                      <a:solidFill>
                        <a:srgbClr val="B3B3B3"/>
                      </a:solidFill>
                      <a:prstDash val="solid"/>
                      <a:round/>
                      <a:headEnd len="sm" w="sm" type="none"/>
                      <a:tailEnd len="sm" w="sm" type="none"/>
                    </a:lnB>
                    <a:solidFill>
                      <a:srgbClr val="F1F1F1"/>
                    </a:solidFill>
                  </a:tcPr>
                </a:tc>
              </a:tr>
              <a:tr h="795850">
                <a:tc>
                  <a:txBody>
                    <a:bodyPr/>
                    <a:lstStyle/>
                    <a:p>
                      <a:pPr indent="0" lvl="0" marL="38100" marR="19050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Deployment-Grade  Solution</a:t>
                      </a:r>
                      <a:endParaRPr sz="1700" u="none" cap="none" strike="noStrike">
                        <a:latin typeface="Trebuchet MS"/>
                        <a:ea typeface="Trebuchet MS"/>
                        <a:cs typeface="Trebuchet MS"/>
                        <a:sym typeface="Trebuchet MS"/>
                      </a:endParaRPr>
                    </a:p>
                  </a:txBody>
                  <a:tcPr marT="132825" marB="0" marR="0" marL="0">
                    <a:lnL cap="flat" cmpd="sng" w="12700">
                      <a:solidFill>
                        <a:srgbClr val="B3B3B3"/>
                      </a:solidFill>
                      <a:prstDash val="solid"/>
                      <a:round/>
                      <a:headEnd len="sm" w="sm" type="none"/>
                      <a:tailEnd len="sm" w="sm" type="none"/>
                    </a:lnL>
                    <a:lnR cap="flat" cmpd="sng" w="12700">
                      <a:solidFill>
                        <a:srgbClr val="B3B3B3"/>
                      </a:solidFill>
                      <a:prstDash val="solid"/>
                      <a:round/>
                      <a:headEnd len="sm" w="sm" type="none"/>
                      <a:tailEnd len="sm" w="sm" type="none"/>
                    </a:lnR>
                    <a:lnT cap="flat" cmpd="sng" w="12700">
                      <a:solidFill>
                        <a:srgbClr val="B3B3B3"/>
                      </a:solidFill>
                      <a:prstDash val="solid"/>
                      <a:round/>
                      <a:headEnd len="sm" w="sm" type="none"/>
                      <a:tailEnd len="sm" w="sm" type="none"/>
                    </a:lnT>
                    <a:lnB cap="flat" cmpd="sng" w="19050">
                      <a:solidFill>
                        <a:srgbClr val="B3B3B3"/>
                      </a:solidFill>
                      <a:prstDash val="solid"/>
                      <a:round/>
                      <a:headEnd len="sm" w="sm" type="none"/>
                      <a:tailEnd len="sm" w="sm" type="none"/>
                    </a:lnB>
                  </a:tcPr>
                </a:tc>
                <a:tc>
                  <a:txBody>
                    <a:bodyPr/>
                    <a:lstStyle/>
                    <a:p>
                      <a:pPr indent="0" lvl="0" marL="38100" marR="0" rtl="0" algn="l">
                        <a:lnSpc>
                          <a:spcPct val="100000"/>
                        </a:lnSpc>
                        <a:spcBef>
                          <a:spcPts val="0"/>
                        </a:spcBef>
                        <a:spcAft>
                          <a:spcPts val="0"/>
                        </a:spcAft>
                        <a:buNone/>
                      </a:pPr>
                      <a:r>
                        <a:rPr b="1" lang="en" sz="1700" u="none" cap="none" strike="noStrike">
                          <a:latin typeface="Trebuchet MS"/>
                          <a:ea typeface="Trebuchet MS"/>
                          <a:cs typeface="Trebuchet MS"/>
                          <a:sym typeface="Trebuchet MS"/>
                        </a:rPr>
                        <a:t>Research frameworks not designed for production</a:t>
                      </a:r>
                      <a:endParaRPr sz="1700" u="none" cap="none" strike="noStrike">
                        <a:latin typeface="Trebuchet MS"/>
                        <a:ea typeface="Trebuchet MS"/>
                        <a:cs typeface="Trebuchet MS"/>
                        <a:sym typeface="Trebuchet MS"/>
                      </a:endParaRPr>
                    </a:p>
                    <a:p>
                      <a:pPr indent="-285750" lvl="0" marL="330200" marR="228600" rtl="0" algn="l">
                        <a:lnSpc>
                          <a:spcPct val="100000"/>
                        </a:lnSpc>
                        <a:spcBef>
                          <a:spcPts val="0"/>
                        </a:spcBef>
                        <a:spcAft>
                          <a:spcPts val="0"/>
                        </a:spcAft>
                        <a:buSzPts val="1500"/>
                        <a:buFont typeface="Noto Sans Symbols"/>
                        <a:buChar char="⮚"/>
                      </a:pPr>
                      <a:r>
                        <a:rPr lang="en" sz="1500" u="none" cap="none" strike="noStrike">
                          <a:latin typeface="Trebuchet MS"/>
                          <a:ea typeface="Trebuchet MS"/>
                          <a:cs typeface="Trebuchet MS"/>
                          <a:sym typeface="Trebuchet MS"/>
                        </a:rPr>
                        <a:t>Impact: Framework overhead and dependencies increases time  to solution and affects productivity</a:t>
                      </a:r>
                      <a:endParaRPr sz="1500" u="none" cap="none" strike="noStrike">
                        <a:latin typeface="Trebuchet MS"/>
                        <a:ea typeface="Trebuchet MS"/>
                        <a:cs typeface="Trebuchet MS"/>
                        <a:sym typeface="Trebuchet MS"/>
                      </a:endParaRPr>
                    </a:p>
                  </a:txBody>
                  <a:tcPr marT="31225" marB="0" marR="0" marL="0">
                    <a:lnL cap="flat" cmpd="sng" w="12700">
                      <a:solidFill>
                        <a:srgbClr val="B3B3B3"/>
                      </a:solidFill>
                      <a:prstDash val="solid"/>
                      <a:round/>
                      <a:headEnd len="sm" w="sm" type="none"/>
                      <a:tailEnd len="sm" w="sm" type="none"/>
                    </a:lnL>
                    <a:lnR cap="flat" cmpd="sng" w="12700">
                      <a:solidFill>
                        <a:srgbClr val="B3B3B3"/>
                      </a:solidFill>
                      <a:prstDash val="solid"/>
                      <a:round/>
                      <a:headEnd len="sm" w="sm" type="none"/>
                      <a:tailEnd len="sm" w="sm" type="none"/>
                    </a:lnR>
                    <a:lnT cap="flat" cmpd="sng" w="12700">
                      <a:solidFill>
                        <a:srgbClr val="B3B3B3"/>
                      </a:solidFill>
                      <a:prstDash val="solid"/>
                      <a:round/>
                      <a:headEnd len="sm" w="sm" type="none"/>
                      <a:tailEnd len="sm" w="sm" type="none"/>
                    </a:lnT>
                    <a:lnB cap="flat" cmpd="sng" w="19050">
                      <a:solidFill>
                        <a:srgbClr val="B3B3B3"/>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1371177" y="304906"/>
            <a:ext cx="6401646" cy="738188"/>
          </a:xfrm>
          <a:prstGeom prst="rect">
            <a:avLst/>
          </a:prstGeom>
          <a:noFill/>
          <a:ln>
            <a:noFill/>
          </a:ln>
        </p:spPr>
        <p:txBody>
          <a:bodyPr anchorCtr="0" anchor="t" bIns="0" lIns="0" spcFirstLastPara="1" rIns="0" wrap="square" tIns="11100">
            <a:spAutoFit/>
          </a:bodyPr>
          <a:lstStyle/>
          <a:p>
            <a:pPr indent="0" lvl="0" marL="63500" rtl="0" algn="ctr">
              <a:lnSpc>
                <a:spcPct val="100000"/>
              </a:lnSpc>
              <a:spcBef>
                <a:spcPts val="0"/>
              </a:spcBef>
              <a:spcAft>
                <a:spcPts val="0"/>
              </a:spcAft>
              <a:buNone/>
            </a:pPr>
            <a:r>
              <a:rPr lang="en"/>
              <a:t>NVIDIA TENSORRT</a:t>
            </a:r>
            <a:endParaRPr/>
          </a:p>
          <a:p>
            <a:pPr indent="0" lvl="0" marL="63500" rtl="0" algn="ctr">
              <a:lnSpc>
                <a:spcPct val="100000"/>
              </a:lnSpc>
              <a:spcBef>
                <a:spcPts val="0"/>
              </a:spcBef>
              <a:spcAft>
                <a:spcPts val="0"/>
              </a:spcAft>
              <a:buNone/>
            </a:pPr>
            <a:r>
              <a:rPr b="0" lang="en" sz="2000">
                <a:solidFill>
                  <a:srgbClr val="76B800"/>
                </a:solidFill>
                <a:latin typeface="Trebuchet MS"/>
                <a:ea typeface="Trebuchet MS"/>
                <a:cs typeface="Trebuchet MS"/>
                <a:sym typeface="Trebuchet MS"/>
              </a:rPr>
              <a:t>Programmable Inference Accelerator</a:t>
            </a:r>
            <a:endParaRPr sz="2000">
              <a:latin typeface="Trebuchet MS"/>
              <a:ea typeface="Trebuchet MS"/>
              <a:cs typeface="Trebuchet MS"/>
              <a:sym typeface="Trebuchet MS"/>
            </a:endParaRPr>
          </a:p>
        </p:txBody>
      </p:sp>
      <p:sp>
        <p:nvSpPr>
          <p:cNvPr id="241" name="Google Shape;241;p32"/>
          <p:cNvSpPr txBox="1"/>
          <p:nvPr/>
        </p:nvSpPr>
        <p:spPr>
          <a:xfrm>
            <a:off x="483192" y="4897458"/>
            <a:ext cx="1637241" cy="1613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900">
                <a:solidFill>
                  <a:srgbClr val="76B800"/>
                </a:solidFill>
                <a:latin typeface="Trebuchet MS"/>
                <a:ea typeface="Trebuchet MS"/>
                <a:cs typeface="Trebuchet MS"/>
                <a:sym typeface="Trebuchet MS"/>
              </a:rPr>
              <a:t>developer.nvidia.com/tensorrt</a:t>
            </a:r>
            <a:endParaRPr sz="900">
              <a:solidFill>
                <a:schemeClr val="dk1"/>
              </a:solidFill>
              <a:latin typeface="Trebuchet MS"/>
              <a:ea typeface="Trebuchet MS"/>
              <a:cs typeface="Trebuchet MS"/>
              <a:sym typeface="Trebuchet MS"/>
            </a:endParaRPr>
          </a:p>
        </p:txBody>
      </p:sp>
      <p:grpSp>
        <p:nvGrpSpPr>
          <p:cNvPr id="242" name="Google Shape;242;p32"/>
          <p:cNvGrpSpPr/>
          <p:nvPr/>
        </p:nvGrpSpPr>
        <p:grpSpPr>
          <a:xfrm>
            <a:off x="1503862" y="1873347"/>
            <a:ext cx="6517330" cy="2579083"/>
            <a:chOff x="1804634" y="2248016"/>
            <a:chExt cx="7820796" cy="3094900"/>
          </a:xfrm>
        </p:grpSpPr>
        <p:pic>
          <p:nvPicPr>
            <p:cNvPr id="243" name="Google Shape;243;p32"/>
            <p:cNvPicPr preferRelativeResize="0"/>
            <p:nvPr/>
          </p:nvPicPr>
          <p:blipFill rotWithShape="1">
            <a:blip r:embed="rId3">
              <a:alphaModFix/>
            </a:blip>
            <a:srcRect b="0" l="0" r="0" t="0"/>
            <a:stretch/>
          </p:blipFill>
          <p:spPr>
            <a:xfrm>
              <a:off x="3115150" y="2255766"/>
              <a:ext cx="834963" cy="539038"/>
            </a:xfrm>
            <a:prstGeom prst="rect">
              <a:avLst/>
            </a:prstGeom>
            <a:noFill/>
            <a:ln>
              <a:noFill/>
            </a:ln>
          </p:spPr>
        </p:pic>
        <p:pic>
          <p:nvPicPr>
            <p:cNvPr id="244" name="Google Shape;244;p32"/>
            <p:cNvPicPr preferRelativeResize="0"/>
            <p:nvPr/>
          </p:nvPicPr>
          <p:blipFill rotWithShape="1">
            <a:blip r:embed="rId3">
              <a:alphaModFix/>
            </a:blip>
            <a:srcRect b="0" l="0" r="0" t="0"/>
            <a:stretch/>
          </p:blipFill>
          <p:spPr>
            <a:xfrm>
              <a:off x="3115150" y="3058914"/>
              <a:ext cx="834963" cy="539038"/>
            </a:xfrm>
            <a:prstGeom prst="rect">
              <a:avLst/>
            </a:prstGeom>
            <a:noFill/>
            <a:ln>
              <a:noFill/>
            </a:ln>
          </p:spPr>
        </p:pic>
        <p:pic>
          <p:nvPicPr>
            <p:cNvPr id="245" name="Google Shape;245;p32"/>
            <p:cNvPicPr preferRelativeResize="0"/>
            <p:nvPr/>
          </p:nvPicPr>
          <p:blipFill rotWithShape="1">
            <a:blip r:embed="rId4">
              <a:alphaModFix/>
            </a:blip>
            <a:srcRect b="0" l="0" r="0" t="0"/>
            <a:stretch/>
          </p:blipFill>
          <p:spPr>
            <a:xfrm>
              <a:off x="3195828" y="3255263"/>
              <a:ext cx="675131" cy="140207"/>
            </a:xfrm>
            <a:prstGeom prst="rect">
              <a:avLst/>
            </a:prstGeom>
            <a:noFill/>
            <a:ln>
              <a:noFill/>
            </a:ln>
          </p:spPr>
        </p:pic>
        <p:pic>
          <p:nvPicPr>
            <p:cNvPr id="246" name="Google Shape;246;p32"/>
            <p:cNvPicPr preferRelativeResize="0"/>
            <p:nvPr/>
          </p:nvPicPr>
          <p:blipFill rotWithShape="1">
            <a:blip r:embed="rId5">
              <a:alphaModFix/>
            </a:blip>
            <a:srcRect b="0" l="0" r="0" t="0"/>
            <a:stretch/>
          </p:blipFill>
          <p:spPr>
            <a:xfrm>
              <a:off x="1818193" y="3057191"/>
              <a:ext cx="857857" cy="540900"/>
            </a:xfrm>
            <a:prstGeom prst="rect">
              <a:avLst/>
            </a:prstGeom>
            <a:noFill/>
            <a:ln>
              <a:noFill/>
            </a:ln>
          </p:spPr>
        </p:pic>
        <p:pic>
          <p:nvPicPr>
            <p:cNvPr id="247" name="Google Shape;247;p32"/>
            <p:cNvPicPr preferRelativeResize="0"/>
            <p:nvPr/>
          </p:nvPicPr>
          <p:blipFill rotWithShape="1">
            <a:blip r:embed="rId6">
              <a:alphaModFix/>
            </a:blip>
            <a:srcRect b="0" l="0" r="0" t="0"/>
            <a:stretch/>
          </p:blipFill>
          <p:spPr>
            <a:xfrm>
              <a:off x="1813636" y="2248016"/>
              <a:ext cx="862401" cy="551432"/>
            </a:xfrm>
            <a:prstGeom prst="rect">
              <a:avLst/>
            </a:prstGeom>
            <a:noFill/>
            <a:ln>
              <a:noFill/>
            </a:ln>
          </p:spPr>
        </p:pic>
        <p:pic>
          <p:nvPicPr>
            <p:cNvPr id="248" name="Google Shape;248;p32"/>
            <p:cNvPicPr preferRelativeResize="0"/>
            <p:nvPr/>
          </p:nvPicPr>
          <p:blipFill rotWithShape="1">
            <a:blip r:embed="rId7">
              <a:alphaModFix/>
            </a:blip>
            <a:srcRect b="0" l="0" r="0" t="0"/>
            <a:stretch/>
          </p:blipFill>
          <p:spPr>
            <a:xfrm>
              <a:off x="6973859" y="2251028"/>
              <a:ext cx="1103297" cy="812113"/>
            </a:xfrm>
            <a:prstGeom prst="rect">
              <a:avLst/>
            </a:prstGeom>
            <a:noFill/>
            <a:ln>
              <a:noFill/>
            </a:ln>
          </p:spPr>
        </p:pic>
        <p:pic>
          <p:nvPicPr>
            <p:cNvPr id="249" name="Google Shape;249;p32"/>
            <p:cNvPicPr preferRelativeResize="0"/>
            <p:nvPr/>
          </p:nvPicPr>
          <p:blipFill rotWithShape="1">
            <a:blip r:embed="rId8">
              <a:alphaModFix/>
            </a:blip>
            <a:srcRect b="0" l="0" r="0" t="0"/>
            <a:stretch/>
          </p:blipFill>
          <p:spPr>
            <a:xfrm>
              <a:off x="6975454" y="3394003"/>
              <a:ext cx="1119891" cy="824388"/>
            </a:xfrm>
            <a:prstGeom prst="rect">
              <a:avLst/>
            </a:prstGeom>
            <a:noFill/>
            <a:ln>
              <a:noFill/>
            </a:ln>
          </p:spPr>
        </p:pic>
        <p:pic>
          <p:nvPicPr>
            <p:cNvPr id="250" name="Google Shape;250;p32"/>
            <p:cNvPicPr preferRelativeResize="0"/>
            <p:nvPr/>
          </p:nvPicPr>
          <p:blipFill rotWithShape="1">
            <a:blip r:embed="rId9">
              <a:alphaModFix/>
            </a:blip>
            <a:srcRect b="0" l="0" r="0" t="0"/>
            <a:stretch/>
          </p:blipFill>
          <p:spPr>
            <a:xfrm>
              <a:off x="6972405" y="4511267"/>
              <a:ext cx="1118439" cy="831649"/>
            </a:xfrm>
            <a:prstGeom prst="rect">
              <a:avLst/>
            </a:prstGeom>
            <a:noFill/>
            <a:ln>
              <a:noFill/>
            </a:ln>
          </p:spPr>
        </p:pic>
        <p:pic>
          <p:nvPicPr>
            <p:cNvPr id="251" name="Google Shape;251;p32"/>
            <p:cNvPicPr preferRelativeResize="0"/>
            <p:nvPr/>
          </p:nvPicPr>
          <p:blipFill rotWithShape="1">
            <a:blip r:embed="rId10">
              <a:alphaModFix/>
            </a:blip>
            <a:srcRect b="0" l="0" r="0" t="0"/>
            <a:stretch/>
          </p:blipFill>
          <p:spPr>
            <a:xfrm>
              <a:off x="8478041" y="2883550"/>
              <a:ext cx="1144471" cy="822628"/>
            </a:xfrm>
            <a:prstGeom prst="rect">
              <a:avLst/>
            </a:prstGeom>
            <a:noFill/>
            <a:ln>
              <a:noFill/>
            </a:ln>
          </p:spPr>
        </p:pic>
        <p:pic>
          <p:nvPicPr>
            <p:cNvPr id="252" name="Google Shape;252;p32"/>
            <p:cNvPicPr preferRelativeResize="0"/>
            <p:nvPr/>
          </p:nvPicPr>
          <p:blipFill rotWithShape="1">
            <a:blip r:embed="rId11">
              <a:alphaModFix/>
            </a:blip>
            <a:srcRect b="0" l="0" r="0" t="0"/>
            <a:stretch/>
          </p:blipFill>
          <p:spPr>
            <a:xfrm>
              <a:off x="8469003" y="3941063"/>
              <a:ext cx="1156427" cy="841248"/>
            </a:xfrm>
            <a:prstGeom prst="rect">
              <a:avLst/>
            </a:prstGeom>
            <a:noFill/>
            <a:ln>
              <a:noFill/>
            </a:ln>
          </p:spPr>
        </p:pic>
        <p:pic>
          <p:nvPicPr>
            <p:cNvPr id="253" name="Google Shape;253;p32"/>
            <p:cNvPicPr preferRelativeResize="0"/>
            <p:nvPr/>
          </p:nvPicPr>
          <p:blipFill rotWithShape="1">
            <a:blip r:embed="rId12">
              <a:alphaModFix/>
            </a:blip>
            <a:srcRect b="0" l="0" r="0" t="0"/>
            <a:stretch/>
          </p:blipFill>
          <p:spPr>
            <a:xfrm>
              <a:off x="1813720" y="3826859"/>
              <a:ext cx="863855" cy="546923"/>
            </a:xfrm>
            <a:prstGeom prst="rect">
              <a:avLst/>
            </a:prstGeom>
            <a:noFill/>
            <a:ln>
              <a:noFill/>
            </a:ln>
          </p:spPr>
        </p:pic>
        <p:pic>
          <p:nvPicPr>
            <p:cNvPr id="254" name="Google Shape;254;p32"/>
            <p:cNvPicPr preferRelativeResize="0"/>
            <p:nvPr/>
          </p:nvPicPr>
          <p:blipFill rotWithShape="1">
            <a:blip r:embed="rId13">
              <a:alphaModFix/>
            </a:blip>
            <a:srcRect b="0" l="0" r="0" t="0"/>
            <a:stretch/>
          </p:blipFill>
          <p:spPr>
            <a:xfrm>
              <a:off x="3118199" y="3820762"/>
              <a:ext cx="834993" cy="551475"/>
            </a:xfrm>
            <a:prstGeom prst="rect">
              <a:avLst/>
            </a:prstGeom>
            <a:noFill/>
            <a:ln>
              <a:noFill/>
            </a:ln>
          </p:spPr>
        </p:pic>
        <p:pic>
          <p:nvPicPr>
            <p:cNvPr id="255" name="Google Shape;255;p32"/>
            <p:cNvPicPr preferRelativeResize="0"/>
            <p:nvPr/>
          </p:nvPicPr>
          <p:blipFill rotWithShape="1">
            <a:blip r:embed="rId14">
              <a:alphaModFix/>
            </a:blip>
            <a:srcRect b="0" l="0" r="0" t="0"/>
            <a:stretch/>
          </p:blipFill>
          <p:spPr>
            <a:xfrm>
              <a:off x="3166872" y="4029455"/>
              <a:ext cx="726948" cy="137160"/>
            </a:xfrm>
            <a:prstGeom prst="rect">
              <a:avLst/>
            </a:prstGeom>
            <a:noFill/>
            <a:ln>
              <a:noFill/>
            </a:ln>
          </p:spPr>
        </p:pic>
        <p:pic>
          <p:nvPicPr>
            <p:cNvPr id="256" name="Google Shape;256;p32"/>
            <p:cNvPicPr preferRelativeResize="0"/>
            <p:nvPr/>
          </p:nvPicPr>
          <p:blipFill rotWithShape="1">
            <a:blip r:embed="rId15">
              <a:alphaModFix/>
            </a:blip>
            <a:srcRect b="0" l="0" r="0" t="0"/>
            <a:stretch/>
          </p:blipFill>
          <p:spPr>
            <a:xfrm>
              <a:off x="1804634" y="4593567"/>
              <a:ext cx="872836" cy="566431"/>
            </a:xfrm>
            <a:prstGeom prst="rect">
              <a:avLst/>
            </a:prstGeom>
            <a:noFill/>
            <a:ln>
              <a:noFill/>
            </a:ln>
          </p:spPr>
        </p:pic>
        <p:pic>
          <p:nvPicPr>
            <p:cNvPr id="257" name="Google Shape;257;p32"/>
            <p:cNvPicPr preferRelativeResize="0"/>
            <p:nvPr/>
          </p:nvPicPr>
          <p:blipFill rotWithShape="1">
            <a:blip r:embed="rId16">
              <a:alphaModFix/>
            </a:blip>
            <a:srcRect b="0" l="0" r="0" t="0"/>
            <a:stretch/>
          </p:blipFill>
          <p:spPr>
            <a:xfrm>
              <a:off x="3084636" y="4578261"/>
              <a:ext cx="851788" cy="575641"/>
            </a:xfrm>
            <a:prstGeom prst="rect">
              <a:avLst/>
            </a:prstGeom>
            <a:noFill/>
            <a:ln>
              <a:noFill/>
            </a:ln>
          </p:spPr>
        </p:pic>
      </p:grpSp>
      <p:sp>
        <p:nvSpPr>
          <p:cNvPr id="258" name="Google Shape;258;p32"/>
          <p:cNvSpPr txBox="1"/>
          <p:nvPr/>
        </p:nvSpPr>
        <p:spPr>
          <a:xfrm>
            <a:off x="6012497" y="3378518"/>
            <a:ext cx="533400" cy="1481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800">
                <a:solidFill>
                  <a:srgbClr val="FFFFFF"/>
                </a:solidFill>
                <a:latin typeface="Trebuchet MS"/>
                <a:ea typeface="Trebuchet MS"/>
                <a:cs typeface="Trebuchet MS"/>
                <a:sym typeface="Trebuchet MS"/>
              </a:rPr>
              <a:t>DRIVE PX 2</a:t>
            </a:r>
            <a:endParaRPr sz="800">
              <a:solidFill>
                <a:schemeClr val="dk1"/>
              </a:solidFill>
              <a:latin typeface="Trebuchet MS"/>
              <a:ea typeface="Trebuchet MS"/>
              <a:cs typeface="Trebuchet MS"/>
              <a:sym typeface="Trebuchet MS"/>
            </a:endParaRPr>
          </a:p>
        </p:txBody>
      </p:sp>
      <p:sp>
        <p:nvSpPr>
          <p:cNvPr id="259" name="Google Shape;259;p32"/>
          <p:cNvSpPr txBox="1"/>
          <p:nvPr/>
        </p:nvSpPr>
        <p:spPr>
          <a:xfrm>
            <a:off x="7269057" y="2950845"/>
            <a:ext cx="584729" cy="1481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800">
                <a:solidFill>
                  <a:srgbClr val="FFFFFF"/>
                </a:solidFill>
                <a:latin typeface="Trebuchet MS"/>
                <a:ea typeface="Trebuchet MS"/>
                <a:cs typeface="Trebuchet MS"/>
                <a:sym typeface="Trebuchet MS"/>
              </a:rPr>
              <a:t>JETSON TX2</a:t>
            </a:r>
            <a:endParaRPr sz="800">
              <a:solidFill>
                <a:schemeClr val="dk1"/>
              </a:solidFill>
              <a:latin typeface="Trebuchet MS"/>
              <a:ea typeface="Trebuchet MS"/>
              <a:cs typeface="Trebuchet MS"/>
              <a:sym typeface="Trebuchet MS"/>
            </a:endParaRPr>
          </a:p>
        </p:txBody>
      </p:sp>
      <p:sp>
        <p:nvSpPr>
          <p:cNvPr id="260" name="Google Shape;260;p32"/>
          <p:cNvSpPr txBox="1"/>
          <p:nvPr/>
        </p:nvSpPr>
        <p:spPr>
          <a:xfrm>
            <a:off x="7279745" y="3841856"/>
            <a:ext cx="548217" cy="1481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800">
                <a:solidFill>
                  <a:srgbClr val="FFFFFF"/>
                </a:solidFill>
                <a:latin typeface="Trebuchet MS"/>
                <a:ea typeface="Trebuchet MS"/>
                <a:cs typeface="Trebuchet MS"/>
                <a:sym typeface="Trebuchet MS"/>
              </a:rPr>
              <a:t>NVIDIA DLA</a:t>
            </a:r>
            <a:endParaRPr sz="800">
              <a:solidFill>
                <a:schemeClr val="dk1"/>
              </a:solidFill>
              <a:latin typeface="Trebuchet MS"/>
              <a:ea typeface="Trebuchet MS"/>
              <a:cs typeface="Trebuchet MS"/>
              <a:sym typeface="Trebuchet MS"/>
            </a:endParaRPr>
          </a:p>
        </p:txBody>
      </p:sp>
      <p:grpSp>
        <p:nvGrpSpPr>
          <p:cNvPr id="261" name="Google Shape;261;p32"/>
          <p:cNvGrpSpPr/>
          <p:nvPr/>
        </p:nvGrpSpPr>
        <p:grpSpPr>
          <a:xfrm>
            <a:off x="1611629" y="1925319"/>
            <a:ext cx="5448301" cy="2274570"/>
            <a:chOff x="1933955" y="2310383"/>
            <a:chExt cx="6537961" cy="2729484"/>
          </a:xfrm>
        </p:grpSpPr>
        <p:sp>
          <p:nvSpPr>
            <p:cNvPr id="262" name="Google Shape;262;p32"/>
            <p:cNvSpPr/>
            <p:nvPr/>
          </p:nvSpPr>
          <p:spPr>
            <a:xfrm>
              <a:off x="3945635" y="2538983"/>
              <a:ext cx="1106170" cy="852169"/>
            </a:xfrm>
            <a:custGeom>
              <a:rect b="b" l="l" r="r" t="t"/>
              <a:pathLst>
                <a:path extrusionOk="0" h="852170" w="1106170">
                  <a:moveTo>
                    <a:pt x="590803" y="38862"/>
                  </a:moveTo>
                  <a:lnTo>
                    <a:pt x="590803" y="846073"/>
                  </a:lnTo>
                  <a:lnTo>
                    <a:pt x="596518" y="851915"/>
                  </a:lnTo>
                  <a:lnTo>
                    <a:pt x="1105662" y="851915"/>
                  </a:lnTo>
                  <a:lnTo>
                    <a:pt x="1105662" y="838961"/>
                  </a:lnTo>
                  <a:lnTo>
                    <a:pt x="616712" y="838961"/>
                  </a:lnTo>
                  <a:lnTo>
                    <a:pt x="603758" y="826007"/>
                  </a:lnTo>
                  <a:lnTo>
                    <a:pt x="616712" y="826007"/>
                  </a:lnTo>
                  <a:lnTo>
                    <a:pt x="616712" y="51815"/>
                  </a:lnTo>
                  <a:lnTo>
                    <a:pt x="603758" y="51815"/>
                  </a:lnTo>
                  <a:lnTo>
                    <a:pt x="590803" y="38862"/>
                  </a:lnTo>
                  <a:close/>
                </a:path>
                <a:path extrusionOk="0" h="852170" w="1106170">
                  <a:moveTo>
                    <a:pt x="616712" y="826007"/>
                  </a:moveTo>
                  <a:lnTo>
                    <a:pt x="603758" y="826007"/>
                  </a:lnTo>
                  <a:lnTo>
                    <a:pt x="616712" y="838961"/>
                  </a:lnTo>
                  <a:lnTo>
                    <a:pt x="616712" y="826007"/>
                  </a:lnTo>
                  <a:close/>
                </a:path>
                <a:path extrusionOk="0" h="852170" w="1106170">
                  <a:moveTo>
                    <a:pt x="1105662" y="826007"/>
                  </a:moveTo>
                  <a:lnTo>
                    <a:pt x="616712" y="826007"/>
                  </a:lnTo>
                  <a:lnTo>
                    <a:pt x="616712" y="838961"/>
                  </a:lnTo>
                  <a:lnTo>
                    <a:pt x="1105662" y="838961"/>
                  </a:lnTo>
                  <a:lnTo>
                    <a:pt x="1105662" y="826007"/>
                  </a:lnTo>
                  <a:close/>
                </a:path>
                <a:path extrusionOk="0" h="852170" w="1106170">
                  <a:moveTo>
                    <a:pt x="38862" y="0"/>
                  </a:moveTo>
                  <a:lnTo>
                    <a:pt x="23735" y="3053"/>
                  </a:lnTo>
                  <a:lnTo>
                    <a:pt x="11382" y="11382"/>
                  </a:lnTo>
                  <a:lnTo>
                    <a:pt x="3053" y="23735"/>
                  </a:lnTo>
                  <a:lnTo>
                    <a:pt x="0" y="38862"/>
                  </a:lnTo>
                  <a:lnTo>
                    <a:pt x="3053" y="53988"/>
                  </a:lnTo>
                  <a:lnTo>
                    <a:pt x="11382" y="66341"/>
                  </a:lnTo>
                  <a:lnTo>
                    <a:pt x="23735" y="74670"/>
                  </a:lnTo>
                  <a:lnTo>
                    <a:pt x="38862" y="77724"/>
                  </a:lnTo>
                  <a:lnTo>
                    <a:pt x="53988" y="74670"/>
                  </a:lnTo>
                  <a:lnTo>
                    <a:pt x="66341" y="66341"/>
                  </a:lnTo>
                  <a:lnTo>
                    <a:pt x="74670" y="53988"/>
                  </a:lnTo>
                  <a:lnTo>
                    <a:pt x="75108" y="51815"/>
                  </a:lnTo>
                  <a:lnTo>
                    <a:pt x="38862" y="51815"/>
                  </a:lnTo>
                  <a:lnTo>
                    <a:pt x="38862" y="25907"/>
                  </a:lnTo>
                  <a:lnTo>
                    <a:pt x="75108" y="25907"/>
                  </a:lnTo>
                  <a:lnTo>
                    <a:pt x="74670" y="23735"/>
                  </a:lnTo>
                  <a:lnTo>
                    <a:pt x="66341" y="11382"/>
                  </a:lnTo>
                  <a:lnTo>
                    <a:pt x="53988" y="3053"/>
                  </a:lnTo>
                  <a:lnTo>
                    <a:pt x="38862" y="0"/>
                  </a:lnTo>
                  <a:close/>
                </a:path>
                <a:path extrusionOk="0" h="852170" w="1106170">
                  <a:moveTo>
                    <a:pt x="75108" y="25907"/>
                  </a:moveTo>
                  <a:lnTo>
                    <a:pt x="38862" y="25907"/>
                  </a:lnTo>
                  <a:lnTo>
                    <a:pt x="38862" y="51815"/>
                  </a:lnTo>
                  <a:lnTo>
                    <a:pt x="75108" y="51815"/>
                  </a:lnTo>
                  <a:lnTo>
                    <a:pt x="77724" y="38862"/>
                  </a:lnTo>
                  <a:lnTo>
                    <a:pt x="75108" y="25907"/>
                  </a:lnTo>
                  <a:close/>
                </a:path>
                <a:path extrusionOk="0" h="852170" w="1106170">
                  <a:moveTo>
                    <a:pt x="610869" y="25907"/>
                  </a:moveTo>
                  <a:lnTo>
                    <a:pt x="75108" y="25907"/>
                  </a:lnTo>
                  <a:lnTo>
                    <a:pt x="77724" y="38862"/>
                  </a:lnTo>
                  <a:lnTo>
                    <a:pt x="75108" y="51815"/>
                  </a:lnTo>
                  <a:lnTo>
                    <a:pt x="590803" y="51815"/>
                  </a:lnTo>
                  <a:lnTo>
                    <a:pt x="590803" y="38862"/>
                  </a:lnTo>
                  <a:lnTo>
                    <a:pt x="616712" y="38862"/>
                  </a:lnTo>
                  <a:lnTo>
                    <a:pt x="616712" y="31750"/>
                  </a:lnTo>
                  <a:lnTo>
                    <a:pt x="610869" y="25907"/>
                  </a:lnTo>
                  <a:close/>
                </a:path>
                <a:path extrusionOk="0" h="852170" w="1106170">
                  <a:moveTo>
                    <a:pt x="616712" y="38862"/>
                  </a:moveTo>
                  <a:lnTo>
                    <a:pt x="590803" y="38862"/>
                  </a:lnTo>
                  <a:lnTo>
                    <a:pt x="603758" y="51815"/>
                  </a:lnTo>
                  <a:lnTo>
                    <a:pt x="616712" y="51815"/>
                  </a:lnTo>
                  <a:lnTo>
                    <a:pt x="616712" y="38862"/>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63" name="Google Shape;263;p32"/>
            <p:cNvPicPr preferRelativeResize="0"/>
            <p:nvPr/>
          </p:nvPicPr>
          <p:blipFill rotWithShape="1">
            <a:blip r:embed="rId17">
              <a:alphaModFix/>
            </a:blip>
            <a:srcRect b="0" l="0" r="0" t="0"/>
            <a:stretch/>
          </p:blipFill>
          <p:spPr>
            <a:xfrm>
              <a:off x="3189731" y="2389631"/>
              <a:ext cx="693419" cy="274320"/>
            </a:xfrm>
            <a:prstGeom prst="rect">
              <a:avLst/>
            </a:prstGeom>
            <a:noFill/>
            <a:ln>
              <a:noFill/>
            </a:ln>
          </p:spPr>
        </p:pic>
        <p:sp>
          <p:nvSpPr>
            <p:cNvPr id="264" name="Google Shape;264;p32"/>
            <p:cNvSpPr/>
            <p:nvPr/>
          </p:nvSpPr>
          <p:spPr>
            <a:xfrm>
              <a:off x="3933444" y="3281172"/>
              <a:ext cx="1137920" cy="314325"/>
            </a:xfrm>
            <a:custGeom>
              <a:rect b="b" l="l" r="r" t="t"/>
              <a:pathLst>
                <a:path extrusionOk="0" h="314325" w="1137920">
                  <a:moveTo>
                    <a:pt x="278510" y="38861"/>
                  </a:moveTo>
                  <a:lnTo>
                    <a:pt x="278510" y="308101"/>
                  </a:lnTo>
                  <a:lnTo>
                    <a:pt x="284352" y="313944"/>
                  </a:lnTo>
                  <a:lnTo>
                    <a:pt x="1137665" y="313944"/>
                  </a:lnTo>
                  <a:lnTo>
                    <a:pt x="1137665" y="300989"/>
                  </a:lnTo>
                  <a:lnTo>
                    <a:pt x="304418" y="300989"/>
                  </a:lnTo>
                  <a:lnTo>
                    <a:pt x="291464" y="288035"/>
                  </a:lnTo>
                  <a:lnTo>
                    <a:pt x="304418" y="288035"/>
                  </a:lnTo>
                  <a:lnTo>
                    <a:pt x="304418" y="51815"/>
                  </a:lnTo>
                  <a:lnTo>
                    <a:pt x="291464" y="51815"/>
                  </a:lnTo>
                  <a:lnTo>
                    <a:pt x="278510" y="38861"/>
                  </a:lnTo>
                  <a:close/>
                </a:path>
                <a:path extrusionOk="0" h="314325" w="1137920">
                  <a:moveTo>
                    <a:pt x="304418" y="288035"/>
                  </a:moveTo>
                  <a:lnTo>
                    <a:pt x="291464" y="288035"/>
                  </a:lnTo>
                  <a:lnTo>
                    <a:pt x="304418" y="300989"/>
                  </a:lnTo>
                  <a:lnTo>
                    <a:pt x="304418" y="288035"/>
                  </a:lnTo>
                  <a:close/>
                </a:path>
                <a:path extrusionOk="0" h="314325" w="1137920">
                  <a:moveTo>
                    <a:pt x="1137665" y="288035"/>
                  </a:moveTo>
                  <a:lnTo>
                    <a:pt x="304418" y="288035"/>
                  </a:lnTo>
                  <a:lnTo>
                    <a:pt x="304418" y="300989"/>
                  </a:lnTo>
                  <a:lnTo>
                    <a:pt x="1137665" y="300989"/>
                  </a:lnTo>
                  <a:lnTo>
                    <a:pt x="1137665" y="288035"/>
                  </a:lnTo>
                  <a:close/>
                </a:path>
                <a:path extrusionOk="0" h="314325" w="1137920">
                  <a:moveTo>
                    <a:pt x="38861" y="0"/>
                  </a:moveTo>
                  <a:lnTo>
                    <a:pt x="23735" y="3053"/>
                  </a:lnTo>
                  <a:lnTo>
                    <a:pt x="11382" y="11382"/>
                  </a:lnTo>
                  <a:lnTo>
                    <a:pt x="3053" y="23735"/>
                  </a:lnTo>
                  <a:lnTo>
                    <a:pt x="0" y="38861"/>
                  </a:lnTo>
                  <a:lnTo>
                    <a:pt x="3053" y="53988"/>
                  </a:lnTo>
                  <a:lnTo>
                    <a:pt x="11382" y="66341"/>
                  </a:lnTo>
                  <a:lnTo>
                    <a:pt x="23735" y="74670"/>
                  </a:lnTo>
                  <a:lnTo>
                    <a:pt x="38861" y="77723"/>
                  </a:lnTo>
                  <a:lnTo>
                    <a:pt x="53988" y="74670"/>
                  </a:lnTo>
                  <a:lnTo>
                    <a:pt x="66341" y="66341"/>
                  </a:lnTo>
                  <a:lnTo>
                    <a:pt x="74670" y="53988"/>
                  </a:lnTo>
                  <a:lnTo>
                    <a:pt x="75108" y="51815"/>
                  </a:lnTo>
                  <a:lnTo>
                    <a:pt x="38861" y="51815"/>
                  </a:lnTo>
                  <a:lnTo>
                    <a:pt x="38861" y="25907"/>
                  </a:lnTo>
                  <a:lnTo>
                    <a:pt x="75108" y="25907"/>
                  </a:lnTo>
                  <a:lnTo>
                    <a:pt x="74670" y="23735"/>
                  </a:lnTo>
                  <a:lnTo>
                    <a:pt x="66341" y="11382"/>
                  </a:lnTo>
                  <a:lnTo>
                    <a:pt x="53988" y="3053"/>
                  </a:lnTo>
                  <a:lnTo>
                    <a:pt x="38861" y="0"/>
                  </a:lnTo>
                  <a:close/>
                </a:path>
                <a:path extrusionOk="0" h="314325" w="1137920">
                  <a:moveTo>
                    <a:pt x="75108" y="25907"/>
                  </a:moveTo>
                  <a:lnTo>
                    <a:pt x="38861" y="25907"/>
                  </a:lnTo>
                  <a:lnTo>
                    <a:pt x="38861" y="51815"/>
                  </a:lnTo>
                  <a:lnTo>
                    <a:pt x="75108" y="51815"/>
                  </a:lnTo>
                  <a:lnTo>
                    <a:pt x="77723" y="38861"/>
                  </a:lnTo>
                  <a:lnTo>
                    <a:pt x="75108" y="25907"/>
                  </a:lnTo>
                  <a:close/>
                </a:path>
                <a:path extrusionOk="0" h="314325" w="1137920">
                  <a:moveTo>
                    <a:pt x="298576" y="25907"/>
                  </a:moveTo>
                  <a:lnTo>
                    <a:pt x="75108" y="25907"/>
                  </a:lnTo>
                  <a:lnTo>
                    <a:pt x="77723" y="38861"/>
                  </a:lnTo>
                  <a:lnTo>
                    <a:pt x="75108" y="51815"/>
                  </a:lnTo>
                  <a:lnTo>
                    <a:pt x="278510" y="51815"/>
                  </a:lnTo>
                  <a:lnTo>
                    <a:pt x="278510" y="38861"/>
                  </a:lnTo>
                  <a:lnTo>
                    <a:pt x="304418" y="38861"/>
                  </a:lnTo>
                  <a:lnTo>
                    <a:pt x="304418" y="31750"/>
                  </a:lnTo>
                  <a:lnTo>
                    <a:pt x="298576" y="25907"/>
                  </a:lnTo>
                  <a:close/>
                </a:path>
                <a:path extrusionOk="0" h="314325" w="1137920">
                  <a:moveTo>
                    <a:pt x="304418" y="38861"/>
                  </a:moveTo>
                  <a:lnTo>
                    <a:pt x="278510" y="38861"/>
                  </a:lnTo>
                  <a:lnTo>
                    <a:pt x="291464" y="51815"/>
                  </a:lnTo>
                  <a:lnTo>
                    <a:pt x="304418" y="51815"/>
                  </a:lnTo>
                  <a:lnTo>
                    <a:pt x="304418" y="38861"/>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65" name="Google Shape;265;p32"/>
            <p:cNvPicPr preferRelativeResize="0"/>
            <p:nvPr/>
          </p:nvPicPr>
          <p:blipFill rotWithShape="1">
            <a:blip r:embed="rId18">
              <a:alphaModFix/>
            </a:blip>
            <a:srcRect b="0" l="0" r="0" t="0"/>
            <a:stretch/>
          </p:blipFill>
          <p:spPr>
            <a:xfrm>
              <a:off x="1973579" y="3186683"/>
              <a:ext cx="554736" cy="291083"/>
            </a:xfrm>
            <a:prstGeom prst="rect">
              <a:avLst/>
            </a:prstGeom>
            <a:noFill/>
            <a:ln>
              <a:noFill/>
            </a:ln>
          </p:spPr>
        </p:pic>
        <p:sp>
          <p:nvSpPr>
            <p:cNvPr id="266" name="Google Shape;266;p32"/>
            <p:cNvSpPr/>
            <p:nvPr/>
          </p:nvSpPr>
          <p:spPr>
            <a:xfrm>
              <a:off x="2677668" y="3290316"/>
              <a:ext cx="2337435" cy="396240"/>
            </a:xfrm>
            <a:custGeom>
              <a:rect b="b" l="l" r="r" t="t"/>
              <a:pathLst>
                <a:path extrusionOk="0" h="396239" w="2337435">
                  <a:moveTo>
                    <a:pt x="217424" y="38861"/>
                  </a:moveTo>
                  <a:lnTo>
                    <a:pt x="217424" y="390397"/>
                  </a:lnTo>
                  <a:lnTo>
                    <a:pt x="223265" y="396239"/>
                  </a:lnTo>
                  <a:lnTo>
                    <a:pt x="2337054" y="396239"/>
                  </a:lnTo>
                  <a:lnTo>
                    <a:pt x="2337054" y="383285"/>
                  </a:lnTo>
                  <a:lnTo>
                    <a:pt x="243331" y="383285"/>
                  </a:lnTo>
                  <a:lnTo>
                    <a:pt x="230377" y="370331"/>
                  </a:lnTo>
                  <a:lnTo>
                    <a:pt x="243331" y="370331"/>
                  </a:lnTo>
                  <a:lnTo>
                    <a:pt x="243331" y="51815"/>
                  </a:lnTo>
                  <a:lnTo>
                    <a:pt x="230377" y="51815"/>
                  </a:lnTo>
                  <a:lnTo>
                    <a:pt x="217424" y="38861"/>
                  </a:lnTo>
                  <a:close/>
                </a:path>
                <a:path extrusionOk="0" h="396239" w="2337435">
                  <a:moveTo>
                    <a:pt x="243331" y="370331"/>
                  </a:moveTo>
                  <a:lnTo>
                    <a:pt x="230377" y="370331"/>
                  </a:lnTo>
                  <a:lnTo>
                    <a:pt x="243331" y="383285"/>
                  </a:lnTo>
                  <a:lnTo>
                    <a:pt x="243331" y="370331"/>
                  </a:lnTo>
                  <a:close/>
                </a:path>
                <a:path extrusionOk="0" h="396239" w="2337435">
                  <a:moveTo>
                    <a:pt x="2337054" y="370331"/>
                  </a:moveTo>
                  <a:lnTo>
                    <a:pt x="243331" y="370331"/>
                  </a:lnTo>
                  <a:lnTo>
                    <a:pt x="243331" y="383285"/>
                  </a:lnTo>
                  <a:lnTo>
                    <a:pt x="2337054" y="383285"/>
                  </a:lnTo>
                  <a:lnTo>
                    <a:pt x="2337054" y="370331"/>
                  </a:lnTo>
                  <a:close/>
                </a:path>
                <a:path extrusionOk="0" h="396239" w="2337435">
                  <a:moveTo>
                    <a:pt x="38862" y="0"/>
                  </a:moveTo>
                  <a:lnTo>
                    <a:pt x="23735" y="3053"/>
                  </a:lnTo>
                  <a:lnTo>
                    <a:pt x="11382" y="11382"/>
                  </a:lnTo>
                  <a:lnTo>
                    <a:pt x="3053" y="23735"/>
                  </a:lnTo>
                  <a:lnTo>
                    <a:pt x="0" y="38861"/>
                  </a:lnTo>
                  <a:lnTo>
                    <a:pt x="3053" y="53988"/>
                  </a:lnTo>
                  <a:lnTo>
                    <a:pt x="11382" y="66341"/>
                  </a:lnTo>
                  <a:lnTo>
                    <a:pt x="23735" y="74670"/>
                  </a:lnTo>
                  <a:lnTo>
                    <a:pt x="38862" y="77723"/>
                  </a:lnTo>
                  <a:lnTo>
                    <a:pt x="53988" y="74670"/>
                  </a:lnTo>
                  <a:lnTo>
                    <a:pt x="66341" y="66341"/>
                  </a:lnTo>
                  <a:lnTo>
                    <a:pt x="74670" y="53988"/>
                  </a:lnTo>
                  <a:lnTo>
                    <a:pt x="75108" y="51815"/>
                  </a:lnTo>
                  <a:lnTo>
                    <a:pt x="38862" y="51815"/>
                  </a:lnTo>
                  <a:lnTo>
                    <a:pt x="38862" y="25907"/>
                  </a:lnTo>
                  <a:lnTo>
                    <a:pt x="75108" y="25907"/>
                  </a:lnTo>
                  <a:lnTo>
                    <a:pt x="74670" y="23735"/>
                  </a:lnTo>
                  <a:lnTo>
                    <a:pt x="66341" y="11382"/>
                  </a:lnTo>
                  <a:lnTo>
                    <a:pt x="53988" y="3053"/>
                  </a:lnTo>
                  <a:lnTo>
                    <a:pt x="38862" y="0"/>
                  </a:lnTo>
                  <a:close/>
                </a:path>
                <a:path extrusionOk="0" h="396239" w="2337435">
                  <a:moveTo>
                    <a:pt x="75108" y="25907"/>
                  </a:moveTo>
                  <a:lnTo>
                    <a:pt x="38862" y="25907"/>
                  </a:lnTo>
                  <a:lnTo>
                    <a:pt x="38862" y="51815"/>
                  </a:lnTo>
                  <a:lnTo>
                    <a:pt x="75108" y="51815"/>
                  </a:lnTo>
                  <a:lnTo>
                    <a:pt x="77724" y="38861"/>
                  </a:lnTo>
                  <a:lnTo>
                    <a:pt x="75108" y="25907"/>
                  </a:lnTo>
                  <a:close/>
                </a:path>
                <a:path extrusionOk="0" h="396239" w="2337435">
                  <a:moveTo>
                    <a:pt x="237489" y="25907"/>
                  </a:moveTo>
                  <a:lnTo>
                    <a:pt x="75108" y="25907"/>
                  </a:lnTo>
                  <a:lnTo>
                    <a:pt x="77724" y="38861"/>
                  </a:lnTo>
                  <a:lnTo>
                    <a:pt x="75108" y="51815"/>
                  </a:lnTo>
                  <a:lnTo>
                    <a:pt x="217424" y="51815"/>
                  </a:lnTo>
                  <a:lnTo>
                    <a:pt x="217424" y="38861"/>
                  </a:lnTo>
                  <a:lnTo>
                    <a:pt x="243331" y="38861"/>
                  </a:lnTo>
                  <a:lnTo>
                    <a:pt x="243331" y="31749"/>
                  </a:lnTo>
                  <a:lnTo>
                    <a:pt x="237489" y="25907"/>
                  </a:lnTo>
                  <a:close/>
                </a:path>
                <a:path extrusionOk="0" h="396239" w="2337435">
                  <a:moveTo>
                    <a:pt x="243331" y="38861"/>
                  </a:moveTo>
                  <a:lnTo>
                    <a:pt x="217424" y="38861"/>
                  </a:lnTo>
                  <a:lnTo>
                    <a:pt x="230377" y="51815"/>
                  </a:lnTo>
                  <a:lnTo>
                    <a:pt x="243331" y="51815"/>
                  </a:lnTo>
                  <a:lnTo>
                    <a:pt x="243331" y="38861"/>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67" name="Google Shape;267;p32"/>
            <p:cNvPicPr preferRelativeResize="0"/>
            <p:nvPr/>
          </p:nvPicPr>
          <p:blipFill rotWithShape="1">
            <a:blip r:embed="rId19">
              <a:alphaModFix/>
            </a:blip>
            <a:srcRect b="0" l="0" r="0" t="0"/>
            <a:stretch/>
          </p:blipFill>
          <p:spPr>
            <a:xfrm>
              <a:off x="2033015" y="2310383"/>
              <a:ext cx="431292" cy="431291"/>
            </a:xfrm>
            <a:prstGeom prst="rect">
              <a:avLst/>
            </a:prstGeom>
            <a:noFill/>
            <a:ln>
              <a:noFill/>
            </a:ln>
          </p:spPr>
        </p:pic>
        <p:sp>
          <p:nvSpPr>
            <p:cNvPr id="268" name="Google Shape;268;p32"/>
            <p:cNvSpPr/>
            <p:nvPr/>
          </p:nvSpPr>
          <p:spPr>
            <a:xfrm>
              <a:off x="2657856" y="2514599"/>
              <a:ext cx="5814060" cy="2380615"/>
            </a:xfrm>
            <a:custGeom>
              <a:rect b="b" l="l" r="r" t="t"/>
              <a:pathLst>
                <a:path extrusionOk="0" h="2380615" w="5814059">
                  <a:moveTo>
                    <a:pt x="2411730" y="941832"/>
                  </a:moveTo>
                  <a:lnTo>
                    <a:pt x="1786255" y="941832"/>
                  </a:lnTo>
                  <a:lnTo>
                    <a:pt x="1786255" y="453644"/>
                  </a:lnTo>
                  <a:lnTo>
                    <a:pt x="1786255" y="433578"/>
                  </a:lnTo>
                  <a:lnTo>
                    <a:pt x="1780413" y="427736"/>
                  </a:lnTo>
                  <a:lnTo>
                    <a:pt x="275209" y="427736"/>
                  </a:lnTo>
                  <a:lnTo>
                    <a:pt x="275209" y="51816"/>
                  </a:lnTo>
                  <a:lnTo>
                    <a:pt x="275209" y="38862"/>
                  </a:lnTo>
                  <a:lnTo>
                    <a:pt x="275209" y="31750"/>
                  </a:lnTo>
                  <a:lnTo>
                    <a:pt x="269494" y="25908"/>
                  </a:lnTo>
                  <a:lnTo>
                    <a:pt x="75107" y="25908"/>
                  </a:lnTo>
                  <a:lnTo>
                    <a:pt x="74663" y="23736"/>
                  </a:lnTo>
                  <a:lnTo>
                    <a:pt x="66332" y="11391"/>
                  </a:lnTo>
                  <a:lnTo>
                    <a:pt x="53987" y="3060"/>
                  </a:lnTo>
                  <a:lnTo>
                    <a:pt x="38862" y="0"/>
                  </a:lnTo>
                  <a:lnTo>
                    <a:pt x="23723" y="3060"/>
                  </a:lnTo>
                  <a:lnTo>
                    <a:pt x="11379" y="11391"/>
                  </a:lnTo>
                  <a:lnTo>
                    <a:pt x="3048" y="23736"/>
                  </a:lnTo>
                  <a:lnTo>
                    <a:pt x="0" y="38862"/>
                  </a:lnTo>
                  <a:lnTo>
                    <a:pt x="3048" y="54000"/>
                  </a:lnTo>
                  <a:lnTo>
                    <a:pt x="11379" y="66344"/>
                  </a:lnTo>
                  <a:lnTo>
                    <a:pt x="23723" y="74676"/>
                  </a:lnTo>
                  <a:lnTo>
                    <a:pt x="38862" y="77724"/>
                  </a:lnTo>
                  <a:lnTo>
                    <a:pt x="53987" y="74676"/>
                  </a:lnTo>
                  <a:lnTo>
                    <a:pt x="66332" y="66344"/>
                  </a:lnTo>
                  <a:lnTo>
                    <a:pt x="74663" y="54000"/>
                  </a:lnTo>
                  <a:lnTo>
                    <a:pt x="75107" y="51816"/>
                  </a:lnTo>
                  <a:lnTo>
                    <a:pt x="249301" y="51816"/>
                  </a:lnTo>
                  <a:lnTo>
                    <a:pt x="249301" y="447929"/>
                  </a:lnTo>
                  <a:lnTo>
                    <a:pt x="255143" y="453644"/>
                  </a:lnTo>
                  <a:lnTo>
                    <a:pt x="1760347" y="453644"/>
                  </a:lnTo>
                  <a:lnTo>
                    <a:pt x="1760347" y="961898"/>
                  </a:lnTo>
                  <a:lnTo>
                    <a:pt x="1766189" y="967740"/>
                  </a:lnTo>
                  <a:lnTo>
                    <a:pt x="2411730" y="967740"/>
                  </a:lnTo>
                  <a:lnTo>
                    <a:pt x="2411730" y="954786"/>
                  </a:lnTo>
                  <a:lnTo>
                    <a:pt x="2411730" y="941832"/>
                  </a:lnTo>
                  <a:close/>
                </a:path>
                <a:path extrusionOk="0" h="2380615" w="5814059">
                  <a:moveTo>
                    <a:pt x="4344924" y="2341626"/>
                  </a:moveTo>
                  <a:lnTo>
                    <a:pt x="4321187" y="2305824"/>
                  </a:lnTo>
                  <a:lnTo>
                    <a:pt x="4306062" y="2302764"/>
                  </a:lnTo>
                  <a:lnTo>
                    <a:pt x="4290923" y="2305824"/>
                  </a:lnTo>
                  <a:lnTo>
                    <a:pt x="4278579" y="2314156"/>
                  </a:lnTo>
                  <a:lnTo>
                    <a:pt x="4270248" y="2326500"/>
                  </a:lnTo>
                  <a:lnTo>
                    <a:pt x="4269803" y="2328672"/>
                  </a:lnTo>
                  <a:lnTo>
                    <a:pt x="3694811" y="2328672"/>
                  </a:lnTo>
                  <a:lnTo>
                    <a:pt x="3694811" y="1498092"/>
                  </a:lnTo>
                  <a:lnTo>
                    <a:pt x="3694811" y="1485138"/>
                  </a:lnTo>
                  <a:lnTo>
                    <a:pt x="3694811" y="1478026"/>
                  </a:lnTo>
                  <a:lnTo>
                    <a:pt x="3689096" y="1472184"/>
                  </a:lnTo>
                  <a:lnTo>
                    <a:pt x="3120390" y="1472184"/>
                  </a:lnTo>
                  <a:lnTo>
                    <a:pt x="3120390" y="1498092"/>
                  </a:lnTo>
                  <a:lnTo>
                    <a:pt x="3668903" y="1498092"/>
                  </a:lnTo>
                  <a:lnTo>
                    <a:pt x="3668903" y="2348738"/>
                  </a:lnTo>
                  <a:lnTo>
                    <a:pt x="3674745" y="2354580"/>
                  </a:lnTo>
                  <a:lnTo>
                    <a:pt x="4269803" y="2354580"/>
                  </a:lnTo>
                  <a:lnTo>
                    <a:pt x="4270248" y="2356764"/>
                  </a:lnTo>
                  <a:lnTo>
                    <a:pt x="4278579" y="2369108"/>
                  </a:lnTo>
                  <a:lnTo>
                    <a:pt x="4290923" y="2377440"/>
                  </a:lnTo>
                  <a:lnTo>
                    <a:pt x="4306062" y="2380488"/>
                  </a:lnTo>
                  <a:lnTo>
                    <a:pt x="4321187" y="2377440"/>
                  </a:lnTo>
                  <a:lnTo>
                    <a:pt x="4333532" y="2369108"/>
                  </a:lnTo>
                  <a:lnTo>
                    <a:pt x="4341863" y="2356764"/>
                  </a:lnTo>
                  <a:lnTo>
                    <a:pt x="4342308" y="2354580"/>
                  </a:lnTo>
                  <a:lnTo>
                    <a:pt x="4344924" y="2341626"/>
                  </a:lnTo>
                  <a:close/>
                </a:path>
                <a:path extrusionOk="0" h="2380615" w="5814059">
                  <a:moveTo>
                    <a:pt x="4344924" y="1207770"/>
                  </a:moveTo>
                  <a:lnTo>
                    <a:pt x="4321187" y="1171968"/>
                  </a:lnTo>
                  <a:lnTo>
                    <a:pt x="4306062" y="1168908"/>
                  </a:lnTo>
                  <a:lnTo>
                    <a:pt x="4290923" y="1171968"/>
                  </a:lnTo>
                  <a:lnTo>
                    <a:pt x="4278579" y="1180299"/>
                  </a:lnTo>
                  <a:lnTo>
                    <a:pt x="4270248" y="1192644"/>
                  </a:lnTo>
                  <a:lnTo>
                    <a:pt x="4269803" y="1194816"/>
                  </a:lnTo>
                  <a:lnTo>
                    <a:pt x="3256026" y="1194816"/>
                  </a:lnTo>
                  <a:lnTo>
                    <a:pt x="3256026" y="1220724"/>
                  </a:lnTo>
                  <a:lnTo>
                    <a:pt x="4269803" y="1220724"/>
                  </a:lnTo>
                  <a:lnTo>
                    <a:pt x="4270248" y="1222908"/>
                  </a:lnTo>
                  <a:lnTo>
                    <a:pt x="4278579" y="1235252"/>
                  </a:lnTo>
                  <a:lnTo>
                    <a:pt x="4290923" y="1243584"/>
                  </a:lnTo>
                  <a:lnTo>
                    <a:pt x="4306062" y="1246632"/>
                  </a:lnTo>
                  <a:lnTo>
                    <a:pt x="4321187" y="1243584"/>
                  </a:lnTo>
                  <a:lnTo>
                    <a:pt x="4333532" y="1235252"/>
                  </a:lnTo>
                  <a:lnTo>
                    <a:pt x="4341863" y="1222908"/>
                  </a:lnTo>
                  <a:lnTo>
                    <a:pt x="4342308" y="1220724"/>
                  </a:lnTo>
                  <a:lnTo>
                    <a:pt x="4344924" y="1207770"/>
                  </a:lnTo>
                  <a:close/>
                </a:path>
                <a:path extrusionOk="0" h="2380615" w="5814059">
                  <a:moveTo>
                    <a:pt x="4344924" y="63246"/>
                  </a:moveTo>
                  <a:lnTo>
                    <a:pt x="4321187" y="27444"/>
                  </a:lnTo>
                  <a:lnTo>
                    <a:pt x="4306062" y="24384"/>
                  </a:lnTo>
                  <a:lnTo>
                    <a:pt x="4290923" y="27444"/>
                  </a:lnTo>
                  <a:lnTo>
                    <a:pt x="4278579" y="35775"/>
                  </a:lnTo>
                  <a:lnTo>
                    <a:pt x="4270248" y="48120"/>
                  </a:lnTo>
                  <a:lnTo>
                    <a:pt x="4269803" y="50292"/>
                  </a:lnTo>
                  <a:lnTo>
                    <a:pt x="3680714" y="50292"/>
                  </a:lnTo>
                  <a:lnTo>
                    <a:pt x="3674999" y="56134"/>
                  </a:lnTo>
                  <a:lnTo>
                    <a:pt x="3674999" y="937260"/>
                  </a:lnTo>
                  <a:lnTo>
                    <a:pt x="3138678" y="937260"/>
                  </a:lnTo>
                  <a:lnTo>
                    <a:pt x="3138678" y="963168"/>
                  </a:lnTo>
                  <a:lnTo>
                    <a:pt x="3695065" y="963168"/>
                  </a:lnTo>
                  <a:lnTo>
                    <a:pt x="3700907" y="957326"/>
                  </a:lnTo>
                  <a:lnTo>
                    <a:pt x="3700907" y="950214"/>
                  </a:lnTo>
                  <a:lnTo>
                    <a:pt x="3700907" y="937260"/>
                  </a:lnTo>
                  <a:lnTo>
                    <a:pt x="3700907" y="76200"/>
                  </a:lnTo>
                  <a:lnTo>
                    <a:pt x="4269803" y="76200"/>
                  </a:lnTo>
                  <a:lnTo>
                    <a:pt x="4270248" y="78384"/>
                  </a:lnTo>
                  <a:lnTo>
                    <a:pt x="4278579" y="90728"/>
                  </a:lnTo>
                  <a:lnTo>
                    <a:pt x="4290923" y="99060"/>
                  </a:lnTo>
                  <a:lnTo>
                    <a:pt x="4306062" y="102108"/>
                  </a:lnTo>
                  <a:lnTo>
                    <a:pt x="4321187" y="99060"/>
                  </a:lnTo>
                  <a:lnTo>
                    <a:pt x="4333532" y="90728"/>
                  </a:lnTo>
                  <a:lnTo>
                    <a:pt x="4341863" y="78384"/>
                  </a:lnTo>
                  <a:lnTo>
                    <a:pt x="4342308" y="76200"/>
                  </a:lnTo>
                  <a:lnTo>
                    <a:pt x="4344924" y="63246"/>
                  </a:lnTo>
                  <a:close/>
                </a:path>
                <a:path extrusionOk="0" h="2380615" w="5814059">
                  <a:moveTo>
                    <a:pt x="5814060" y="1750314"/>
                  </a:moveTo>
                  <a:lnTo>
                    <a:pt x="5790323" y="1714512"/>
                  </a:lnTo>
                  <a:lnTo>
                    <a:pt x="5775198" y="1711452"/>
                  </a:lnTo>
                  <a:lnTo>
                    <a:pt x="5760059" y="1714512"/>
                  </a:lnTo>
                  <a:lnTo>
                    <a:pt x="5747715" y="1722843"/>
                  </a:lnTo>
                  <a:lnTo>
                    <a:pt x="5739384" y="1735188"/>
                  </a:lnTo>
                  <a:lnTo>
                    <a:pt x="5738939" y="1737360"/>
                  </a:lnTo>
                  <a:lnTo>
                    <a:pt x="3844544" y="1737360"/>
                  </a:lnTo>
                  <a:lnTo>
                    <a:pt x="3844544" y="1395984"/>
                  </a:lnTo>
                  <a:lnTo>
                    <a:pt x="3844544" y="1383030"/>
                  </a:lnTo>
                  <a:lnTo>
                    <a:pt x="3844544" y="1375918"/>
                  </a:lnTo>
                  <a:lnTo>
                    <a:pt x="3838702" y="1370076"/>
                  </a:lnTo>
                  <a:lnTo>
                    <a:pt x="3195066" y="1370076"/>
                  </a:lnTo>
                  <a:lnTo>
                    <a:pt x="3195066" y="1395984"/>
                  </a:lnTo>
                  <a:lnTo>
                    <a:pt x="3818636" y="1395984"/>
                  </a:lnTo>
                  <a:lnTo>
                    <a:pt x="3818636" y="1757426"/>
                  </a:lnTo>
                  <a:lnTo>
                    <a:pt x="3824478" y="1763268"/>
                  </a:lnTo>
                  <a:lnTo>
                    <a:pt x="5738939" y="1763268"/>
                  </a:lnTo>
                  <a:lnTo>
                    <a:pt x="5739384" y="1765452"/>
                  </a:lnTo>
                  <a:lnTo>
                    <a:pt x="5747715" y="1777796"/>
                  </a:lnTo>
                  <a:lnTo>
                    <a:pt x="5760059" y="1786128"/>
                  </a:lnTo>
                  <a:lnTo>
                    <a:pt x="5775198" y="1789176"/>
                  </a:lnTo>
                  <a:lnTo>
                    <a:pt x="5790323" y="1786128"/>
                  </a:lnTo>
                  <a:lnTo>
                    <a:pt x="5802668" y="1777796"/>
                  </a:lnTo>
                  <a:lnTo>
                    <a:pt x="5810999" y="1765452"/>
                  </a:lnTo>
                  <a:lnTo>
                    <a:pt x="5811444" y="1763268"/>
                  </a:lnTo>
                  <a:lnTo>
                    <a:pt x="5814060" y="1750314"/>
                  </a:lnTo>
                  <a:close/>
                </a:path>
                <a:path extrusionOk="0" h="2380615" w="5814059">
                  <a:moveTo>
                    <a:pt x="5814060" y="691134"/>
                  </a:moveTo>
                  <a:lnTo>
                    <a:pt x="5790323" y="655332"/>
                  </a:lnTo>
                  <a:lnTo>
                    <a:pt x="5775198" y="652272"/>
                  </a:lnTo>
                  <a:lnTo>
                    <a:pt x="5760059" y="655332"/>
                  </a:lnTo>
                  <a:lnTo>
                    <a:pt x="5747715" y="663663"/>
                  </a:lnTo>
                  <a:lnTo>
                    <a:pt x="5739384" y="676008"/>
                  </a:lnTo>
                  <a:lnTo>
                    <a:pt x="5738939" y="678180"/>
                  </a:lnTo>
                  <a:lnTo>
                    <a:pt x="3825621" y="678180"/>
                  </a:lnTo>
                  <a:lnTo>
                    <a:pt x="3819779" y="684022"/>
                  </a:lnTo>
                  <a:lnTo>
                    <a:pt x="3819779" y="1045464"/>
                  </a:lnTo>
                  <a:lnTo>
                    <a:pt x="3196590" y="1045464"/>
                  </a:lnTo>
                  <a:lnTo>
                    <a:pt x="3196590" y="1071372"/>
                  </a:lnTo>
                  <a:lnTo>
                    <a:pt x="3839845" y="1071372"/>
                  </a:lnTo>
                  <a:lnTo>
                    <a:pt x="3845687" y="1065530"/>
                  </a:lnTo>
                  <a:lnTo>
                    <a:pt x="3845687" y="1058418"/>
                  </a:lnTo>
                  <a:lnTo>
                    <a:pt x="3845687" y="1045464"/>
                  </a:lnTo>
                  <a:lnTo>
                    <a:pt x="3845687" y="704088"/>
                  </a:lnTo>
                  <a:lnTo>
                    <a:pt x="5738939" y="704088"/>
                  </a:lnTo>
                  <a:lnTo>
                    <a:pt x="5739384" y="706272"/>
                  </a:lnTo>
                  <a:lnTo>
                    <a:pt x="5747715" y="718616"/>
                  </a:lnTo>
                  <a:lnTo>
                    <a:pt x="5760059" y="726948"/>
                  </a:lnTo>
                  <a:lnTo>
                    <a:pt x="5775198" y="729996"/>
                  </a:lnTo>
                  <a:lnTo>
                    <a:pt x="5790323" y="726948"/>
                  </a:lnTo>
                  <a:lnTo>
                    <a:pt x="5802668" y="718616"/>
                  </a:lnTo>
                  <a:lnTo>
                    <a:pt x="5810999" y="706272"/>
                  </a:lnTo>
                  <a:lnTo>
                    <a:pt x="5811444" y="704088"/>
                  </a:lnTo>
                  <a:lnTo>
                    <a:pt x="5814060" y="691134"/>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69" name="Google Shape;269;p32"/>
            <p:cNvPicPr preferRelativeResize="0"/>
            <p:nvPr/>
          </p:nvPicPr>
          <p:blipFill rotWithShape="1">
            <a:blip r:embed="rId20">
              <a:alphaModFix/>
            </a:blip>
            <a:srcRect b="0" l="0" r="0" t="0"/>
            <a:stretch/>
          </p:blipFill>
          <p:spPr>
            <a:xfrm>
              <a:off x="2023871" y="3947160"/>
              <a:ext cx="429768" cy="306324"/>
            </a:xfrm>
            <a:prstGeom prst="rect">
              <a:avLst/>
            </a:prstGeom>
            <a:noFill/>
            <a:ln>
              <a:noFill/>
            </a:ln>
          </p:spPr>
        </p:pic>
        <p:sp>
          <p:nvSpPr>
            <p:cNvPr id="270" name="Google Shape;270;p32"/>
            <p:cNvSpPr/>
            <p:nvPr/>
          </p:nvSpPr>
          <p:spPr>
            <a:xfrm>
              <a:off x="2677668" y="3747516"/>
              <a:ext cx="2337435" cy="396240"/>
            </a:xfrm>
            <a:custGeom>
              <a:rect b="b" l="l" r="r" t="t"/>
              <a:pathLst>
                <a:path extrusionOk="0" h="396239" w="2337435">
                  <a:moveTo>
                    <a:pt x="38862" y="318515"/>
                  </a:moveTo>
                  <a:lnTo>
                    <a:pt x="23735" y="321569"/>
                  </a:lnTo>
                  <a:lnTo>
                    <a:pt x="11382" y="329898"/>
                  </a:lnTo>
                  <a:lnTo>
                    <a:pt x="3053" y="342251"/>
                  </a:lnTo>
                  <a:lnTo>
                    <a:pt x="0" y="357377"/>
                  </a:lnTo>
                  <a:lnTo>
                    <a:pt x="3053" y="372504"/>
                  </a:lnTo>
                  <a:lnTo>
                    <a:pt x="11382" y="384857"/>
                  </a:lnTo>
                  <a:lnTo>
                    <a:pt x="23735" y="393186"/>
                  </a:lnTo>
                  <a:lnTo>
                    <a:pt x="38862" y="396239"/>
                  </a:lnTo>
                  <a:lnTo>
                    <a:pt x="53988" y="393186"/>
                  </a:lnTo>
                  <a:lnTo>
                    <a:pt x="66341" y="384857"/>
                  </a:lnTo>
                  <a:lnTo>
                    <a:pt x="74670" y="372504"/>
                  </a:lnTo>
                  <a:lnTo>
                    <a:pt x="75108" y="370331"/>
                  </a:lnTo>
                  <a:lnTo>
                    <a:pt x="38862" y="370331"/>
                  </a:lnTo>
                  <a:lnTo>
                    <a:pt x="38862" y="344423"/>
                  </a:lnTo>
                  <a:lnTo>
                    <a:pt x="75108" y="344423"/>
                  </a:lnTo>
                  <a:lnTo>
                    <a:pt x="74670" y="342251"/>
                  </a:lnTo>
                  <a:lnTo>
                    <a:pt x="66341" y="329898"/>
                  </a:lnTo>
                  <a:lnTo>
                    <a:pt x="53988" y="321569"/>
                  </a:lnTo>
                  <a:lnTo>
                    <a:pt x="38862" y="318515"/>
                  </a:lnTo>
                  <a:close/>
                </a:path>
                <a:path extrusionOk="0" h="396239" w="2337435">
                  <a:moveTo>
                    <a:pt x="75108" y="344423"/>
                  </a:moveTo>
                  <a:lnTo>
                    <a:pt x="38862" y="344423"/>
                  </a:lnTo>
                  <a:lnTo>
                    <a:pt x="38862" y="370331"/>
                  </a:lnTo>
                  <a:lnTo>
                    <a:pt x="75108" y="370331"/>
                  </a:lnTo>
                  <a:lnTo>
                    <a:pt x="77724" y="357377"/>
                  </a:lnTo>
                  <a:lnTo>
                    <a:pt x="75108" y="344423"/>
                  </a:lnTo>
                  <a:close/>
                </a:path>
                <a:path extrusionOk="0" h="396239" w="2337435">
                  <a:moveTo>
                    <a:pt x="217424" y="344423"/>
                  </a:moveTo>
                  <a:lnTo>
                    <a:pt x="75108" y="344423"/>
                  </a:lnTo>
                  <a:lnTo>
                    <a:pt x="77724" y="357377"/>
                  </a:lnTo>
                  <a:lnTo>
                    <a:pt x="75108" y="370331"/>
                  </a:lnTo>
                  <a:lnTo>
                    <a:pt x="237489" y="370331"/>
                  </a:lnTo>
                  <a:lnTo>
                    <a:pt x="243331" y="364489"/>
                  </a:lnTo>
                  <a:lnTo>
                    <a:pt x="243331" y="357377"/>
                  </a:lnTo>
                  <a:lnTo>
                    <a:pt x="217424" y="357377"/>
                  </a:lnTo>
                  <a:lnTo>
                    <a:pt x="217424" y="344423"/>
                  </a:lnTo>
                  <a:close/>
                </a:path>
                <a:path extrusionOk="0" h="396239" w="2337435">
                  <a:moveTo>
                    <a:pt x="2337054" y="0"/>
                  </a:moveTo>
                  <a:lnTo>
                    <a:pt x="223265" y="0"/>
                  </a:lnTo>
                  <a:lnTo>
                    <a:pt x="217424" y="5841"/>
                  </a:lnTo>
                  <a:lnTo>
                    <a:pt x="217424" y="357377"/>
                  </a:lnTo>
                  <a:lnTo>
                    <a:pt x="230377" y="344423"/>
                  </a:lnTo>
                  <a:lnTo>
                    <a:pt x="243331" y="344423"/>
                  </a:lnTo>
                  <a:lnTo>
                    <a:pt x="243331" y="25907"/>
                  </a:lnTo>
                  <a:lnTo>
                    <a:pt x="230377" y="25907"/>
                  </a:lnTo>
                  <a:lnTo>
                    <a:pt x="243331" y="12953"/>
                  </a:lnTo>
                  <a:lnTo>
                    <a:pt x="2337054" y="12953"/>
                  </a:lnTo>
                  <a:lnTo>
                    <a:pt x="2337054" y="0"/>
                  </a:lnTo>
                  <a:close/>
                </a:path>
                <a:path extrusionOk="0" h="396239" w="2337435">
                  <a:moveTo>
                    <a:pt x="243331" y="344423"/>
                  </a:moveTo>
                  <a:lnTo>
                    <a:pt x="230377" y="344423"/>
                  </a:lnTo>
                  <a:lnTo>
                    <a:pt x="217424" y="357377"/>
                  </a:lnTo>
                  <a:lnTo>
                    <a:pt x="243331" y="357377"/>
                  </a:lnTo>
                  <a:lnTo>
                    <a:pt x="243331" y="344423"/>
                  </a:lnTo>
                  <a:close/>
                </a:path>
                <a:path extrusionOk="0" h="396239" w="2337435">
                  <a:moveTo>
                    <a:pt x="243331" y="12953"/>
                  </a:moveTo>
                  <a:lnTo>
                    <a:pt x="230377" y="25907"/>
                  </a:lnTo>
                  <a:lnTo>
                    <a:pt x="243331" y="25907"/>
                  </a:lnTo>
                  <a:lnTo>
                    <a:pt x="243331" y="12953"/>
                  </a:lnTo>
                  <a:close/>
                </a:path>
                <a:path extrusionOk="0" h="396239" w="2337435">
                  <a:moveTo>
                    <a:pt x="2337054" y="12953"/>
                  </a:moveTo>
                  <a:lnTo>
                    <a:pt x="243331" y="12953"/>
                  </a:lnTo>
                  <a:lnTo>
                    <a:pt x="243331" y="25907"/>
                  </a:lnTo>
                  <a:lnTo>
                    <a:pt x="2337054" y="25907"/>
                  </a:lnTo>
                  <a:lnTo>
                    <a:pt x="2337054" y="12953"/>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71" name="Google Shape;271;p32"/>
            <p:cNvPicPr preferRelativeResize="0"/>
            <p:nvPr/>
          </p:nvPicPr>
          <p:blipFill rotWithShape="1">
            <a:blip r:embed="rId21">
              <a:alphaModFix/>
            </a:blip>
            <a:srcRect b="0" l="0" r="0" t="0"/>
            <a:stretch/>
          </p:blipFill>
          <p:spPr>
            <a:xfrm>
              <a:off x="3206495" y="4776216"/>
              <a:ext cx="612647" cy="193547"/>
            </a:xfrm>
            <a:prstGeom prst="rect">
              <a:avLst/>
            </a:prstGeom>
            <a:noFill/>
            <a:ln>
              <a:noFill/>
            </a:ln>
          </p:spPr>
        </p:pic>
        <p:sp>
          <p:nvSpPr>
            <p:cNvPr id="272" name="Google Shape;272;p32"/>
            <p:cNvSpPr/>
            <p:nvPr/>
          </p:nvSpPr>
          <p:spPr>
            <a:xfrm>
              <a:off x="2668524" y="3831335"/>
              <a:ext cx="2523490" cy="1111250"/>
            </a:xfrm>
            <a:custGeom>
              <a:rect b="b" l="l" r="r" t="t"/>
              <a:pathLst>
                <a:path extrusionOk="0" h="1111250" w="2523490">
                  <a:moveTo>
                    <a:pt x="2394966" y="0"/>
                  </a:moveTo>
                  <a:lnTo>
                    <a:pt x="1545082" y="0"/>
                  </a:lnTo>
                  <a:lnTo>
                    <a:pt x="1539367" y="5842"/>
                  </a:lnTo>
                  <a:lnTo>
                    <a:pt x="1539367" y="262128"/>
                  </a:lnTo>
                  <a:lnTo>
                    <a:pt x="1336979" y="262128"/>
                  </a:lnTo>
                  <a:lnTo>
                    <a:pt x="1336535" y="259956"/>
                  </a:lnTo>
                  <a:lnTo>
                    <a:pt x="1328204" y="247611"/>
                  </a:lnTo>
                  <a:lnTo>
                    <a:pt x="1315859" y="239280"/>
                  </a:lnTo>
                  <a:lnTo>
                    <a:pt x="1300734" y="236220"/>
                  </a:lnTo>
                  <a:lnTo>
                    <a:pt x="1285595" y="239280"/>
                  </a:lnTo>
                  <a:lnTo>
                    <a:pt x="1273251" y="247611"/>
                  </a:lnTo>
                  <a:lnTo>
                    <a:pt x="1264920" y="259956"/>
                  </a:lnTo>
                  <a:lnTo>
                    <a:pt x="1261872" y="275082"/>
                  </a:lnTo>
                  <a:lnTo>
                    <a:pt x="1264920" y="290220"/>
                  </a:lnTo>
                  <a:lnTo>
                    <a:pt x="1273251" y="302564"/>
                  </a:lnTo>
                  <a:lnTo>
                    <a:pt x="1285595" y="310896"/>
                  </a:lnTo>
                  <a:lnTo>
                    <a:pt x="1300734" y="313944"/>
                  </a:lnTo>
                  <a:lnTo>
                    <a:pt x="1315859" y="310896"/>
                  </a:lnTo>
                  <a:lnTo>
                    <a:pt x="1328204" y="302564"/>
                  </a:lnTo>
                  <a:lnTo>
                    <a:pt x="1336535" y="290220"/>
                  </a:lnTo>
                  <a:lnTo>
                    <a:pt x="1336979" y="288036"/>
                  </a:lnTo>
                  <a:lnTo>
                    <a:pt x="1559433" y="288036"/>
                  </a:lnTo>
                  <a:lnTo>
                    <a:pt x="1565275" y="282194"/>
                  </a:lnTo>
                  <a:lnTo>
                    <a:pt x="1565275" y="275082"/>
                  </a:lnTo>
                  <a:lnTo>
                    <a:pt x="1565275" y="262128"/>
                  </a:lnTo>
                  <a:lnTo>
                    <a:pt x="1565275" y="25908"/>
                  </a:lnTo>
                  <a:lnTo>
                    <a:pt x="2394966" y="25908"/>
                  </a:lnTo>
                  <a:lnTo>
                    <a:pt x="2394966" y="12954"/>
                  </a:lnTo>
                  <a:lnTo>
                    <a:pt x="2394966" y="0"/>
                  </a:lnTo>
                  <a:close/>
                </a:path>
                <a:path extrusionOk="0" h="1111250" w="2523490">
                  <a:moveTo>
                    <a:pt x="2411730" y="141732"/>
                  </a:moveTo>
                  <a:lnTo>
                    <a:pt x="1766189" y="141732"/>
                  </a:lnTo>
                  <a:lnTo>
                    <a:pt x="1760347" y="147574"/>
                  </a:lnTo>
                  <a:lnTo>
                    <a:pt x="1760347" y="656590"/>
                  </a:lnTo>
                  <a:lnTo>
                    <a:pt x="255143" y="656590"/>
                  </a:lnTo>
                  <a:lnTo>
                    <a:pt x="249301" y="662432"/>
                  </a:lnTo>
                  <a:lnTo>
                    <a:pt x="249301" y="1059180"/>
                  </a:lnTo>
                  <a:lnTo>
                    <a:pt x="75107" y="1059180"/>
                  </a:lnTo>
                  <a:lnTo>
                    <a:pt x="74663" y="1057008"/>
                  </a:lnTo>
                  <a:lnTo>
                    <a:pt x="66332" y="1044663"/>
                  </a:lnTo>
                  <a:lnTo>
                    <a:pt x="53987" y="1036332"/>
                  </a:lnTo>
                  <a:lnTo>
                    <a:pt x="38862" y="1033272"/>
                  </a:lnTo>
                  <a:lnTo>
                    <a:pt x="23723" y="1036332"/>
                  </a:lnTo>
                  <a:lnTo>
                    <a:pt x="11379" y="1044663"/>
                  </a:lnTo>
                  <a:lnTo>
                    <a:pt x="3048" y="1057008"/>
                  </a:lnTo>
                  <a:lnTo>
                    <a:pt x="0" y="1072134"/>
                  </a:lnTo>
                  <a:lnTo>
                    <a:pt x="3048" y="1087272"/>
                  </a:lnTo>
                  <a:lnTo>
                    <a:pt x="11379" y="1099616"/>
                  </a:lnTo>
                  <a:lnTo>
                    <a:pt x="23723" y="1107948"/>
                  </a:lnTo>
                  <a:lnTo>
                    <a:pt x="38862" y="1110996"/>
                  </a:lnTo>
                  <a:lnTo>
                    <a:pt x="53987" y="1107948"/>
                  </a:lnTo>
                  <a:lnTo>
                    <a:pt x="66332" y="1099616"/>
                  </a:lnTo>
                  <a:lnTo>
                    <a:pt x="74663" y="1087272"/>
                  </a:lnTo>
                  <a:lnTo>
                    <a:pt x="75107" y="1085088"/>
                  </a:lnTo>
                  <a:lnTo>
                    <a:pt x="269494" y="1085088"/>
                  </a:lnTo>
                  <a:lnTo>
                    <a:pt x="275209" y="1079284"/>
                  </a:lnTo>
                  <a:lnTo>
                    <a:pt x="275209" y="1072134"/>
                  </a:lnTo>
                  <a:lnTo>
                    <a:pt x="275209" y="1059180"/>
                  </a:lnTo>
                  <a:lnTo>
                    <a:pt x="275209" y="682498"/>
                  </a:lnTo>
                  <a:lnTo>
                    <a:pt x="1780413" y="682498"/>
                  </a:lnTo>
                  <a:lnTo>
                    <a:pt x="1786255" y="676783"/>
                  </a:lnTo>
                  <a:lnTo>
                    <a:pt x="1786255" y="656590"/>
                  </a:lnTo>
                  <a:lnTo>
                    <a:pt x="1786255" y="167640"/>
                  </a:lnTo>
                  <a:lnTo>
                    <a:pt x="2411730" y="167640"/>
                  </a:lnTo>
                  <a:lnTo>
                    <a:pt x="2411730" y="154686"/>
                  </a:lnTo>
                  <a:lnTo>
                    <a:pt x="2411730" y="141732"/>
                  </a:lnTo>
                  <a:close/>
                </a:path>
                <a:path extrusionOk="0" h="1111250" w="2523490">
                  <a:moveTo>
                    <a:pt x="2522982" y="222504"/>
                  </a:moveTo>
                  <a:lnTo>
                    <a:pt x="1844421" y="222504"/>
                  </a:lnTo>
                  <a:lnTo>
                    <a:pt x="1838579" y="228346"/>
                  </a:lnTo>
                  <a:lnTo>
                    <a:pt x="1838579" y="1021080"/>
                  </a:lnTo>
                  <a:lnTo>
                    <a:pt x="1330883" y="1021080"/>
                  </a:lnTo>
                  <a:lnTo>
                    <a:pt x="1330439" y="1018908"/>
                  </a:lnTo>
                  <a:lnTo>
                    <a:pt x="1322108" y="1006563"/>
                  </a:lnTo>
                  <a:lnTo>
                    <a:pt x="1309763" y="998232"/>
                  </a:lnTo>
                  <a:lnTo>
                    <a:pt x="1294638" y="995172"/>
                  </a:lnTo>
                  <a:lnTo>
                    <a:pt x="1279499" y="998232"/>
                  </a:lnTo>
                  <a:lnTo>
                    <a:pt x="1267155" y="1006563"/>
                  </a:lnTo>
                  <a:lnTo>
                    <a:pt x="1258824" y="1018908"/>
                  </a:lnTo>
                  <a:lnTo>
                    <a:pt x="1255776" y="1034034"/>
                  </a:lnTo>
                  <a:lnTo>
                    <a:pt x="1258824" y="1049172"/>
                  </a:lnTo>
                  <a:lnTo>
                    <a:pt x="1267155" y="1061516"/>
                  </a:lnTo>
                  <a:lnTo>
                    <a:pt x="1279499" y="1069848"/>
                  </a:lnTo>
                  <a:lnTo>
                    <a:pt x="1294638" y="1072896"/>
                  </a:lnTo>
                  <a:lnTo>
                    <a:pt x="1309763" y="1069848"/>
                  </a:lnTo>
                  <a:lnTo>
                    <a:pt x="1322108" y="1061516"/>
                  </a:lnTo>
                  <a:lnTo>
                    <a:pt x="1330439" y="1049172"/>
                  </a:lnTo>
                  <a:lnTo>
                    <a:pt x="1330883" y="1046988"/>
                  </a:lnTo>
                  <a:lnTo>
                    <a:pt x="1858645" y="1046988"/>
                  </a:lnTo>
                  <a:lnTo>
                    <a:pt x="1864487" y="1041146"/>
                  </a:lnTo>
                  <a:lnTo>
                    <a:pt x="1864487" y="1034034"/>
                  </a:lnTo>
                  <a:lnTo>
                    <a:pt x="1864487" y="1021080"/>
                  </a:lnTo>
                  <a:lnTo>
                    <a:pt x="1864487" y="248412"/>
                  </a:lnTo>
                  <a:lnTo>
                    <a:pt x="2522982" y="248412"/>
                  </a:lnTo>
                  <a:lnTo>
                    <a:pt x="2522982" y="235458"/>
                  </a:lnTo>
                  <a:lnTo>
                    <a:pt x="2522982" y="222504"/>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73" name="Google Shape;273;p32"/>
            <p:cNvPicPr preferRelativeResize="0"/>
            <p:nvPr/>
          </p:nvPicPr>
          <p:blipFill rotWithShape="1">
            <a:blip r:embed="rId22">
              <a:alphaModFix/>
            </a:blip>
            <a:srcRect b="0" l="0" r="0" t="0"/>
            <a:stretch/>
          </p:blipFill>
          <p:spPr>
            <a:xfrm>
              <a:off x="4395216" y="2712719"/>
              <a:ext cx="2000885" cy="1999488"/>
            </a:xfrm>
            <a:prstGeom prst="rect">
              <a:avLst/>
            </a:prstGeom>
            <a:noFill/>
            <a:ln>
              <a:noFill/>
            </a:ln>
          </p:spPr>
        </p:pic>
        <p:sp>
          <p:nvSpPr>
            <p:cNvPr id="274" name="Google Shape;274;p32"/>
            <p:cNvSpPr/>
            <p:nvPr/>
          </p:nvSpPr>
          <p:spPr>
            <a:xfrm>
              <a:off x="4742688" y="2953511"/>
              <a:ext cx="1431290" cy="1430020"/>
            </a:xfrm>
            <a:custGeom>
              <a:rect b="b" l="l" r="r" t="t"/>
              <a:pathLst>
                <a:path extrusionOk="0" h="1430020" w="1431289">
                  <a:moveTo>
                    <a:pt x="715517" y="0"/>
                  </a:moveTo>
                  <a:lnTo>
                    <a:pt x="666523" y="1649"/>
                  </a:lnTo>
                  <a:lnTo>
                    <a:pt x="618415" y="6525"/>
                  </a:lnTo>
                  <a:lnTo>
                    <a:pt x="571300" y="14522"/>
                  </a:lnTo>
                  <a:lnTo>
                    <a:pt x="525286" y="25534"/>
                  </a:lnTo>
                  <a:lnTo>
                    <a:pt x="480478" y="39453"/>
                  </a:lnTo>
                  <a:lnTo>
                    <a:pt x="436983" y="56173"/>
                  </a:lnTo>
                  <a:lnTo>
                    <a:pt x="394907" y="75588"/>
                  </a:lnTo>
                  <a:lnTo>
                    <a:pt x="354358" y="97592"/>
                  </a:lnTo>
                  <a:lnTo>
                    <a:pt x="315441" y="122077"/>
                  </a:lnTo>
                  <a:lnTo>
                    <a:pt x="278263" y="148938"/>
                  </a:lnTo>
                  <a:lnTo>
                    <a:pt x="242930" y="178067"/>
                  </a:lnTo>
                  <a:lnTo>
                    <a:pt x="209550" y="209359"/>
                  </a:lnTo>
                  <a:lnTo>
                    <a:pt x="178227" y="242707"/>
                  </a:lnTo>
                  <a:lnTo>
                    <a:pt x="149070" y="278003"/>
                  </a:lnTo>
                  <a:lnTo>
                    <a:pt x="122184" y="315143"/>
                  </a:lnTo>
                  <a:lnTo>
                    <a:pt x="97677" y="354019"/>
                  </a:lnTo>
                  <a:lnTo>
                    <a:pt x="75653" y="394525"/>
                  </a:lnTo>
                  <a:lnTo>
                    <a:pt x="56221" y="436554"/>
                  </a:lnTo>
                  <a:lnTo>
                    <a:pt x="39486" y="480000"/>
                  </a:lnTo>
                  <a:lnTo>
                    <a:pt x="25555" y="524756"/>
                  </a:lnTo>
                  <a:lnTo>
                    <a:pt x="14534" y="570717"/>
                  </a:lnTo>
                  <a:lnTo>
                    <a:pt x="6530" y="617774"/>
                  </a:lnTo>
                  <a:lnTo>
                    <a:pt x="1650" y="665823"/>
                  </a:lnTo>
                  <a:lnTo>
                    <a:pt x="0" y="714756"/>
                  </a:lnTo>
                  <a:lnTo>
                    <a:pt x="1650" y="763688"/>
                  </a:lnTo>
                  <a:lnTo>
                    <a:pt x="6530" y="811737"/>
                  </a:lnTo>
                  <a:lnTo>
                    <a:pt x="14534" y="858794"/>
                  </a:lnTo>
                  <a:lnTo>
                    <a:pt x="25555" y="904755"/>
                  </a:lnTo>
                  <a:lnTo>
                    <a:pt x="39486" y="949511"/>
                  </a:lnTo>
                  <a:lnTo>
                    <a:pt x="56221" y="992957"/>
                  </a:lnTo>
                  <a:lnTo>
                    <a:pt x="75653" y="1034986"/>
                  </a:lnTo>
                  <a:lnTo>
                    <a:pt x="97677" y="1075492"/>
                  </a:lnTo>
                  <a:lnTo>
                    <a:pt x="122184" y="1114368"/>
                  </a:lnTo>
                  <a:lnTo>
                    <a:pt x="149070" y="1151508"/>
                  </a:lnTo>
                  <a:lnTo>
                    <a:pt x="178227" y="1186804"/>
                  </a:lnTo>
                  <a:lnTo>
                    <a:pt x="209550" y="1220152"/>
                  </a:lnTo>
                  <a:lnTo>
                    <a:pt x="242930" y="1251444"/>
                  </a:lnTo>
                  <a:lnTo>
                    <a:pt x="278263" y="1280573"/>
                  </a:lnTo>
                  <a:lnTo>
                    <a:pt x="315441" y="1307434"/>
                  </a:lnTo>
                  <a:lnTo>
                    <a:pt x="354358" y="1331919"/>
                  </a:lnTo>
                  <a:lnTo>
                    <a:pt x="394907" y="1353923"/>
                  </a:lnTo>
                  <a:lnTo>
                    <a:pt x="436983" y="1373338"/>
                  </a:lnTo>
                  <a:lnTo>
                    <a:pt x="480478" y="1390058"/>
                  </a:lnTo>
                  <a:lnTo>
                    <a:pt x="525286" y="1403977"/>
                  </a:lnTo>
                  <a:lnTo>
                    <a:pt x="571300" y="1414989"/>
                  </a:lnTo>
                  <a:lnTo>
                    <a:pt x="618415" y="1422986"/>
                  </a:lnTo>
                  <a:lnTo>
                    <a:pt x="666523" y="1427862"/>
                  </a:lnTo>
                  <a:lnTo>
                    <a:pt x="715517" y="1429512"/>
                  </a:lnTo>
                  <a:lnTo>
                    <a:pt x="764512" y="1427862"/>
                  </a:lnTo>
                  <a:lnTo>
                    <a:pt x="812620" y="1422986"/>
                  </a:lnTo>
                  <a:lnTo>
                    <a:pt x="859735" y="1414989"/>
                  </a:lnTo>
                  <a:lnTo>
                    <a:pt x="905749" y="1403977"/>
                  </a:lnTo>
                  <a:lnTo>
                    <a:pt x="950557" y="1390058"/>
                  </a:lnTo>
                  <a:lnTo>
                    <a:pt x="994052" y="1373338"/>
                  </a:lnTo>
                  <a:lnTo>
                    <a:pt x="1036128" y="1353923"/>
                  </a:lnTo>
                  <a:lnTo>
                    <a:pt x="1076677" y="1331919"/>
                  </a:lnTo>
                  <a:lnTo>
                    <a:pt x="1115594" y="1307434"/>
                  </a:lnTo>
                  <a:lnTo>
                    <a:pt x="1152772" y="1280573"/>
                  </a:lnTo>
                  <a:lnTo>
                    <a:pt x="1188105" y="1251444"/>
                  </a:lnTo>
                  <a:lnTo>
                    <a:pt x="1221486" y="1220152"/>
                  </a:lnTo>
                  <a:lnTo>
                    <a:pt x="1252808" y="1186804"/>
                  </a:lnTo>
                  <a:lnTo>
                    <a:pt x="1281965" y="1151508"/>
                  </a:lnTo>
                  <a:lnTo>
                    <a:pt x="1308851" y="1114368"/>
                  </a:lnTo>
                  <a:lnTo>
                    <a:pt x="1333358" y="1075492"/>
                  </a:lnTo>
                  <a:lnTo>
                    <a:pt x="1355382" y="1034986"/>
                  </a:lnTo>
                  <a:lnTo>
                    <a:pt x="1374814" y="992957"/>
                  </a:lnTo>
                  <a:lnTo>
                    <a:pt x="1391549" y="949511"/>
                  </a:lnTo>
                  <a:lnTo>
                    <a:pt x="1405480" y="904755"/>
                  </a:lnTo>
                  <a:lnTo>
                    <a:pt x="1416501" y="858794"/>
                  </a:lnTo>
                  <a:lnTo>
                    <a:pt x="1424505" y="811737"/>
                  </a:lnTo>
                  <a:lnTo>
                    <a:pt x="1429385" y="763688"/>
                  </a:lnTo>
                  <a:lnTo>
                    <a:pt x="1431036" y="714756"/>
                  </a:lnTo>
                  <a:lnTo>
                    <a:pt x="1429385" y="665823"/>
                  </a:lnTo>
                  <a:lnTo>
                    <a:pt x="1424505" y="617774"/>
                  </a:lnTo>
                  <a:lnTo>
                    <a:pt x="1416501" y="570717"/>
                  </a:lnTo>
                  <a:lnTo>
                    <a:pt x="1405480" y="524756"/>
                  </a:lnTo>
                  <a:lnTo>
                    <a:pt x="1391549" y="480000"/>
                  </a:lnTo>
                  <a:lnTo>
                    <a:pt x="1374814" y="436554"/>
                  </a:lnTo>
                  <a:lnTo>
                    <a:pt x="1355382" y="394525"/>
                  </a:lnTo>
                  <a:lnTo>
                    <a:pt x="1333358" y="354019"/>
                  </a:lnTo>
                  <a:lnTo>
                    <a:pt x="1308851" y="315143"/>
                  </a:lnTo>
                  <a:lnTo>
                    <a:pt x="1281965" y="278003"/>
                  </a:lnTo>
                  <a:lnTo>
                    <a:pt x="1252808" y="242707"/>
                  </a:lnTo>
                  <a:lnTo>
                    <a:pt x="1221485" y="209359"/>
                  </a:lnTo>
                  <a:lnTo>
                    <a:pt x="1188105" y="178067"/>
                  </a:lnTo>
                  <a:lnTo>
                    <a:pt x="1152772" y="148938"/>
                  </a:lnTo>
                  <a:lnTo>
                    <a:pt x="1115594" y="122077"/>
                  </a:lnTo>
                  <a:lnTo>
                    <a:pt x="1076677" y="97592"/>
                  </a:lnTo>
                  <a:lnTo>
                    <a:pt x="1036128" y="75588"/>
                  </a:lnTo>
                  <a:lnTo>
                    <a:pt x="994052" y="56173"/>
                  </a:lnTo>
                  <a:lnTo>
                    <a:pt x="950557" y="39453"/>
                  </a:lnTo>
                  <a:lnTo>
                    <a:pt x="905749" y="25534"/>
                  </a:lnTo>
                  <a:lnTo>
                    <a:pt x="859735" y="14522"/>
                  </a:lnTo>
                  <a:lnTo>
                    <a:pt x="812620" y="6525"/>
                  </a:lnTo>
                  <a:lnTo>
                    <a:pt x="764512" y="1649"/>
                  </a:lnTo>
                  <a:lnTo>
                    <a:pt x="715517"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75" name="Google Shape;275;p32"/>
            <p:cNvPicPr preferRelativeResize="0"/>
            <p:nvPr/>
          </p:nvPicPr>
          <p:blipFill rotWithShape="1">
            <a:blip r:embed="rId23">
              <a:alphaModFix/>
            </a:blip>
            <a:srcRect b="0" l="0" r="0" t="0"/>
            <a:stretch/>
          </p:blipFill>
          <p:spPr>
            <a:xfrm>
              <a:off x="1933955" y="4718304"/>
              <a:ext cx="609600" cy="321563"/>
            </a:xfrm>
            <a:prstGeom prst="rect">
              <a:avLst/>
            </a:prstGeom>
            <a:noFill/>
            <a:ln>
              <a:noFill/>
            </a:ln>
          </p:spPr>
        </p:pic>
        <p:sp>
          <p:nvSpPr>
            <p:cNvPr id="276" name="Google Shape;276;p32"/>
            <p:cNvSpPr/>
            <p:nvPr/>
          </p:nvSpPr>
          <p:spPr>
            <a:xfrm>
              <a:off x="4742688" y="3668267"/>
              <a:ext cx="1430655" cy="715645"/>
            </a:xfrm>
            <a:custGeom>
              <a:rect b="b" l="l" r="r" t="t"/>
              <a:pathLst>
                <a:path extrusionOk="0" h="715645" w="1430654">
                  <a:moveTo>
                    <a:pt x="0" y="0"/>
                  </a:moveTo>
                  <a:lnTo>
                    <a:pt x="1430147" y="0"/>
                  </a:lnTo>
                </a:path>
                <a:path extrusionOk="0" h="715645" w="1430654">
                  <a:moveTo>
                    <a:pt x="715263" y="715390"/>
                  </a:moveTo>
                  <a:lnTo>
                    <a:pt x="708660" y="3047"/>
                  </a:lnTo>
                </a:path>
              </a:pathLst>
            </a:custGeom>
            <a:noFill/>
            <a:ln cap="flat" cmpd="sng" w="121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77" name="Google Shape;277;p32"/>
            <p:cNvPicPr preferRelativeResize="0"/>
            <p:nvPr/>
          </p:nvPicPr>
          <p:blipFill rotWithShape="1">
            <a:blip r:embed="rId24">
              <a:alphaModFix/>
            </a:blip>
            <a:srcRect b="0" l="0" r="0" t="0"/>
            <a:stretch/>
          </p:blipFill>
          <p:spPr>
            <a:xfrm>
              <a:off x="5056632" y="3793236"/>
              <a:ext cx="313943" cy="313944"/>
            </a:xfrm>
            <a:prstGeom prst="rect">
              <a:avLst/>
            </a:prstGeom>
            <a:noFill/>
            <a:ln>
              <a:noFill/>
            </a:ln>
          </p:spPr>
        </p:pic>
        <p:pic>
          <p:nvPicPr>
            <p:cNvPr id="278" name="Google Shape;278;p32"/>
            <p:cNvPicPr preferRelativeResize="0"/>
            <p:nvPr/>
          </p:nvPicPr>
          <p:blipFill rotWithShape="1">
            <a:blip r:embed="rId25">
              <a:alphaModFix/>
            </a:blip>
            <a:srcRect b="0" l="0" r="0" t="0"/>
            <a:stretch/>
          </p:blipFill>
          <p:spPr>
            <a:xfrm>
              <a:off x="5535167" y="3805427"/>
              <a:ext cx="278891" cy="271272"/>
            </a:xfrm>
            <a:prstGeom prst="rect">
              <a:avLst/>
            </a:prstGeom>
            <a:noFill/>
            <a:ln>
              <a:noFill/>
            </a:ln>
          </p:spPr>
        </p:pic>
        <p:pic>
          <p:nvPicPr>
            <p:cNvPr id="279" name="Google Shape;279;p32"/>
            <p:cNvPicPr preferRelativeResize="0"/>
            <p:nvPr/>
          </p:nvPicPr>
          <p:blipFill rotWithShape="1">
            <a:blip r:embed="rId26">
              <a:alphaModFix/>
            </a:blip>
            <a:srcRect b="0" l="0" r="0" t="0"/>
            <a:stretch/>
          </p:blipFill>
          <p:spPr>
            <a:xfrm>
              <a:off x="5541264" y="3919727"/>
              <a:ext cx="335279" cy="326136"/>
            </a:xfrm>
            <a:prstGeom prst="rect">
              <a:avLst/>
            </a:prstGeom>
            <a:noFill/>
            <a:ln>
              <a:noFill/>
            </a:ln>
          </p:spPr>
        </p:pic>
        <p:pic>
          <p:nvPicPr>
            <p:cNvPr id="280" name="Google Shape;280;p32"/>
            <p:cNvPicPr preferRelativeResize="0"/>
            <p:nvPr/>
          </p:nvPicPr>
          <p:blipFill rotWithShape="1">
            <a:blip r:embed="rId27">
              <a:alphaModFix/>
            </a:blip>
            <a:srcRect b="0" l="0" r="0" t="0"/>
            <a:stretch/>
          </p:blipFill>
          <p:spPr>
            <a:xfrm>
              <a:off x="4962144" y="3887723"/>
              <a:ext cx="464820" cy="400812"/>
            </a:xfrm>
            <a:prstGeom prst="rect">
              <a:avLst/>
            </a:prstGeom>
            <a:noFill/>
            <a:ln>
              <a:noFill/>
            </a:ln>
          </p:spPr>
        </p:pic>
      </p:grpSp>
      <p:sp>
        <p:nvSpPr>
          <p:cNvPr id="281" name="Google Shape;281;p32"/>
          <p:cNvSpPr txBox="1"/>
          <p:nvPr/>
        </p:nvSpPr>
        <p:spPr>
          <a:xfrm>
            <a:off x="6054936" y="2416174"/>
            <a:ext cx="451379" cy="1481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800">
                <a:solidFill>
                  <a:srgbClr val="FFFFFF"/>
                </a:solidFill>
                <a:latin typeface="Trebuchet MS"/>
                <a:ea typeface="Trebuchet MS"/>
                <a:cs typeface="Trebuchet MS"/>
                <a:sym typeface="Trebuchet MS"/>
              </a:rPr>
              <a:t>TESLA P4</a:t>
            </a:r>
            <a:endParaRPr sz="800">
              <a:solidFill>
                <a:schemeClr val="dk1"/>
              </a:solidFill>
              <a:latin typeface="Trebuchet MS"/>
              <a:ea typeface="Trebuchet MS"/>
              <a:cs typeface="Trebuchet MS"/>
              <a:sym typeface="Trebuchet MS"/>
            </a:endParaRPr>
          </a:p>
        </p:txBody>
      </p:sp>
      <p:sp>
        <p:nvSpPr>
          <p:cNvPr id="282" name="Google Shape;282;p32"/>
          <p:cNvSpPr txBox="1"/>
          <p:nvPr/>
        </p:nvSpPr>
        <p:spPr>
          <a:xfrm>
            <a:off x="5995987" y="4310973"/>
            <a:ext cx="566738" cy="148167"/>
          </a:xfrm>
          <a:prstGeom prst="rect">
            <a:avLst/>
          </a:prstGeom>
          <a:noFill/>
          <a:ln>
            <a:noFill/>
          </a:ln>
        </p:spPr>
        <p:txBody>
          <a:bodyPr anchorCtr="0" anchor="t" bIns="0" lIns="0" spcFirstLastPara="1" rIns="0" wrap="square" tIns="10050">
            <a:spAutoFit/>
          </a:bodyPr>
          <a:lstStyle/>
          <a:p>
            <a:pPr indent="0" lvl="0" marL="12700" marR="0" rtl="0" algn="l">
              <a:lnSpc>
                <a:spcPct val="100000"/>
              </a:lnSpc>
              <a:spcBef>
                <a:spcPts val="0"/>
              </a:spcBef>
              <a:spcAft>
                <a:spcPts val="0"/>
              </a:spcAft>
              <a:buNone/>
            </a:pPr>
            <a:r>
              <a:rPr lang="en" sz="800">
                <a:solidFill>
                  <a:srgbClr val="FFFFFF"/>
                </a:solidFill>
                <a:latin typeface="Trebuchet MS"/>
                <a:ea typeface="Trebuchet MS"/>
                <a:cs typeface="Trebuchet MS"/>
                <a:sym typeface="Trebuchet MS"/>
              </a:rPr>
              <a:t>TESLA V100</a:t>
            </a:r>
            <a:endParaRPr sz="800">
              <a:solidFill>
                <a:schemeClr val="dk1"/>
              </a:solidFill>
              <a:latin typeface="Trebuchet MS"/>
              <a:ea typeface="Trebuchet MS"/>
              <a:cs typeface="Trebuchet MS"/>
              <a:sym typeface="Trebuchet MS"/>
            </a:endParaRPr>
          </a:p>
        </p:txBody>
      </p:sp>
      <p:sp>
        <p:nvSpPr>
          <p:cNvPr id="283" name="Google Shape;283;p32"/>
          <p:cNvSpPr txBox="1"/>
          <p:nvPr/>
        </p:nvSpPr>
        <p:spPr>
          <a:xfrm>
            <a:off x="1492250" y="1350009"/>
            <a:ext cx="1809750" cy="317500"/>
          </a:xfrm>
          <a:prstGeom prst="rect">
            <a:avLst/>
          </a:prstGeom>
          <a:solidFill>
            <a:srgbClr val="76B800"/>
          </a:solidFill>
          <a:ln>
            <a:noFill/>
          </a:ln>
        </p:spPr>
        <p:txBody>
          <a:bodyPr anchorCtr="0" anchor="t" bIns="0" lIns="0" spcFirstLastPara="1" rIns="0" wrap="square" tIns="41800">
            <a:spAutoFit/>
          </a:bodyPr>
          <a:lstStyle/>
          <a:p>
            <a:pPr indent="0" lvl="0" marL="355600" marR="0" rtl="0" algn="l">
              <a:lnSpc>
                <a:spcPct val="100000"/>
              </a:lnSpc>
              <a:spcBef>
                <a:spcPts val="0"/>
              </a:spcBef>
              <a:spcAft>
                <a:spcPts val="0"/>
              </a:spcAft>
              <a:buNone/>
            </a:pPr>
            <a:r>
              <a:rPr b="1" lang="en" sz="1300">
                <a:solidFill>
                  <a:srgbClr val="FFFFFF"/>
                </a:solidFill>
                <a:latin typeface="Trebuchet MS"/>
                <a:ea typeface="Trebuchet MS"/>
                <a:cs typeface="Trebuchet MS"/>
                <a:sym typeface="Trebuchet MS"/>
              </a:rPr>
              <a:t>FRAMEWORKS</a:t>
            </a:r>
            <a:endParaRPr sz="1300">
              <a:solidFill>
                <a:schemeClr val="dk1"/>
              </a:solidFill>
              <a:latin typeface="Trebuchet MS"/>
              <a:ea typeface="Trebuchet MS"/>
              <a:cs typeface="Trebuchet MS"/>
              <a:sym typeface="Trebuchet MS"/>
            </a:endParaRPr>
          </a:p>
        </p:txBody>
      </p:sp>
      <p:sp>
        <p:nvSpPr>
          <p:cNvPr id="284" name="Google Shape;284;p32"/>
          <p:cNvSpPr txBox="1"/>
          <p:nvPr/>
        </p:nvSpPr>
        <p:spPr>
          <a:xfrm>
            <a:off x="5802630" y="1356360"/>
            <a:ext cx="2231496" cy="317500"/>
          </a:xfrm>
          <a:prstGeom prst="rect">
            <a:avLst/>
          </a:prstGeom>
          <a:solidFill>
            <a:srgbClr val="76B800"/>
          </a:solidFill>
          <a:ln>
            <a:noFill/>
          </a:ln>
        </p:spPr>
        <p:txBody>
          <a:bodyPr anchorCtr="0" anchor="t" bIns="0" lIns="0" spcFirstLastPara="1" rIns="0" wrap="square" tIns="41800">
            <a:spAutoFit/>
          </a:bodyPr>
          <a:lstStyle/>
          <a:p>
            <a:pPr indent="0" lvl="0" marL="469900" marR="0" rtl="0" algn="l">
              <a:lnSpc>
                <a:spcPct val="100000"/>
              </a:lnSpc>
              <a:spcBef>
                <a:spcPts val="0"/>
              </a:spcBef>
              <a:spcAft>
                <a:spcPts val="0"/>
              </a:spcAft>
              <a:buNone/>
            </a:pPr>
            <a:r>
              <a:rPr b="1" lang="en" sz="1300">
                <a:solidFill>
                  <a:srgbClr val="FFFFFF"/>
                </a:solidFill>
                <a:latin typeface="Trebuchet MS"/>
                <a:ea typeface="Trebuchet MS"/>
                <a:cs typeface="Trebuchet MS"/>
                <a:sym typeface="Trebuchet MS"/>
              </a:rPr>
              <a:t>GPU PLATFORMS</a:t>
            </a:r>
            <a:endParaRPr sz="1300">
              <a:solidFill>
                <a:schemeClr val="dk1"/>
              </a:solidFill>
              <a:latin typeface="Trebuchet MS"/>
              <a:ea typeface="Trebuchet MS"/>
              <a:cs typeface="Trebuchet MS"/>
              <a:sym typeface="Trebuchet MS"/>
            </a:endParaRPr>
          </a:p>
        </p:txBody>
      </p:sp>
      <p:sp>
        <p:nvSpPr>
          <p:cNvPr id="285" name="Google Shape;285;p32"/>
          <p:cNvSpPr txBox="1"/>
          <p:nvPr/>
        </p:nvSpPr>
        <p:spPr>
          <a:xfrm>
            <a:off x="4002828" y="2694728"/>
            <a:ext cx="1028700" cy="530225"/>
          </a:xfrm>
          <a:prstGeom prst="rect">
            <a:avLst/>
          </a:prstGeom>
          <a:noFill/>
          <a:ln>
            <a:noFill/>
          </a:ln>
        </p:spPr>
        <p:txBody>
          <a:bodyPr anchorCtr="0" anchor="t" bIns="0" lIns="0" spcFirstLastPara="1" rIns="0" wrap="square" tIns="10050">
            <a:spAutoFit/>
          </a:bodyPr>
          <a:lstStyle/>
          <a:p>
            <a:pPr indent="0" lvl="0" marL="25400" marR="0" rtl="0" algn="ctr">
              <a:lnSpc>
                <a:spcPct val="100000"/>
              </a:lnSpc>
              <a:spcBef>
                <a:spcPts val="0"/>
              </a:spcBef>
              <a:spcAft>
                <a:spcPts val="0"/>
              </a:spcAft>
              <a:buNone/>
            </a:pPr>
            <a:r>
              <a:rPr lang="en" sz="1300">
                <a:solidFill>
                  <a:srgbClr val="FFFFFF"/>
                </a:solidFill>
                <a:latin typeface="Trebuchet MS"/>
                <a:ea typeface="Trebuchet MS"/>
                <a:cs typeface="Trebuchet MS"/>
                <a:sym typeface="Trebuchet MS"/>
              </a:rPr>
              <a:t>TensorRT</a:t>
            </a:r>
            <a:endParaRPr sz="13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200">
              <a:solidFill>
                <a:schemeClr val="dk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aseline="30000" lang="en" sz="1300">
                <a:solidFill>
                  <a:schemeClr val="dk1"/>
                </a:solidFill>
                <a:latin typeface="Trebuchet MS"/>
                <a:ea typeface="Trebuchet MS"/>
                <a:cs typeface="Trebuchet MS"/>
                <a:sym typeface="Trebuchet MS"/>
              </a:rPr>
              <a:t>Optimizer </a:t>
            </a:r>
            <a:r>
              <a:rPr lang="en" sz="900">
                <a:solidFill>
                  <a:schemeClr val="dk1"/>
                </a:solidFill>
                <a:latin typeface="Trebuchet MS"/>
                <a:ea typeface="Trebuchet MS"/>
                <a:cs typeface="Trebuchet MS"/>
                <a:sym typeface="Trebuchet MS"/>
              </a:rPr>
              <a:t>Runtime</a:t>
            </a:r>
            <a:endParaRPr sz="900">
              <a:solidFill>
                <a:schemeClr val="dk1"/>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9" name="Shape 289"/>
        <p:cNvGrpSpPr/>
        <p:nvPr/>
      </p:nvGrpSpPr>
      <p:grpSpPr>
        <a:xfrm>
          <a:off x="0" y="0"/>
          <a:ext cx="0" cy="0"/>
          <a:chOff x="0" y="0"/>
          <a:chExt cx="0" cy="0"/>
        </a:xfrm>
      </p:grpSpPr>
      <p:sp>
        <p:nvSpPr>
          <p:cNvPr id="290" name="Google Shape;290;p33"/>
          <p:cNvSpPr txBox="1"/>
          <p:nvPr/>
        </p:nvSpPr>
        <p:spPr>
          <a:xfrm>
            <a:off x="8345487" y="4869772"/>
            <a:ext cx="68792" cy="12964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rgbClr val="505050"/>
                </a:solidFill>
                <a:latin typeface="Trebuchet MS"/>
                <a:ea typeface="Trebuchet MS"/>
                <a:cs typeface="Trebuchet MS"/>
                <a:sym typeface="Trebuchet MS"/>
              </a:rPr>
              <a:t>7</a:t>
            </a:r>
            <a:endParaRPr sz="700">
              <a:solidFill>
                <a:schemeClr val="dk1"/>
              </a:solidFill>
              <a:latin typeface="Trebuchet MS"/>
              <a:ea typeface="Trebuchet MS"/>
              <a:cs typeface="Trebuchet MS"/>
              <a:sym typeface="Trebuchet MS"/>
            </a:endParaRPr>
          </a:p>
        </p:txBody>
      </p:sp>
      <p:grpSp>
        <p:nvGrpSpPr>
          <p:cNvPr id="291" name="Google Shape;291;p33"/>
          <p:cNvGrpSpPr/>
          <p:nvPr/>
        </p:nvGrpSpPr>
        <p:grpSpPr>
          <a:xfrm>
            <a:off x="8462009" y="4888230"/>
            <a:ext cx="485564" cy="90170"/>
            <a:chOff x="10154411" y="5865876"/>
            <a:chExt cx="582677" cy="108204"/>
          </a:xfrm>
        </p:grpSpPr>
        <p:sp>
          <p:nvSpPr>
            <p:cNvPr id="292" name="Google Shape;292;p33"/>
            <p:cNvSpPr/>
            <p:nvPr/>
          </p:nvSpPr>
          <p:spPr>
            <a:xfrm>
              <a:off x="10343388" y="5887212"/>
              <a:ext cx="393700" cy="73660"/>
            </a:xfrm>
            <a:custGeom>
              <a:rect b="b" l="l" r="r" t="t"/>
              <a:pathLst>
                <a:path extrusionOk="0" h="73660" w="393700">
                  <a:moveTo>
                    <a:pt x="70866" y="31343"/>
                  </a:moveTo>
                  <a:lnTo>
                    <a:pt x="35687" y="0"/>
                  </a:lnTo>
                  <a:lnTo>
                    <a:pt x="0" y="0"/>
                  </a:lnTo>
                  <a:lnTo>
                    <a:pt x="0" y="70104"/>
                  </a:lnTo>
                  <a:lnTo>
                    <a:pt x="20066" y="70104"/>
                  </a:lnTo>
                  <a:lnTo>
                    <a:pt x="20066" y="15595"/>
                  </a:lnTo>
                  <a:lnTo>
                    <a:pt x="35687" y="15748"/>
                  </a:lnTo>
                  <a:lnTo>
                    <a:pt x="40767" y="15748"/>
                  </a:lnTo>
                  <a:lnTo>
                    <a:pt x="44323" y="16929"/>
                  </a:lnTo>
                  <a:lnTo>
                    <a:pt x="46863" y="19608"/>
                  </a:lnTo>
                  <a:lnTo>
                    <a:pt x="50038" y="22872"/>
                  </a:lnTo>
                  <a:lnTo>
                    <a:pt x="51435" y="28371"/>
                  </a:lnTo>
                  <a:lnTo>
                    <a:pt x="51435" y="70104"/>
                  </a:lnTo>
                  <a:lnTo>
                    <a:pt x="70866" y="70104"/>
                  </a:lnTo>
                  <a:lnTo>
                    <a:pt x="70866" y="31343"/>
                  </a:lnTo>
                  <a:close/>
                </a:path>
                <a:path extrusionOk="0" h="73660" w="393700">
                  <a:moveTo>
                    <a:pt x="148209" y="0"/>
                  </a:moveTo>
                  <a:lnTo>
                    <a:pt x="127889" y="0"/>
                  </a:lnTo>
                  <a:lnTo>
                    <a:pt x="111252" y="55549"/>
                  </a:lnTo>
                  <a:lnTo>
                    <a:pt x="95250" y="0"/>
                  </a:lnTo>
                  <a:lnTo>
                    <a:pt x="73787" y="0"/>
                  </a:lnTo>
                  <a:lnTo>
                    <a:pt x="96520" y="70104"/>
                  </a:lnTo>
                  <a:lnTo>
                    <a:pt x="125222" y="70104"/>
                  </a:lnTo>
                  <a:lnTo>
                    <a:pt x="129984" y="55549"/>
                  </a:lnTo>
                  <a:lnTo>
                    <a:pt x="148209" y="0"/>
                  </a:lnTo>
                  <a:close/>
                </a:path>
                <a:path extrusionOk="0" h="73660" w="393700">
                  <a:moveTo>
                    <a:pt x="176403" y="0"/>
                  </a:moveTo>
                  <a:lnTo>
                    <a:pt x="156591" y="0"/>
                  </a:lnTo>
                  <a:lnTo>
                    <a:pt x="156591" y="70104"/>
                  </a:lnTo>
                  <a:lnTo>
                    <a:pt x="176403" y="70104"/>
                  </a:lnTo>
                  <a:lnTo>
                    <a:pt x="176403" y="0"/>
                  </a:lnTo>
                  <a:close/>
                </a:path>
                <a:path extrusionOk="0" h="73660" w="393700">
                  <a:moveTo>
                    <a:pt x="256794" y="25996"/>
                  </a:moveTo>
                  <a:lnTo>
                    <a:pt x="254508" y="17233"/>
                  </a:lnTo>
                  <a:lnTo>
                    <a:pt x="253034" y="15303"/>
                  </a:lnTo>
                  <a:lnTo>
                    <a:pt x="250317" y="11734"/>
                  </a:lnTo>
                  <a:lnTo>
                    <a:pt x="244208" y="5765"/>
                  </a:lnTo>
                  <a:lnTo>
                    <a:pt x="237363" y="2540"/>
                  </a:lnTo>
                  <a:lnTo>
                    <a:pt x="237363" y="35204"/>
                  </a:lnTo>
                  <a:lnTo>
                    <a:pt x="235889" y="44411"/>
                  </a:lnTo>
                  <a:lnTo>
                    <a:pt x="231749" y="50634"/>
                  </a:lnTo>
                  <a:lnTo>
                    <a:pt x="225298" y="54140"/>
                  </a:lnTo>
                  <a:lnTo>
                    <a:pt x="216916" y="55245"/>
                  </a:lnTo>
                  <a:lnTo>
                    <a:pt x="208407" y="55245"/>
                  </a:lnTo>
                  <a:lnTo>
                    <a:pt x="208407" y="15303"/>
                  </a:lnTo>
                  <a:lnTo>
                    <a:pt x="216916" y="15303"/>
                  </a:lnTo>
                  <a:lnTo>
                    <a:pt x="225298" y="16395"/>
                  </a:lnTo>
                  <a:lnTo>
                    <a:pt x="231749" y="19850"/>
                  </a:lnTo>
                  <a:lnTo>
                    <a:pt x="235889" y="26022"/>
                  </a:lnTo>
                  <a:lnTo>
                    <a:pt x="237363" y="35204"/>
                  </a:lnTo>
                  <a:lnTo>
                    <a:pt x="237363" y="2540"/>
                  </a:lnTo>
                  <a:lnTo>
                    <a:pt x="236639" y="2197"/>
                  </a:lnTo>
                  <a:lnTo>
                    <a:pt x="227431" y="457"/>
                  </a:lnTo>
                  <a:lnTo>
                    <a:pt x="216408" y="0"/>
                  </a:lnTo>
                  <a:lnTo>
                    <a:pt x="188468" y="0"/>
                  </a:lnTo>
                  <a:lnTo>
                    <a:pt x="188468" y="70104"/>
                  </a:lnTo>
                  <a:lnTo>
                    <a:pt x="220980" y="70104"/>
                  </a:lnTo>
                  <a:lnTo>
                    <a:pt x="253225" y="55245"/>
                  </a:lnTo>
                  <a:lnTo>
                    <a:pt x="254914" y="50761"/>
                  </a:lnTo>
                  <a:lnTo>
                    <a:pt x="256298" y="43726"/>
                  </a:lnTo>
                  <a:lnTo>
                    <a:pt x="256794" y="35941"/>
                  </a:lnTo>
                  <a:lnTo>
                    <a:pt x="256794" y="25996"/>
                  </a:lnTo>
                  <a:close/>
                </a:path>
                <a:path extrusionOk="0" h="73660" w="393700">
                  <a:moveTo>
                    <a:pt x="286004" y="0"/>
                  </a:moveTo>
                  <a:lnTo>
                    <a:pt x="266065" y="0"/>
                  </a:lnTo>
                  <a:lnTo>
                    <a:pt x="266065" y="70104"/>
                  </a:lnTo>
                  <a:lnTo>
                    <a:pt x="286004" y="70104"/>
                  </a:lnTo>
                  <a:lnTo>
                    <a:pt x="286004" y="0"/>
                  </a:lnTo>
                  <a:close/>
                </a:path>
                <a:path extrusionOk="0" h="73660" w="393700">
                  <a:moveTo>
                    <a:pt x="376428" y="70104"/>
                  </a:moveTo>
                  <a:lnTo>
                    <a:pt x="371500" y="57772"/>
                  </a:lnTo>
                  <a:lnTo>
                    <a:pt x="366636" y="45593"/>
                  </a:lnTo>
                  <a:lnTo>
                    <a:pt x="353580" y="12915"/>
                  </a:lnTo>
                  <a:lnTo>
                    <a:pt x="348488" y="152"/>
                  </a:lnTo>
                  <a:lnTo>
                    <a:pt x="346837" y="152"/>
                  </a:lnTo>
                  <a:lnTo>
                    <a:pt x="346837" y="45593"/>
                  </a:lnTo>
                  <a:lnTo>
                    <a:pt x="322326" y="45593"/>
                  </a:lnTo>
                  <a:lnTo>
                    <a:pt x="334772" y="12915"/>
                  </a:lnTo>
                  <a:lnTo>
                    <a:pt x="346837" y="45593"/>
                  </a:lnTo>
                  <a:lnTo>
                    <a:pt x="346837" y="152"/>
                  </a:lnTo>
                  <a:lnTo>
                    <a:pt x="321945" y="152"/>
                  </a:lnTo>
                  <a:lnTo>
                    <a:pt x="294132" y="70104"/>
                  </a:lnTo>
                  <a:lnTo>
                    <a:pt x="313690" y="70104"/>
                  </a:lnTo>
                  <a:lnTo>
                    <a:pt x="318135" y="57772"/>
                  </a:lnTo>
                  <a:lnTo>
                    <a:pt x="351028" y="57772"/>
                  </a:lnTo>
                  <a:lnTo>
                    <a:pt x="355219" y="70104"/>
                  </a:lnTo>
                  <a:lnTo>
                    <a:pt x="376428" y="70104"/>
                  </a:lnTo>
                  <a:close/>
                </a:path>
                <a:path extrusionOk="0" h="73660" w="393700">
                  <a:moveTo>
                    <a:pt x="389890" y="63068"/>
                  </a:moveTo>
                  <a:lnTo>
                    <a:pt x="388874" y="62572"/>
                  </a:lnTo>
                  <a:lnTo>
                    <a:pt x="388239" y="62572"/>
                  </a:lnTo>
                  <a:lnTo>
                    <a:pt x="388239" y="63893"/>
                  </a:lnTo>
                  <a:lnTo>
                    <a:pt x="388239" y="65379"/>
                  </a:lnTo>
                  <a:lnTo>
                    <a:pt x="387985" y="65544"/>
                  </a:lnTo>
                  <a:lnTo>
                    <a:pt x="386080" y="65544"/>
                  </a:lnTo>
                  <a:lnTo>
                    <a:pt x="386080" y="63728"/>
                  </a:lnTo>
                  <a:lnTo>
                    <a:pt x="387604" y="63728"/>
                  </a:lnTo>
                  <a:lnTo>
                    <a:pt x="388239" y="63893"/>
                  </a:lnTo>
                  <a:lnTo>
                    <a:pt x="388239" y="62572"/>
                  </a:lnTo>
                  <a:lnTo>
                    <a:pt x="384683" y="62572"/>
                  </a:lnTo>
                  <a:lnTo>
                    <a:pt x="384683" y="69850"/>
                  </a:lnTo>
                  <a:lnTo>
                    <a:pt x="386080" y="69850"/>
                  </a:lnTo>
                  <a:lnTo>
                    <a:pt x="386080" y="66878"/>
                  </a:lnTo>
                  <a:lnTo>
                    <a:pt x="386715" y="66878"/>
                  </a:lnTo>
                  <a:lnTo>
                    <a:pt x="388239" y="69850"/>
                  </a:lnTo>
                  <a:lnTo>
                    <a:pt x="389890" y="69850"/>
                  </a:lnTo>
                  <a:lnTo>
                    <a:pt x="388315" y="66878"/>
                  </a:lnTo>
                  <a:lnTo>
                    <a:pt x="388239" y="66713"/>
                  </a:lnTo>
                  <a:lnTo>
                    <a:pt x="389128" y="66535"/>
                  </a:lnTo>
                  <a:lnTo>
                    <a:pt x="389890" y="66205"/>
                  </a:lnTo>
                  <a:lnTo>
                    <a:pt x="389890" y="65544"/>
                  </a:lnTo>
                  <a:lnTo>
                    <a:pt x="389890" y="63728"/>
                  </a:lnTo>
                  <a:lnTo>
                    <a:pt x="389890" y="63068"/>
                  </a:lnTo>
                  <a:close/>
                </a:path>
                <a:path extrusionOk="0" h="73660" w="393700">
                  <a:moveTo>
                    <a:pt x="393192" y="61912"/>
                  </a:moveTo>
                  <a:lnTo>
                    <a:pt x="392023" y="60921"/>
                  </a:lnTo>
                  <a:lnTo>
                    <a:pt x="391414" y="60413"/>
                  </a:lnTo>
                  <a:lnTo>
                    <a:pt x="391414" y="63068"/>
                  </a:lnTo>
                  <a:lnTo>
                    <a:pt x="391414" y="69354"/>
                  </a:lnTo>
                  <a:lnTo>
                    <a:pt x="389382" y="71501"/>
                  </a:lnTo>
                  <a:lnTo>
                    <a:pt x="384683" y="71501"/>
                  </a:lnTo>
                  <a:lnTo>
                    <a:pt x="382778" y="69354"/>
                  </a:lnTo>
                  <a:lnTo>
                    <a:pt x="382778" y="63068"/>
                  </a:lnTo>
                  <a:lnTo>
                    <a:pt x="384683" y="60921"/>
                  </a:lnTo>
                  <a:lnTo>
                    <a:pt x="389382" y="60921"/>
                  </a:lnTo>
                  <a:lnTo>
                    <a:pt x="391414" y="63068"/>
                  </a:lnTo>
                  <a:lnTo>
                    <a:pt x="391414" y="60413"/>
                  </a:lnTo>
                  <a:lnTo>
                    <a:pt x="390271" y="59436"/>
                  </a:lnTo>
                  <a:lnTo>
                    <a:pt x="383921" y="59436"/>
                  </a:lnTo>
                  <a:lnTo>
                    <a:pt x="381000" y="61912"/>
                  </a:lnTo>
                  <a:lnTo>
                    <a:pt x="381000" y="70510"/>
                  </a:lnTo>
                  <a:lnTo>
                    <a:pt x="383921" y="73152"/>
                  </a:lnTo>
                  <a:lnTo>
                    <a:pt x="390271" y="73152"/>
                  </a:lnTo>
                  <a:lnTo>
                    <a:pt x="392087" y="71501"/>
                  </a:lnTo>
                  <a:lnTo>
                    <a:pt x="393192" y="70510"/>
                  </a:lnTo>
                  <a:lnTo>
                    <a:pt x="393192" y="619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93" name="Google Shape;293;p33"/>
            <p:cNvPicPr preferRelativeResize="0"/>
            <p:nvPr/>
          </p:nvPicPr>
          <p:blipFill rotWithShape="1">
            <a:blip r:embed="rId3">
              <a:alphaModFix/>
            </a:blip>
            <a:srcRect b="0" l="0" r="0" t="0"/>
            <a:stretch/>
          </p:blipFill>
          <p:spPr>
            <a:xfrm>
              <a:off x="10154411" y="5865876"/>
              <a:ext cx="161544" cy="108204"/>
            </a:xfrm>
            <a:prstGeom prst="rect">
              <a:avLst/>
            </a:prstGeom>
            <a:noFill/>
            <a:ln>
              <a:noFill/>
            </a:ln>
          </p:spPr>
        </p:pic>
      </p:grpSp>
      <p:grpSp>
        <p:nvGrpSpPr>
          <p:cNvPr id="294" name="Google Shape;294;p33"/>
          <p:cNvGrpSpPr/>
          <p:nvPr/>
        </p:nvGrpSpPr>
        <p:grpSpPr>
          <a:xfrm>
            <a:off x="904239" y="1780540"/>
            <a:ext cx="3067050" cy="2273618"/>
            <a:chOff x="1085087" y="2136648"/>
            <a:chExt cx="3680460" cy="2728341"/>
          </a:xfrm>
        </p:grpSpPr>
        <p:sp>
          <p:nvSpPr>
            <p:cNvPr id="295" name="Google Shape;295;p33"/>
            <p:cNvSpPr/>
            <p:nvPr/>
          </p:nvSpPr>
          <p:spPr>
            <a:xfrm>
              <a:off x="1085087" y="2136648"/>
              <a:ext cx="3680460" cy="2727960"/>
            </a:xfrm>
            <a:custGeom>
              <a:rect b="b" l="l" r="r" t="t"/>
              <a:pathLst>
                <a:path extrusionOk="0" h="2727960" w="3680460">
                  <a:moveTo>
                    <a:pt x="3680460" y="0"/>
                  </a:moveTo>
                  <a:lnTo>
                    <a:pt x="0" y="0"/>
                  </a:lnTo>
                  <a:lnTo>
                    <a:pt x="0" y="2727960"/>
                  </a:lnTo>
                  <a:lnTo>
                    <a:pt x="3680460" y="2727960"/>
                  </a:lnTo>
                  <a:lnTo>
                    <a:pt x="3680460"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96" name="Google Shape;296;p33"/>
            <p:cNvSpPr/>
            <p:nvPr/>
          </p:nvSpPr>
          <p:spPr>
            <a:xfrm>
              <a:off x="1085087" y="2699004"/>
              <a:ext cx="3680460" cy="1732914"/>
            </a:xfrm>
            <a:custGeom>
              <a:rect b="b" l="l" r="r" t="t"/>
              <a:pathLst>
                <a:path extrusionOk="0" h="1732914" w="3680460">
                  <a:moveTo>
                    <a:pt x="0" y="1732788"/>
                  </a:moveTo>
                  <a:lnTo>
                    <a:pt x="2767584" y="1732788"/>
                  </a:lnTo>
                </a:path>
                <a:path extrusionOk="0" h="1732914" w="3680460">
                  <a:moveTo>
                    <a:pt x="3366516" y="1732788"/>
                  </a:moveTo>
                  <a:lnTo>
                    <a:pt x="3680460" y="1732788"/>
                  </a:lnTo>
                </a:path>
                <a:path extrusionOk="0" h="1732914" w="3680460">
                  <a:moveTo>
                    <a:pt x="0" y="1299972"/>
                  </a:moveTo>
                  <a:lnTo>
                    <a:pt x="2767584" y="1299972"/>
                  </a:lnTo>
                </a:path>
                <a:path extrusionOk="0" h="1732914" w="3680460">
                  <a:moveTo>
                    <a:pt x="3366516" y="1299972"/>
                  </a:moveTo>
                  <a:lnTo>
                    <a:pt x="3680460" y="1299972"/>
                  </a:lnTo>
                </a:path>
                <a:path extrusionOk="0" h="1732914" w="3680460">
                  <a:moveTo>
                    <a:pt x="0" y="867156"/>
                  </a:moveTo>
                  <a:lnTo>
                    <a:pt x="2767584" y="867156"/>
                  </a:lnTo>
                </a:path>
                <a:path extrusionOk="0" h="1732914" w="3680460">
                  <a:moveTo>
                    <a:pt x="3366516" y="867156"/>
                  </a:moveTo>
                  <a:lnTo>
                    <a:pt x="3680460" y="867156"/>
                  </a:lnTo>
                </a:path>
                <a:path extrusionOk="0" h="1732914" w="3680460">
                  <a:moveTo>
                    <a:pt x="0" y="432816"/>
                  </a:moveTo>
                  <a:lnTo>
                    <a:pt x="2767584" y="432816"/>
                  </a:lnTo>
                </a:path>
                <a:path extrusionOk="0" h="1732914" w="3680460">
                  <a:moveTo>
                    <a:pt x="3366516" y="432816"/>
                  </a:moveTo>
                  <a:lnTo>
                    <a:pt x="3680460" y="432816"/>
                  </a:lnTo>
                </a:path>
                <a:path extrusionOk="0" h="1732914" w="3680460">
                  <a:moveTo>
                    <a:pt x="0" y="0"/>
                  </a:moveTo>
                  <a:lnTo>
                    <a:pt x="2767584" y="0"/>
                  </a:lnTo>
                </a:path>
                <a:path extrusionOk="0" h="1732914" w="3680460">
                  <a:moveTo>
                    <a:pt x="3366516" y="0"/>
                  </a:moveTo>
                  <a:lnTo>
                    <a:pt x="3680460" y="0"/>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97" name="Google Shape;297;p33"/>
            <p:cNvSpPr/>
            <p:nvPr/>
          </p:nvSpPr>
          <p:spPr>
            <a:xfrm>
              <a:off x="1399031" y="4803648"/>
              <a:ext cx="599440" cy="60960"/>
            </a:xfrm>
            <a:custGeom>
              <a:rect b="b" l="l" r="r" t="t"/>
              <a:pathLst>
                <a:path extrusionOk="0" h="60960" w="599439">
                  <a:moveTo>
                    <a:pt x="598932" y="0"/>
                  </a:moveTo>
                  <a:lnTo>
                    <a:pt x="0" y="0"/>
                  </a:lnTo>
                  <a:lnTo>
                    <a:pt x="0" y="60959"/>
                  </a:lnTo>
                  <a:lnTo>
                    <a:pt x="598932" y="60959"/>
                  </a:lnTo>
                  <a:lnTo>
                    <a:pt x="598932" y="0"/>
                  </a:lnTo>
                  <a:close/>
                </a:path>
              </a:pathLst>
            </a:custGeom>
            <a:solidFill>
              <a:srgbClr val="007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98" name="Google Shape;298;p33"/>
            <p:cNvSpPr/>
            <p:nvPr/>
          </p:nvSpPr>
          <p:spPr>
            <a:xfrm>
              <a:off x="2625851" y="4733544"/>
              <a:ext cx="599440" cy="131445"/>
            </a:xfrm>
            <a:custGeom>
              <a:rect b="b" l="l" r="r" t="t"/>
              <a:pathLst>
                <a:path extrusionOk="0" h="131445" w="599439">
                  <a:moveTo>
                    <a:pt x="598932" y="0"/>
                  </a:moveTo>
                  <a:lnTo>
                    <a:pt x="0" y="0"/>
                  </a:lnTo>
                  <a:lnTo>
                    <a:pt x="0" y="131063"/>
                  </a:lnTo>
                  <a:lnTo>
                    <a:pt x="598932" y="131063"/>
                  </a:lnTo>
                  <a:lnTo>
                    <a:pt x="598932" y="0"/>
                  </a:lnTo>
                  <a:close/>
                </a:path>
              </a:pathLst>
            </a:custGeom>
            <a:solidFill>
              <a:srgbClr val="588A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99" name="Google Shape;299;p33"/>
            <p:cNvSpPr/>
            <p:nvPr/>
          </p:nvSpPr>
          <p:spPr>
            <a:xfrm>
              <a:off x="3852672" y="2395728"/>
              <a:ext cx="599440" cy="2468880"/>
            </a:xfrm>
            <a:custGeom>
              <a:rect b="b" l="l" r="r" t="t"/>
              <a:pathLst>
                <a:path extrusionOk="0" h="2468879" w="599439">
                  <a:moveTo>
                    <a:pt x="598931" y="0"/>
                  </a:moveTo>
                  <a:lnTo>
                    <a:pt x="0" y="0"/>
                  </a:lnTo>
                  <a:lnTo>
                    <a:pt x="0" y="2468880"/>
                  </a:lnTo>
                  <a:lnTo>
                    <a:pt x="598931" y="2468880"/>
                  </a:lnTo>
                  <a:lnTo>
                    <a:pt x="598931"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00" name="Google Shape;300;p33"/>
            <p:cNvSpPr/>
            <p:nvPr/>
          </p:nvSpPr>
          <p:spPr>
            <a:xfrm>
              <a:off x="1085087" y="4864608"/>
              <a:ext cx="3680460" cy="0"/>
            </a:xfrm>
            <a:custGeom>
              <a:rect b="b" l="l" r="r" t="t"/>
              <a:pathLst>
                <a:path extrusionOk="0" h="120000" w="3680460">
                  <a:moveTo>
                    <a:pt x="0" y="0"/>
                  </a:moveTo>
                  <a:lnTo>
                    <a:pt x="3680460" y="0"/>
                  </a:lnTo>
                </a:path>
              </a:pathLst>
            </a:custGeom>
            <a:noFill/>
            <a:ln cap="flat" cmpd="sng" w="152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01" name="Google Shape;301;p33"/>
            <p:cNvSpPr/>
            <p:nvPr/>
          </p:nvSpPr>
          <p:spPr>
            <a:xfrm>
              <a:off x="1684782" y="3906913"/>
              <a:ext cx="2481580" cy="504825"/>
            </a:xfrm>
            <a:custGeom>
              <a:rect b="b" l="l" r="r" t="t"/>
              <a:pathLst>
                <a:path extrusionOk="0" h="504825" w="2481579">
                  <a:moveTo>
                    <a:pt x="25908" y="0"/>
                  </a:moveTo>
                  <a:lnTo>
                    <a:pt x="0" y="0"/>
                  </a:lnTo>
                  <a:lnTo>
                    <a:pt x="0" y="4559"/>
                  </a:lnTo>
                  <a:lnTo>
                    <a:pt x="25908" y="4559"/>
                  </a:lnTo>
                  <a:lnTo>
                    <a:pt x="25908" y="0"/>
                  </a:lnTo>
                  <a:close/>
                </a:path>
                <a:path extrusionOk="0" h="504825" w="2481579">
                  <a:moveTo>
                    <a:pt x="1254252" y="499872"/>
                  </a:moveTo>
                  <a:lnTo>
                    <a:pt x="1228344" y="499872"/>
                  </a:lnTo>
                  <a:lnTo>
                    <a:pt x="1228344" y="504431"/>
                  </a:lnTo>
                  <a:lnTo>
                    <a:pt x="1254252" y="504431"/>
                  </a:lnTo>
                  <a:lnTo>
                    <a:pt x="1254252" y="499872"/>
                  </a:lnTo>
                  <a:close/>
                </a:path>
                <a:path extrusionOk="0" h="504825" w="2481579">
                  <a:moveTo>
                    <a:pt x="2481072" y="487680"/>
                  </a:moveTo>
                  <a:lnTo>
                    <a:pt x="2455164" y="487680"/>
                  </a:lnTo>
                  <a:lnTo>
                    <a:pt x="2455164" y="492239"/>
                  </a:lnTo>
                  <a:lnTo>
                    <a:pt x="2481072" y="492239"/>
                  </a:lnTo>
                  <a:lnTo>
                    <a:pt x="2481072" y="48768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302" name="Google Shape;302;p33"/>
          <p:cNvSpPr txBox="1"/>
          <p:nvPr/>
        </p:nvSpPr>
        <p:spPr>
          <a:xfrm>
            <a:off x="904240" y="3791585"/>
            <a:ext cx="611188" cy="173566"/>
          </a:xfrm>
          <a:prstGeom prst="rect">
            <a:avLst/>
          </a:prstGeom>
          <a:noFill/>
          <a:ln>
            <a:noFill/>
          </a:ln>
        </p:spPr>
        <p:txBody>
          <a:bodyPr anchorCtr="0" anchor="t" bIns="0" lIns="0" spcFirstLastPara="1" rIns="0" wrap="square" tIns="10575">
            <a:spAutoFit/>
          </a:bodyPr>
          <a:lstStyle/>
          <a:p>
            <a:pPr indent="0" lvl="0" marL="0" marR="0" rtl="0" algn="r">
              <a:lnSpc>
                <a:spcPct val="100000"/>
              </a:lnSpc>
              <a:spcBef>
                <a:spcPts val="0"/>
              </a:spcBef>
              <a:spcAft>
                <a:spcPts val="0"/>
              </a:spcAft>
              <a:buNone/>
            </a:pPr>
            <a:r>
              <a:rPr lang="en" sz="1000">
                <a:solidFill>
                  <a:schemeClr val="dk1"/>
                </a:solidFill>
                <a:latin typeface="Trebuchet MS"/>
                <a:ea typeface="Trebuchet MS"/>
                <a:cs typeface="Trebuchet MS"/>
                <a:sym typeface="Trebuchet MS"/>
              </a:rPr>
              <a:t>140</a:t>
            </a:r>
            <a:endParaRPr sz="1000">
              <a:solidFill>
                <a:schemeClr val="dk1"/>
              </a:solidFill>
              <a:latin typeface="Trebuchet MS"/>
              <a:ea typeface="Trebuchet MS"/>
              <a:cs typeface="Trebuchet MS"/>
              <a:sym typeface="Trebuchet MS"/>
            </a:endParaRPr>
          </a:p>
        </p:txBody>
      </p:sp>
      <p:sp>
        <p:nvSpPr>
          <p:cNvPr id="303" name="Google Shape;303;p33"/>
          <p:cNvSpPr txBox="1"/>
          <p:nvPr/>
        </p:nvSpPr>
        <p:spPr>
          <a:xfrm>
            <a:off x="1294447" y="3086946"/>
            <a:ext cx="241829" cy="1232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chemeClr val="dk1"/>
                </a:solidFill>
                <a:latin typeface="Trebuchet MS"/>
                <a:ea typeface="Trebuchet MS"/>
                <a:cs typeface="Trebuchet MS"/>
                <a:sym typeface="Trebuchet MS"/>
              </a:rPr>
              <a:t>14 ms</a:t>
            </a:r>
            <a:endParaRPr sz="700">
              <a:solidFill>
                <a:schemeClr val="dk1"/>
              </a:solidFill>
              <a:latin typeface="Trebuchet MS"/>
              <a:ea typeface="Trebuchet MS"/>
              <a:cs typeface="Trebuchet MS"/>
              <a:sym typeface="Trebuchet MS"/>
            </a:endParaRPr>
          </a:p>
        </p:txBody>
      </p:sp>
      <p:sp>
        <p:nvSpPr>
          <p:cNvPr id="304" name="Google Shape;304;p33"/>
          <p:cNvSpPr txBox="1"/>
          <p:nvPr/>
        </p:nvSpPr>
        <p:spPr>
          <a:xfrm>
            <a:off x="3210559" y="1996439"/>
            <a:ext cx="499533" cy="205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101600" marR="0" rtl="0" algn="l">
              <a:lnSpc>
                <a:spcPct val="100000"/>
              </a:lnSpc>
              <a:spcBef>
                <a:spcPts val="700"/>
              </a:spcBef>
              <a:spcAft>
                <a:spcPts val="0"/>
              </a:spcAft>
              <a:buNone/>
            </a:pPr>
            <a:r>
              <a:rPr lang="en" sz="700">
                <a:solidFill>
                  <a:schemeClr val="dk1"/>
                </a:solidFill>
                <a:latin typeface="Trebuchet MS"/>
                <a:ea typeface="Trebuchet MS"/>
                <a:cs typeface="Trebuchet MS"/>
                <a:sym typeface="Trebuchet MS"/>
              </a:rPr>
              <a:t>6.83 ms</a:t>
            </a:r>
            <a:endParaRPr sz="700">
              <a:solidFill>
                <a:schemeClr val="dk1"/>
              </a:solidFill>
              <a:latin typeface="Trebuchet MS"/>
              <a:ea typeface="Trebuchet MS"/>
              <a:cs typeface="Trebuchet MS"/>
              <a:sym typeface="Trebuchet MS"/>
            </a:endParaRPr>
          </a:p>
        </p:txBody>
      </p:sp>
      <p:sp>
        <p:nvSpPr>
          <p:cNvPr id="305" name="Google Shape;305;p33"/>
          <p:cNvSpPr txBox="1"/>
          <p:nvPr/>
        </p:nvSpPr>
        <p:spPr>
          <a:xfrm>
            <a:off x="893657" y="1683596"/>
            <a:ext cx="3334808" cy="274108"/>
          </a:xfrm>
          <a:prstGeom prst="rect">
            <a:avLst/>
          </a:prstGeom>
          <a:noFill/>
          <a:ln>
            <a:noFill/>
          </a:ln>
        </p:spPr>
        <p:txBody>
          <a:bodyPr anchorCtr="0" anchor="t" bIns="0" lIns="0" spcFirstLastPara="1" rIns="0" wrap="square" tIns="10575">
            <a:spAutoFit/>
          </a:bodyPr>
          <a:lstStyle/>
          <a:p>
            <a:pPr indent="0" lvl="0" marL="12700" marR="0" rtl="0" algn="l">
              <a:lnSpc>
                <a:spcPct val="99583"/>
              </a:lnSpc>
              <a:spcBef>
                <a:spcPts val="0"/>
              </a:spcBef>
              <a:spcAft>
                <a:spcPts val="0"/>
              </a:spcAft>
              <a:buNone/>
            </a:pPr>
            <a:r>
              <a:rPr lang="en" sz="1000" u="sng">
                <a:solidFill>
                  <a:srgbClr val="A6A6A6"/>
                </a:solidFill>
                <a:latin typeface="Trebuchet MS"/>
                <a:ea typeface="Trebuchet MS"/>
                <a:cs typeface="Trebuchet MS"/>
                <a:sym typeface="Trebuchet MS"/>
              </a:rPr>
              <a:t> 	</a:t>
            </a:r>
            <a:r>
              <a:rPr lang="en" sz="1000">
                <a:solidFill>
                  <a:srgbClr val="A6A6A6"/>
                </a:solidFill>
                <a:latin typeface="Trebuchet MS"/>
                <a:ea typeface="Trebuchet MS"/>
                <a:cs typeface="Trebuchet MS"/>
                <a:sym typeface="Trebuchet MS"/>
              </a:rPr>
              <a:t>	40</a:t>
            </a:r>
            <a:endParaRPr sz="1000">
              <a:solidFill>
                <a:schemeClr val="dk1"/>
              </a:solidFill>
              <a:latin typeface="Trebuchet MS"/>
              <a:ea typeface="Trebuchet MS"/>
              <a:cs typeface="Trebuchet MS"/>
              <a:sym typeface="Trebuchet MS"/>
            </a:endParaRPr>
          </a:p>
          <a:p>
            <a:pPr indent="0" lvl="0" marL="2438400" marR="0" rtl="0" algn="l">
              <a:lnSpc>
                <a:spcPct val="99583"/>
              </a:lnSpc>
              <a:spcBef>
                <a:spcPts val="0"/>
              </a:spcBef>
              <a:spcAft>
                <a:spcPts val="0"/>
              </a:spcAft>
              <a:buNone/>
            </a:pPr>
            <a:r>
              <a:rPr lang="en" sz="1000">
                <a:solidFill>
                  <a:schemeClr val="dk1"/>
                </a:solidFill>
                <a:latin typeface="Trebuchet MS"/>
                <a:ea typeface="Trebuchet MS"/>
                <a:cs typeface="Trebuchet MS"/>
                <a:sym typeface="Trebuchet MS"/>
              </a:rPr>
              <a:t>5700</a:t>
            </a:r>
            <a:endParaRPr sz="1000">
              <a:solidFill>
                <a:schemeClr val="dk1"/>
              </a:solidFill>
              <a:latin typeface="Trebuchet MS"/>
              <a:ea typeface="Trebuchet MS"/>
              <a:cs typeface="Trebuchet MS"/>
              <a:sym typeface="Trebuchet MS"/>
            </a:endParaRPr>
          </a:p>
        </p:txBody>
      </p:sp>
      <p:sp>
        <p:nvSpPr>
          <p:cNvPr id="306" name="Google Shape;306;p33"/>
          <p:cNvSpPr txBox="1"/>
          <p:nvPr/>
        </p:nvSpPr>
        <p:spPr>
          <a:xfrm>
            <a:off x="4075007" y="3958167"/>
            <a:ext cx="8784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rgbClr val="A6A6A6"/>
                </a:solidFill>
                <a:latin typeface="Trebuchet MS"/>
                <a:ea typeface="Trebuchet MS"/>
                <a:cs typeface="Trebuchet MS"/>
                <a:sym typeface="Trebuchet MS"/>
              </a:rPr>
              <a:t>0</a:t>
            </a:r>
            <a:endParaRPr sz="1000">
              <a:solidFill>
                <a:schemeClr val="dk1"/>
              </a:solidFill>
              <a:latin typeface="Trebuchet MS"/>
              <a:ea typeface="Trebuchet MS"/>
              <a:cs typeface="Trebuchet MS"/>
              <a:sym typeface="Trebuchet MS"/>
            </a:endParaRPr>
          </a:p>
        </p:txBody>
      </p:sp>
      <p:sp>
        <p:nvSpPr>
          <p:cNvPr id="307" name="Google Shape;307;p33"/>
          <p:cNvSpPr txBox="1"/>
          <p:nvPr/>
        </p:nvSpPr>
        <p:spPr>
          <a:xfrm>
            <a:off x="4075007" y="3673898"/>
            <a:ext cx="8784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rgbClr val="A6A6A6"/>
                </a:solidFill>
                <a:latin typeface="Trebuchet MS"/>
                <a:ea typeface="Trebuchet MS"/>
                <a:cs typeface="Trebuchet MS"/>
                <a:sym typeface="Trebuchet MS"/>
              </a:rPr>
              <a:t>5</a:t>
            </a:r>
            <a:endParaRPr sz="1000">
              <a:solidFill>
                <a:schemeClr val="dk1"/>
              </a:solidFill>
              <a:latin typeface="Trebuchet MS"/>
              <a:ea typeface="Trebuchet MS"/>
              <a:cs typeface="Trebuchet MS"/>
              <a:sym typeface="Trebuchet MS"/>
            </a:endParaRPr>
          </a:p>
        </p:txBody>
      </p:sp>
      <p:sp>
        <p:nvSpPr>
          <p:cNvPr id="308" name="Google Shape;308;p33"/>
          <p:cNvSpPr txBox="1"/>
          <p:nvPr/>
        </p:nvSpPr>
        <p:spPr>
          <a:xfrm>
            <a:off x="4075007" y="3389735"/>
            <a:ext cx="153458"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rgbClr val="A6A6A6"/>
                </a:solidFill>
                <a:latin typeface="Trebuchet MS"/>
                <a:ea typeface="Trebuchet MS"/>
                <a:cs typeface="Trebuchet MS"/>
                <a:sym typeface="Trebuchet MS"/>
              </a:rPr>
              <a:t>10</a:t>
            </a:r>
            <a:endParaRPr sz="1000">
              <a:solidFill>
                <a:schemeClr val="dk1"/>
              </a:solidFill>
              <a:latin typeface="Trebuchet MS"/>
              <a:ea typeface="Trebuchet MS"/>
              <a:cs typeface="Trebuchet MS"/>
              <a:sym typeface="Trebuchet MS"/>
            </a:endParaRPr>
          </a:p>
        </p:txBody>
      </p:sp>
      <p:sp>
        <p:nvSpPr>
          <p:cNvPr id="309" name="Google Shape;309;p33"/>
          <p:cNvSpPr txBox="1"/>
          <p:nvPr/>
        </p:nvSpPr>
        <p:spPr>
          <a:xfrm>
            <a:off x="4075007" y="3105256"/>
            <a:ext cx="153458"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rgbClr val="A6A6A6"/>
                </a:solidFill>
                <a:latin typeface="Trebuchet MS"/>
                <a:ea typeface="Trebuchet MS"/>
                <a:cs typeface="Trebuchet MS"/>
                <a:sym typeface="Trebuchet MS"/>
              </a:rPr>
              <a:t>15</a:t>
            </a:r>
            <a:endParaRPr sz="1000">
              <a:solidFill>
                <a:schemeClr val="dk1"/>
              </a:solidFill>
              <a:latin typeface="Trebuchet MS"/>
              <a:ea typeface="Trebuchet MS"/>
              <a:cs typeface="Trebuchet MS"/>
              <a:sym typeface="Trebuchet MS"/>
            </a:endParaRPr>
          </a:p>
        </p:txBody>
      </p:sp>
      <p:sp>
        <p:nvSpPr>
          <p:cNvPr id="310" name="Google Shape;310;p33"/>
          <p:cNvSpPr txBox="1"/>
          <p:nvPr/>
        </p:nvSpPr>
        <p:spPr>
          <a:xfrm>
            <a:off x="4075007" y="2820987"/>
            <a:ext cx="153458"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rgbClr val="A6A6A6"/>
                </a:solidFill>
                <a:latin typeface="Trebuchet MS"/>
                <a:ea typeface="Trebuchet MS"/>
                <a:cs typeface="Trebuchet MS"/>
                <a:sym typeface="Trebuchet MS"/>
              </a:rPr>
              <a:t>20</a:t>
            </a:r>
            <a:endParaRPr sz="1000">
              <a:solidFill>
                <a:schemeClr val="dk1"/>
              </a:solidFill>
              <a:latin typeface="Trebuchet MS"/>
              <a:ea typeface="Trebuchet MS"/>
              <a:cs typeface="Trebuchet MS"/>
              <a:sym typeface="Trebuchet MS"/>
            </a:endParaRPr>
          </a:p>
        </p:txBody>
      </p:sp>
      <p:sp>
        <p:nvSpPr>
          <p:cNvPr id="311" name="Google Shape;311;p33"/>
          <p:cNvSpPr txBox="1"/>
          <p:nvPr/>
        </p:nvSpPr>
        <p:spPr>
          <a:xfrm>
            <a:off x="4075007" y="2536507"/>
            <a:ext cx="153458"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rgbClr val="A6A6A6"/>
                </a:solidFill>
                <a:latin typeface="Trebuchet MS"/>
                <a:ea typeface="Trebuchet MS"/>
                <a:cs typeface="Trebuchet MS"/>
                <a:sym typeface="Trebuchet MS"/>
              </a:rPr>
              <a:t>25</a:t>
            </a:r>
            <a:endParaRPr sz="1000">
              <a:solidFill>
                <a:schemeClr val="dk1"/>
              </a:solidFill>
              <a:latin typeface="Trebuchet MS"/>
              <a:ea typeface="Trebuchet MS"/>
              <a:cs typeface="Trebuchet MS"/>
              <a:sym typeface="Trebuchet MS"/>
            </a:endParaRPr>
          </a:p>
        </p:txBody>
      </p:sp>
      <p:sp>
        <p:nvSpPr>
          <p:cNvPr id="312" name="Google Shape;312;p33"/>
          <p:cNvSpPr txBox="1"/>
          <p:nvPr/>
        </p:nvSpPr>
        <p:spPr>
          <a:xfrm>
            <a:off x="4075007" y="2252345"/>
            <a:ext cx="153458"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rgbClr val="A6A6A6"/>
                </a:solidFill>
                <a:latin typeface="Trebuchet MS"/>
                <a:ea typeface="Trebuchet MS"/>
                <a:cs typeface="Trebuchet MS"/>
                <a:sym typeface="Trebuchet MS"/>
              </a:rPr>
              <a:t>30</a:t>
            </a:r>
            <a:endParaRPr sz="1000">
              <a:solidFill>
                <a:schemeClr val="dk1"/>
              </a:solidFill>
              <a:latin typeface="Trebuchet MS"/>
              <a:ea typeface="Trebuchet MS"/>
              <a:cs typeface="Trebuchet MS"/>
              <a:sym typeface="Trebuchet MS"/>
            </a:endParaRPr>
          </a:p>
        </p:txBody>
      </p:sp>
      <p:sp>
        <p:nvSpPr>
          <p:cNvPr id="313" name="Google Shape;313;p33"/>
          <p:cNvSpPr txBox="1"/>
          <p:nvPr/>
        </p:nvSpPr>
        <p:spPr>
          <a:xfrm>
            <a:off x="4075007" y="1968076"/>
            <a:ext cx="153458"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rgbClr val="A6A6A6"/>
                </a:solidFill>
                <a:latin typeface="Trebuchet MS"/>
                <a:ea typeface="Trebuchet MS"/>
                <a:cs typeface="Trebuchet MS"/>
                <a:sym typeface="Trebuchet MS"/>
              </a:rPr>
              <a:t>35</a:t>
            </a:r>
            <a:endParaRPr sz="1000">
              <a:solidFill>
                <a:schemeClr val="dk1"/>
              </a:solidFill>
              <a:latin typeface="Trebuchet MS"/>
              <a:ea typeface="Trebuchet MS"/>
              <a:cs typeface="Trebuchet MS"/>
              <a:sym typeface="Trebuchet MS"/>
            </a:endParaRPr>
          </a:p>
        </p:txBody>
      </p:sp>
      <p:sp>
        <p:nvSpPr>
          <p:cNvPr id="314" name="Google Shape;314;p33"/>
          <p:cNvSpPr txBox="1"/>
          <p:nvPr/>
        </p:nvSpPr>
        <p:spPr>
          <a:xfrm>
            <a:off x="713570" y="3958167"/>
            <a:ext cx="8784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0</a:t>
            </a:r>
            <a:endParaRPr sz="1000">
              <a:solidFill>
                <a:schemeClr val="dk1"/>
              </a:solidFill>
              <a:latin typeface="Trebuchet MS"/>
              <a:ea typeface="Trebuchet MS"/>
              <a:cs typeface="Trebuchet MS"/>
              <a:sym typeface="Trebuchet MS"/>
            </a:endParaRPr>
          </a:p>
        </p:txBody>
      </p:sp>
      <p:sp>
        <p:nvSpPr>
          <p:cNvPr id="315" name="Google Shape;315;p33"/>
          <p:cNvSpPr txBox="1"/>
          <p:nvPr/>
        </p:nvSpPr>
        <p:spPr>
          <a:xfrm>
            <a:off x="466936" y="3596957"/>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1,000</a:t>
            </a:r>
            <a:endParaRPr sz="1000">
              <a:solidFill>
                <a:schemeClr val="dk1"/>
              </a:solidFill>
              <a:latin typeface="Trebuchet MS"/>
              <a:ea typeface="Trebuchet MS"/>
              <a:cs typeface="Trebuchet MS"/>
              <a:sym typeface="Trebuchet MS"/>
            </a:endParaRPr>
          </a:p>
        </p:txBody>
      </p:sp>
      <p:sp>
        <p:nvSpPr>
          <p:cNvPr id="316" name="Google Shape;316;p33"/>
          <p:cNvSpPr txBox="1"/>
          <p:nvPr/>
        </p:nvSpPr>
        <p:spPr>
          <a:xfrm>
            <a:off x="466936" y="3236066"/>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2,000</a:t>
            </a:r>
            <a:endParaRPr sz="1000">
              <a:solidFill>
                <a:schemeClr val="dk1"/>
              </a:solidFill>
              <a:latin typeface="Trebuchet MS"/>
              <a:ea typeface="Trebuchet MS"/>
              <a:cs typeface="Trebuchet MS"/>
              <a:sym typeface="Trebuchet MS"/>
            </a:endParaRPr>
          </a:p>
        </p:txBody>
      </p:sp>
      <p:sp>
        <p:nvSpPr>
          <p:cNvPr id="317" name="Google Shape;317;p33"/>
          <p:cNvSpPr txBox="1"/>
          <p:nvPr/>
        </p:nvSpPr>
        <p:spPr>
          <a:xfrm>
            <a:off x="466936" y="2874857"/>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3,000</a:t>
            </a:r>
            <a:endParaRPr sz="1000">
              <a:solidFill>
                <a:schemeClr val="dk1"/>
              </a:solidFill>
              <a:latin typeface="Trebuchet MS"/>
              <a:ea typeface="Trebuchet MS"/>
              <a:cs typeface="Trebuchet MS"/>
              <a:sym typeface="Trebuchet MS"/>
            </a:endParaRPr>
          </a:p>
        </p:txBody>
      </p:sp>
      <p:sp>
        <p:nvSpPr>
          <p:cNvPr id="318" name="Google Shape;318;p33"/>
          <p:cNvSpPr txBox="1"/>
          <p:nvPr/>
        </p:nvSpPr>
        <p:spPr>
          <a:xfrm>
            <a:off x="466936" y="2513964"/>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4,000</a:t>
            </a:r>
            <a:endParaRPr sz="1000">
              <a:solidFill>
                <a:schemeClr val="dk1"/>
              </a:solidFill>
              <a:latin typeface="Trebuchet MS"/>
              <a:ea typeface="Trebuchet MS"/>
              <a:cs typeface="Trebuchet MS"/>
              <a:sym typeface="Trebuchet MS"/>
            </a:endParaRPr>
          </a:p>
        </p:txBody>
      </p:sp>
      <p:sp>
        <p:nvSpPr>
          <p:cNvPr id="319" name="Google Shape;319;p33"/>
          <p:cNvSpPr txBox="1"/>
          <p:nvPr/>
        </p:nvSpPr>
        <p:spPr>
          <a:xfrm>
            <a:off x="466936" y="2152756"/>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5,000</a:t>
            </a:r>
            <a:endParaRPr sz="1000">
              <a:solidFill>
                <a:schemeClr val="dk1"/>
              </a:solidFill>
              <a:latin typeface="Trebuchet MS"/>
              <a:ea typeface="Trebuchet MS"/>
              <a:cs typeface="Trebuchet MS"/>
              <a:sym typeface="Trebuchet MS"/>
            </a:endParaRPr>
          </a:p>
        </p:txBody>
      </p:sp>
      <p:sp>
        <p:nvSpPr>
          <p:cNvPr id="320" name="Google Shape;320;p33"/>
          <p:cNvSpPr txBox="1"/>
          <p:nvPr/>
        </p:nvSpPr>
        <p:spPr>
          <a:xfrm>
            <a:off x="466936" y="1791758"/>
            <a:ext cx="334433"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6,000</a:t>
            </a:r>
            <a:endParaRPr sz="1000">
              <a:solidFill>
                <a:schemeClr val="dk1"/>
              </a:solidFill>
              <a:latin typeface="Trebuchet MS"/>
              <a:ea typeface="Trebuchet MS"/>
              <a:cs typeface="Trebuchet MS"/>
              <a:sym typeface="Trebuchet MS"/>
            </a:endParaRPr>
          </a:p>
        </p:txBody>
      </p:sp>
      <p:sp>
        <p:nvSpPr>
          <p:cNvPr id="321" name="Google Shape;321;p33"/>
          <p:cNvSpPr txBox="1"/>
          <p:nvPr/>
        </p:nvSpPr>
        <p:spPr>
          <a:xfrm>
            <a:off x="1139507" y="4116408"/>
            <a:ext cx="552450"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CPU-Only</a:t>
            </a:r>
            <a:endParaRPr sz="1000">
              <a:solidFill>
                <a:schemeClr val="dk1"/>
              </a:solidFill>
              <a:latin typeface="Trebuchet MS"/>
              <a:ea typeface="Trebuchet MS"/>
              <a:cs typeface="Trebuchet MS"/>
              <a:sym typeface="Trebuchet MS"/>
            </a:endParaRPr>
          </a:p>
        </p:txBody>
      </p:sp>
      <p:sp>
        <p:nvSpPr>
          <p:cNvPr id="322" name="Google Shape;322;p33"/>
          <p:cNvSpPr txBox="1"/>
          <p:nvPr/>
        </p:nvSpPr>
        <p:spPr>
          <a:xfrm>
            <a:off x="1443990" y="3503718"/>
            <a:ext cx="1329267" cy="933979"/>
          </a:xfrm>
          <a:prstGeom prst="rect">
            <a:avLst/>
          </a:prstGeom>
          <a:noFill/>
          <a:ln>
            <a:noFill/>
          </a:ln>
        </p:spPr>
        <p:txBody>
          <a:bodyPr anchorCtr="0" anchor="t" bIns="0" lIns="0" spcFirstLastPara="1" rIns="0" wrap="square" tIns="10575">
            <a:spAutoFit/>
          </a:bodyPr>
          <a:lstStyle/>
          <a:p>
            <a:pPr indent="0" lvl="0" marL="850900" marR="0" rtl="0" algn="l">
              <a:lnSpc>
                <a:spcPct val="100000"/>
              </a:lnSpc>
              <a:spcBef>
                <a:spcPts val="0"/>
              </a:spcBef>
              <a:spcAft>
                <a:spcPts val="0"/>
              </a:spcAft>
              <a:buNone/>
            </a:pPr>
            <a:r>
              <a:rPr lang="en" sz="700">
                <a:solidFill>
                  <a:schemeClr val="dk1"/>
                </a:solidFill>
                <a:latin typeface="Trebuchet MS"/>
                <a:ea typeface="Trebuchet MS"/>
                <a:cs typeface="Trebuchet MS"/>
                <a:sym typeface="Trebuchet MS"/>
              </a:rPr>
              <a:t>6.67 ms</a:t>
            </a:r>
            <a:endParaRPr sz="7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800">
              <a:solidFill>
                <a:schemeClr val="dk1"/>
              </a:solidFill>
              <a:latin typeface="Trebuchet MS"/>
              <a:ea typeface="Trebuchet MS"/>
              <a:cs typeface="Trebuchet MS"/>
              <a:sym typeface="Trebuchet MS"/>
            </a:endParaRPr>
          </a:p>
          <a:p>
            <a:pPr indent="0" lvl="0" marL="660400" marR="0" rtl="0" algn="ctr">
              <a:lnSpc>
                <a:spcPct val="100000"/>
              </a:lnSpc>
              <a:spcBef>
                <a:spcPts val="0"/>
              </a:spcBef>
              <a:spcAft>
                <a:spcPts val="0"/>
              </a:spcAft>
              <a:buNone/>
            </a:pPr>
            <a:r>
              <a:rPr lang="en" sz="1000">
                <a:solidFill>
                  <a:schemeClr val="dk1"/>
                </a:solidFill>
                <a:latin typeface="Trebuchet MS"/>
                <a:ea typeface="Trebuchet MS"/>
                <a:cs typeface="Trebuchet MS"/>
                <a:sym typeface="Trebuchet MS"/>
              </a:rPr>
              <a:t>305</a:t>
            </a:r>
            <a:endParaRPr sz="100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500">
              <a:solidFill>
                <a:schemeClr val="dk1"/>
              </a:solidFill>
              <a:latin typeface="Trebuchet MS"/>
              <a:ea typeface="Trebuchet MS"/>
              <a:cs typeface="Trebuchet MS"/>
              <a:sym typeface="Trebuchet MS"/>
            </a:endParaRPr>
          </a:p>
          <a:p>
            <a:pPr indent="0" lvl="0" marL="660400" marR="0" rtl="0" algn="ctr">
              <a:lnSpc>
                <a:spcPct val="117916"/>
              </a:lnSpc>
              <a:spcBef>
                <a:spcPts val="0"/>
              </a:spcBef>
              <a:spcAft>
                <a:spcPts val="0"/>
              </a:spcAft>
              <a:buNone/>
            </a:pPr>
            <a:r>
              <a:rPr lang="en" sz="1000">
                <a:solidFill>
                  <a:schemeClr val="dk1"/>
                </a:solidFill>
                <a:latin typeface="Trebuchet MS"/>
                <a:ea typeface="Trebuchet MS"/>
                <a:cs typeface="Trebuchet MS"/>
                <a:sym typeface="Trebuchet MS"/>
              </a:rPr>
              <a:t>V100 +</a:t>
            </a:r>
            <a:endParaRPr sz="1000">
              <a:solidFill>
                <a:schemeClr val="dk1"/>
              </a:solidFill>
              <a:latin typeface="Trebuchet MS"/>
              <a:ea typeface="Trebuchet MS"/>
              <a:cs typeface="Trebuchet MS"/>
              <a:sym typeface="Trebuchet MS"/>
            </a:endParaRPr>
          </a:p>
          <a:p>
            <a:pPr indent="0" lvl="0" marL="660400" marR="0" rtl="0" algn="ctr">
              <a:lnSpc>
                <a:spcPct val="117916"/>
              </a:lnSpc>
              <a:spcBef>
                <a:spcPts val="0"/>
              </a:spcBef>
              <a:spcAft>
                <a:spcPts val="0"/>
              </a:spcAft>
              <a:buNone/>
            </a:pPr>
            <a:r>
              <a:rPr lang="en" sz="1000">
                <a:solidFill>
                  <a:schemeClr val="dk1"/>
                </a:solidFill>
                <a:latin typeface="Trebuchet MS"/>
                <a:ea typeface="Trebuchet MS"/>
                <a:cs typeface="Trebuchet MS"/>
                <a:sym typeface="Trebuchet MS"/>
              </a:rPr>
              <a:t>TensorFlow</a:t>
            </a:r>
            <a:endParaRPr sz="1000">
              <a:solidFill>
                <a:schemeClr val="dk1"/>
              </a:solidFill>
              <a:latin typeface="Trebuchet MS"/>
              <a:ea typeface="Trebuchet MS"/>
              <a:cs typeface="Trebuchet MS"/>
              <a:sym typeface="Trebuchet MS"/>
            </a:endParaRPr>
          </a:p>
        </p:txBody>
      </p:sp>
      <p:sp>
        <p:nvSpPr>
          <p:cNvPr id="323" name="Google Shape;323;p33"/>
          <p:cNvSpPr txBox="1"/>
          <p:nvPr/>
        </p:nvSpPr>
        <p:spPr>
          <a:xfrm>
            <a:off x="2976986" y="4116408"/>
            <a:ext cx="967317"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V100 + TensorRT</a:t>
            </a:r>
            <a:endParaRPr sz="1000">
              <a:solidFill>
                <a:schemeClr val="dk1"/>
              </a:solidFill>
              <a:latin typeface="Trebuchet MS"/>
              <a:ea typeface="Trebuchet MS"/>
              <a:cs typeface="Trebuchet MS"/>
              <a:sym typeface="Trebuchet MS"/>
            </a:endParaRPr>
          </a:p>
        </p:txBody>
      </p:sp>
      <p:sp>
        <p:nvSpPr>
          <p:cNvPr id="324" name="Google Shape;324;p33"/>
          <p:cNvSpPr txBox="1"/>
          <p:nvPr/>
        </p:nvSpPr>
        <p:spPr>
          <a:xfrm rot="5400000">
            <a:off x="4026171" y="2819136"/>
            <a:ext cx="792692" cy="176212"/>
          </a:xfrm>
          <a:prstGeom prst="rect">
            <a:avLst/>
          </a:prstGeom>
          <a:noFill/>
          <a:ln>
            <a:noFill/>
          </a:ln>
        </p:spPr>
        <p:txBody>
          <a:bodyPr anchorCtr="0" anchor="t" bIns="0" lIns="0" spcFirstLastPara="1" rIns="0" wrap="square" tIns="31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Latency (ms)</a:t>
            </a:r>
            <a:endParaRPr sz="1000">
              <a:solidFill>
                <a:schemeClr val="dk1"/>
              </a:solidFill>
              <a:latin typeface="Trebuchet MS"/>
              <a:ea typeface="Trebuchet MS"/>
              <a:cs typeface="Trebuchet MS"/>
              <a:sym typeface="Trebuchet MS"/>
            </a:endParaRPr>
          </a:p>
        </p:txBody>
      </p:sp>
      <p:sp>
        <p:nvSpPr>
          <p:cNvPr id="325" name="Google Shape;325;p33"/>
          <p:cNvSpPr txBox="1"/>
          <p:nvPr/>
        </p:nvSpPr>
        <p:spPr>
          <a:xfrm rot="-5400000">
            <a:off x="26797" y="2791823"/>
            <a:ext cx="695325" cy="176212"/>
          </a:xfrm>
          <a:prstGeom prst="rect">
            <a:avLst/>
          </a:prstGeom>
          <a:noFill/>
          <a:ln>
            <a:noFill/>
          </a:ln>
        </p:spPr>
        <p:txBody>
          <a:bodyPr anchorCtr="0" anchor="t" bIns="0" lIns="0" spcFirstLastPara="1" rIns="0" wrap="square" tIns="31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Images/sec</a:t>
            </a:r>
            <a:endParaRPr sz="1000">
              <a:solidFill>
                <a:schemeClr val="dk1"/>
              </a:solidFill>
              <a:latin typeface="Trebuchet MS"/>
              <a:ea typeface="Trebuchet MS"/>
              <a:cs typeface="Trebuchet MS"/>
              <a:sym typeface="Trebuchet MS"/>
            </a:endParaRPr>
          </a:p>
        </p:txBody>
      </p:sp>
      <p:sp>
        <p:nvSpPr>
          <p:cNvPr id="326" name="Google Shape;326;p33"/>
          <p:cNvSpPr txBox="1"/>
          <p:nvPr/>
        </p:nvSpPr>
        <p:spPr>
          <a:xfrm>
            <a:off x="820758" y="4476580"/>
            <a:ext cx="3390899" cy="364067"/>
          </a:xfrm>
          <a:prstGeom prst="rect">
            <a:avLst/>
          </a:prstGeom>
          <a:noFill/>
          <a:ln>
            <a:noFill/>
          </a:ln>
        </p:spPr>
        <p:txBody>
          <a:bodyPr anchorCtr="0" anchor="t" bIns="0" lIns="0" spcFirstLastPara="1" rIns="0" wrap="square" tIns="12700">
            <a:spAutoFit/>
          </a:bodyPr>
          <a:lstStyle/>
          <a:p>
            <a:pPr indent="0" lvl="0" marL="12700" marR="0" rtl="0" algn="l">
              <a:lnSpc>
                <a:spcPct val="118181"/>
              </a:lnSpc>
              <a:spcBef>
                <a:spcPts val="0"/>
              </a:spcBef>
              <a:spcAft>
                <a:spcPts val="0"/>
              </a:spcAft>
              <a:buNone/>
            </a:pPr>
            <a:r>
              <a:rPr lang="en" sz="500">
                <a:solidFill>
                  <a:schemeClr val="dk1"/>
                </a:solidFill>
                <a:latin typeface="Arial"/>
                <a:ea typeface="Arial"/>
                <a:cs typeface="Arial"/>
                <a:sym typeface="Arial"/>
              </a:rPr>
              <a:t>Inference throughput (images/sec) on ResNet50. </a:t>
            </a:r>
            <a:r>
              <a:rPr b="1" lang="en" sz="500">
                <a:solidFill>
                  <a:schemeClr val="dk1"/>
                </a:solidFill>
                <a:latin typeface="Arial"/>
                <a:ea typeface="Arial"/>
                <a:cs typeface="Arial"/>
                <a:sym typeface="Arial"/>
              </a:rPr>
              <a:t>V100 + TensorRT</a:t>
            </a:r>
            <a:r>
              <a:rPr lang="en" sz="500">
                <a:solidFill>
                  <a:schemeClr val="dk1"/>
                </a:solidFill>
                <a:latin typeface="Arial"/>
                <a:ea typeface="Arial"/>
                <a:cs typeface="Arial"/>
                <a:sym typeface="Arial"/>
              </a:rPr>
              <a:t>: NVIDIA TensorRT (FP16), batch size 39, Tesla V100-SXM2-  16GB, E5-2690 </a:t>
            </a:r>
            <a:r>
              <a:rPr lang="en" sz="500" u="sng">
                <a:solidFill>
                  <a:schemeClr val="hlink"/>
                </a:solidFill>
                <a:latin typeface="Arial"/>
                <a:ea typeface="Arial"/>
                <a:cs typeface="Arial"/>
                <a:sym typeface="Arial"/>
                <a:hlinkClick r:id="rId4"/>
              </a:rPr>
              <a:t>v4@2.60GHz </a:t>
            </a:r>
            <a:r>
              <a:rPr lang="en" sz="500">
                <a:solidFill>
                  <a:schemeClr val="dk1"/>
                </a:solidFill>
                <a:latin typeface="Arial"/>
                <a:ea typeface="Arial"/>
                <a:cs typeface="Arial"/>
                <a:sym typeface="Arial"/>
              </a:rPr>
              <a:t>3.5GHz Turbo (Broadwell) HT On </a:t>
            </a:r>
            <a:r>
              <a:rPr b="1" lang="en" sz="500">
                <a:solidFill>
                  <a:schemeClr val="dk1"/>
                </a:solidFill>
                <a:latin typeface="Arial"/>
                <a:ea typeface="Arial"/>
                <a:cs typeface="Arial"/>
                <a:sym typeface="Arial"/>
              </a:rPr>
              <a:t>V100 + TensorFlow</a:t>
            </a:r>
            <a:r>
              <a:rPr lang="en" sz="500">
                <a:solidFill>
                  <a:schemeClr val="dk1"/>
                </a:solidFill>
                <a:latin typeface="Arial"/>
                <a:ea typeface="Arial"/>
                <a:cs typeface="Arial"/>
                <a:sym typeface="Arial"/>
              </a:rPr>
              <a:t>: Preview of volta optimized TensorFlow (FP16),  batch size 2, Tesla V100-PCIE-16GB, E5-2690 </a:t>
            </a:r>
            <a:r>
              <a:rPr lang="en" sz="500" u="sng">
                <a:solidFill>
                  <a:schemeClr val="hlink"/>
                </a:solidFill>
                <a:latin typeface="Arial"/>
                <a:ea typeface="Arial"/>
                <a:cs typeface="Arial"/>
                <a:sym typeface="Arial"/>
                <a:hlinkClick r:id="rId5"/>
              </a:rPr>
              <a:t>v4@2.60GHz </a:t>
            </a:r>
            <a:r>
              <a:rPr lang="en" sz="500">
                <a:solidFill>
                  <a:schemeClr val="dk1"/>
                </a:solidFill>
                <a:latin typeface="Arial"/>
                <a:ea typeface="Arial"/>
                <a:cs typeface="Arial"/>
                <a:sym typeface="Arial"/>
              </a:rPr>
              <a:t>3.5GHz Turbo (Broadwell) HT On. </a:t>
            </a:r>
            <a:r>
              <a:rPr b="1" lang="en" sz="500">
                <a:solidFill>
                  <a:schemeClr val="dk1"/>
                </a:solidFill>
                <a:latin typeface="Arial"/>
                <a:ea typeface="Arial"/>
                <a:cs typeface="Arial"/>
                <a:sym typeface="Arial"/>
              </a:rPr>
              <a:t>CPU-Only: </a:t>
            </a:r>
            <a:r>
              <a:rPr lang="en" sz="500">
                <a:solidFill>
                  <a:schemeClr val="dk1"/>
                </a:solidFill>
                <a:latin typeface="Arial"/>
                <a:ea typeface="Arial"/>
                <a:cs typeface="Arial"/>
                <a:sym typeface="Arial"/>
              </a:rPr>
              <a:t>Intel Xeon-D 1587  Broadwell-E CPU and Intel DL SDK. Score doubled to comprehend Intel's stated claim of 2x performance improvement on Skylake  with AVX512.</a:t>
            </a:r>
            <a:endParaRPr sz="500">
              <a:solidFill>
                <a:schemeClr val="dk1"/>
              </a:solidFill>
              <a:latin typeface="Arial"/>
              <a:ea typeface="Arial"/>
              <a:cs typeface="Arial"/>
              <a:sym typeface="Arial"/>
            </a:endParaRPr>
          </a:p>
        </p:txBody>
      </p:sp>
      <p:sp>
        <p:nvSpPr>
          <p:cNvPr id="327" name="Google Shape;327;p33"/>
          <p:cNvSpPr/>
          <p:nvPr/>
        </p:nvSpPr>
        <p:spPr>
          <a:xfrm>
            <a:off x="1310004" y="3260725"/>
            <a:ext cx="2287058" cy="804333"/>
          </a:xfrm>
          <a:custGeom>
            <a:rect b="b" l="l" r="r" t="t"/>
            <a:pathLst>
              <a:path extrusionOk="0" h="965200" w="2744470">
                <a:moveTo>
                  <a:pt x="150875" y="951991"/>
                </a:moveTo>
                <a:lnTo>
                  <a:pt x="150875" y="0"/>
                </a:lnTo>
              </a:path>
              <a:path extrusionOk="0" h="965200" w="2744470">
                <a:moveTo>
                  <a:pt x="0" y="0"/>
                </a:moveTo>
                <a:lnTo>
                  <a:pt x="293624" y="0"/>
                </a:lnTo>
              </a:path>
              <a:path extrusionOk="0" h="965200" w="2744470">
                <a:moveTo>
                  <a:pt x="2601468" y="950721"/>
                </a:moveTo>
                <a:lnTo>
                  <a:pt x="2601468" y="487679"/>
                </a:lnTo>
              </a:path>
              <a:path extrusionOk="0" h="965200" w="2744470">
                <a:moveTo>
                  <a:pt x="2450592" y="487679"/>
                </a:moveTo>
                <a:lnTo>
                  <a:pt x="2744216" y="487679"/>
                </a:lnTo>
              </a:path>
              <a:path extrusionOk="0" h="965200" w="2744470">
                <a:moveTo>
                  <a:pt x="1342644" y="964691"/>
                </a:moveTo>
                <a:lnTo>
                  <a:pt x="1342644" y="512063"/>
                </a:lnTo>
              </a:path>
              <a:path extrusionOk="0" h="965200" w="2744470">
                <a:moveTo>
                  <a:pt x="1190244" y="512063"/>
                </a:moveTo>
                <a:lnTo>
                  <a:pt x="1483868" y="512063"/>
                </a:lnTo>
              </a:path>
            </a:pathLst>
          </a:custGeom>
          <a:noFill/>
          <a:ln cap="flat" cmpd="sng" w="19800">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nvGrpSpPr>
          <p:cNvPr id="328" name="Google Shape;328;p33"/>
          <p:cNvGrpSpPr/>
          <p:nvPr/>
        </p:nvGrpSpPr>
        <p:grpSpPr>
          <a:xfrm>
            <a:off x="5234940" y="1747519"/>
            <a:ext cx="3114146" cy="2421043"/>
            <a:chOff x="6281928" y="2097023"/>
            <a:chExt cx="3736975" cy="2905252"/>
          </a:xfrm>
        </p:grpSpPr>
        <p:sp>
          <p:nvSpPr>
            <p:cNvPr id="329" name="Google Shape;329;p33"/>
            <p:cNvSpPr/>
            <p:nvPr/>
          </p:nvSpPr>
          <p:spPr>
            <a:xfrm>
              <a:off x="6281928" y="2097023"/>
              <a:ext cx="3736975" cy="2905125"/>
            </a:xfrm>
            <a:custGeom>
              <a:rect b="b" l="l" r="r" t="t"/>
              <a:pathLst>
                <a:path extrusionOk="0" h="2905125" w="3736975">
                  <a:moveTo>
                    <a:pt x="3736848" y="0"/>
                  </a:moveTo>
                  <a:lnTo>
                    <a:pt x="0" y="0"/>
                  </a:lnTo>
                  <a:lnTo>
                    <a:pt x="0" y="2904744"/>
                  </a:lnTo>
                  <a:lnTo>
                    <a:pt x="3736848" y="2904744"/>
                  </a:lnTo>
                  <a:lnTo>
                    <a:pt x="3736848"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30" name="Google Shape;330;p33"/>
            <p:cNvSpPr/>
            <p:nvPr/>
          </p:nvSpPr>
          <p:spPr>
            <a:xfrm>
              <a:off x="6281928" y="2580131"/>
              <a:ext cx="3736975" cy="1937385"/>
            </a:xfrm>
            <a:custGeom>
              <a:rect b="b" l="l" r="r" t="t"/>
              <a:pathLst>
                <a:path extrusionOk="0" h="1937385" w="3736975">
                  <a:moveTo>
                    <a:pt x="0" y="1937003"/>
                  </a:moveTo>
                  <a:lnTo>
                    <a:pt x="2810255" y="1937003"/>
                  </a:lnTo>
                </a:path>
                <a:path extrusionOk="0" h="1937385" w="3736975">
                  <a:moveTo>
                    <a:pt x="3418331" y="1937003"/>
                  </a:moveTo>
                  <a:lnTo>
                    <a:pt x="3736848" y="1937003"/>
                  </a:lnTo>
                </a:path>
                <a:path extrusionOk="0" h="1937385" w="3736975">
                  <a:moveTo>
                    <a:pt x="0" y="1453895"/>
                  </a:moveTo>
                  <a:lnTo>
                    <a:pt x="2810255" y="1453895"/>
                  </a:lnTo>
                </a:path>
                <a:path extrusionOk="0" h="1937385" w="3736975">
                  <a:moveTo>
                    <a:pt x="3418331" y="1453895"/>
                  </a:moveTo>
                  <a:lnTo>
                    <a:pt x="3736848" y="1453895"/>
                  </a:lnTo>
                </a:path>
                <a:path extrusionOk="0" h="1937385" w="3736975">
                  <a:moveTo>
                    <a:pt x="0" y="969263"/>
                  </a:moveTo>
                  <a:lnTo>
                    <a:pt x="2810255" y="969263"/>
                  </a:lnTo>
                </a:path>
                <a:path extrusionOk="0" h="1937385" w="3736975">
                  <a:moveTo>
                    <a:pt x="3418331" y="969263"/>
                  </a:moveTo>
                  <a:lnTo>
                    <a:pt x="3736848" y="969263"/>
                  </a:lnTo>
                </a:path>
                <a:path extrusionOk="0" h="1937385" w="3736975">
                  <a:moveTo>
                    <a:pt x="0" y="484631"/>
                  </a:moveTo>
                  <a:lnTo>
                    <a:pt x="2810255" y="484631"/>
                  </a:lnTo>
                </a:path>
                <a:path extrusionOk="0" h="1937385" w="3736975">
                  <a:moveTo>
                    <a:pt x="3418331" y="484631"/>
                  </a:moveTo>
                  <a:lnTo>
                    <a:pt x="3736848" y="484631"/>
                  </a:lnTo>
                </a:path>
                <a:path extrusionOk="0" h="1937385" w="3736975">
                  <a:moveTo>
                    <a:pt x="0" y="0"/>
                  </a:moveTo>
                  <a:lnTo>
                    <a:pt x="2810255" y="0"/>
                  </a:lnTo>
                </a:path>
                <a:path extrusionOk="0" h="1937385" w="3736975">
                  <a:moveTo>
                    <a:pt x="3418331" y="0"/>
                  </a:moveTo>
                  <a:lnTo>
                    <a:pt x="3736848" y="0"/>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31" name="Google Shape;331;p33"/>
            <p:cNvSpPr/>
            <p:nvPr/>
          </p:nvSpPr>
          <p:spPr>
            <a:xfrm>
              <a:off x="6281928" y="2097023"/>
              <a:ext cx="3736975" cy="0"/>
            </a:xfrm>
            <a:custGeom>
              <a:rect b="b" l="l" r="r" t="t"/>
              <a:pathLst>
                <a:path extrusionOk="0" h="120000" w="3736975">
                  <a:moveTo>
                    <a:pt x="0" y="0"/>
                  </a:moveTo>
                  <a:lnTo>
                    <a:pt x="3736848" y="0"/>
                  </a:lnTo>
                </a:path>
              </a:pathLst>
            </a:custGeom>
            <a:noFill/>
            <a:ln cap="flat" cmpd="sng" w="95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32" name="Google Shape;332;p33"/>
            <p:cNvSpPr/>
            <p:nvPr/>
          </p:nvSpPr>
          <p:spPr>
            <a:xfrm>
              <a:off x="6600444" y="4983479"/>
              <a:ext cx="608330" cy="18415"/>
            </a:xfrm>
            <a:custGeom>
              <a:rect b="b" l="l" r="r" t="t"/>
              <a:pathLst>
                <a:path extrusionOk="0" h="18414" w="608329">
                  <a:moveTo>
                    <a:pt x="608076" y="0"/>
                  </a:moveTo>
                  <a:lnTo>
                    <a:pt x="0" y="0"/>
                  </a:lnTo>
                  <a:lnTo>
                    <a:pt x="0" y="18288"/>
                  </a:lnTo>
                  <a:lnTo>
                    <a:pt x="608076" y="18288"/>
                  </a:lnTo>
                  <a:lnTo>
                    <a:pt x="608076" y="0"/>
                  </a:lnTo>
                  <a:close/>
                </a:path>
              </a:pathLst>
            </a:custGeom>
            <a:solidFill>
              <a:srgbClr val="0070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33" name="Google Shape;333;p33"/>
            <p:cNvSpPr/>
            <p:nvPr/>
          </p:nvSpPr>
          <p:spPr>
            <a:xfrm>
              <a:off x="7845552" y="4881372"/>
              <a:ext cx="608330" cy="120650"/>
            </a:xfrm>
            <a:custGeom>
              <a:rect b="b" l="l" r="r" t="t"/>
              <a:pathLst>
                <a:path extrusionOk="0" h="120650" w="608329">
                  <a:moveTo>
                    <a:pt x="608076" y="0"/>
                  </a:moveTo>
                  <a:lnTo>
                    <a:pt x="0" y="0"/>
                  </a:lnTo>
                  <a:lnTo>
                    <a:pt x="0" y="120395"/>
                  </a:lnTo>
                  <a:lnTo>
                    <a:pt x="608076" y="120395"/>
                  </a:lnTo>
                  <a:lnTo>
                    <a:pt x="608076" y="0"/>
                  </a:lnTo>
                  <a:close/>
                </a:path>
              </a:pathLst>
            </a:custGeom>
            <a:solidFill>
              <a:srgbClr val="588A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34" name="Google Shape;334;p33"/>
            <p:cNvSpPr/>
            <p:nvPr/>
          </p:nvSpPr>
          <p:spPr>
            <a:xfrm>
              <a:off x="9092184" y="2337815"/>
              <a:ext cx="608330" cy="2664460"/>
            </a:xfrm>
            <a:custGeom>
              <a:rect b="b" l="l" r="r" t="t"/>
              <a:pathLst>
                <a:path extrusionOk="0" h="2664460" w="608329">
                  <a:moveTo>
                    <a:pt x="608076" y="0"/>
                  </a:moveTo>
                  <a:lnTo>
                    <a:pt x="0" y="0"/>
                  </a:lnTo>
                  <a:lnTo>
                    <a:pt x="0" y="2663951"/>
                  </a:lnTo>
                  <a:lnTo>
                    <a:pt x="608076" y="2663951"/>
                  </a:lnTo>
                  <a:lnTo>
                    <a:pt x="608076" y="0"/>
                  </a:lnTo>
                  <a:close/>
                </a:path>
              </a:pathLst>
            </a:custGeom>
            <a:solidFill>
              <a:srgbClr val="76B8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35" name="Google Shape;335;p33"/>
            <p:cNvSpPr/>
            <p:nvPr/>
          </p:nvSpPr>
          <p:spPr>
            <a:xfrm>
              <a:off x="6281928" y="5001767"/>
              <a:ext cx="3736975" cy="0"/>
            </a:xfrm>
            <a:custGeom>
              <a:rect b="b" l="l" r="r" t="t"/>
              <a:pathLst>
                <a:path extrusionOk="0" h="120000" w="3736975">
                  <a:moveTo>
                    <a:pt x="0" y="0"/>
                  </a:moveTo>
                  <a:lnTo>
                    <a:pt x="3736848" y="0"/>
                  </a:lnTo>
                </a:path>
              </a:pathLst>
            </a:custGeom>
            <a:noFill/>
            <a:ln cap="flat" cmpd="sng" w="15225">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36" name="Google Shape;336;p33"/>
            <p:cNvSpPr/>
            <p:nvPr/>
          </p:nvSpPr>
          <p:spPr>
            <a:xfrm>
              <a:off x="6892290" y="3371862"/>
              <a:ext cx="2517140" cy="951865"/>
            </a:xfrm>
            <a:custGeom>
              <a:rect b="b" l="l" r="r" t="t"/>
              <a:pathLst>
                <a:path extrusionOk="0" h="951864" w="2517140">
                  <a:moveTo>
                    <a:pt x="25908" y="0"/>
                  </a:moveTo>
                  <a:lnTo>
                    <a:pt x="0" y="0"/>
                  </a:lnTo>
                  <a:lnTo>
                    <a:pt x="0" y="4559"/>
                  </a:lnTo>
                  <a:lnTo>
                    <a:pt x="25908" y="4559"/>
                  </a:lnTo>
                  <a:lnTo>
                    <a:pt x="25908" y="0"/>
                  </a:lnTo>
                  <a:close/>
                </a:path>
                <a:path extrusionOk="0" h="951864" w="2517140">
                  <a:moveTo>
                    <a:pt x="1270241" y="736854"/>
                  </a:moveTo>
                  <a:lnTo>
                    <a:pt x="1244346" y="736854"/>
                  </a:lnTo>
                  <a:lnTo>
                    <a:pt x="1244346" y="741413"/>
                  </a:lnTo>
                  <a:lnTo>
                    <a:pt x="1270241" y="741413"/>
                  </a:lnTo>
                  <a:lnTo>
                    <a:pt x="1270241" y="736854"/>
                  </a:lnTo>
                  <a:close/>
                </a:path>
                <a:path extrusionOk="0" h="951864" w="2517140">
                  <a:moveTo>
                    <a:pt x="2516886" y="947166"/>
                  </a:moveTo>
                  <a:lnTo>
                    <a:pt x="2490978" y="947166"/>
                  </a:lnTo>
                  <a:lnTo>
                    <a:pt x="2490978" y="951725"/>
                  </a:lnTo>
                  <a:lnTo>
                    <a:pt x="2516886" y="951725"/>
                  </a:lnTo>
                  <a:lnTo>
                    <a:pt x="2516886" y="947166"/>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grpSp>
      <p:sp>
        <p:nvSpPr>
          <p:cNvPr id="337" name="Google Shape;337;p33"/>
          <p:cNvSpPr txBox="1"/>
          <p:nvPr/>
        </p:nvSpPr>
        <p:spPr>
          <a:xfrm>
            <a:off x="5721349" y="3940387"/>
            <a:ext cx="77258" cy="173566"/>
          </a:xfrm>
          <a:prstGeom prst="rect">
            <a:avLst/>
          </a:prstGeom>
          <a:noFill/>
          <a:ln>
            <a:noFill/>
          </a:ln>
        </p:spPr>
        <p:txBody>
          <a:bodyPr anchorCtr="0" anchor="t" bIns="0" lIns="0" spcFirstLastPara="1" rIns="0" wrap="square" tIns="10575">
            <a:spAutoFit/>
          </a:bodyPr>
          <a:lstStyle/>
          <a:p>
            <a:pPr indent="0" lvl="0" marL="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4</a:t>
            </a:r>
            <a:endParaRPr sz="1000">
              <a:solidFill>
                <a:schemeClr val="dk1"/>
              </a:solidFill>
              <a:latin typeface="Trebuchet MS"/>
              <a:ea typeface="Trebuchet MS"/>
              <a:cs typeface="Trebuchet MS"/>
              <a:sym typeface="Trebuchet MS"/>
            </a:endParaRPr>
          </a:p>
        </p:txBody>
      </p:sp>
      <p:sp>
        <p:nvSpPr>
          <p:cNvPr id="338" name="Google Shape;338;p33"/>
          <p:cNvSpPr txBox="1"/>
          <p:nvPr/>
        </p:nvSpPr>
        <p:spPr>
          <a:xfrm>
            <a:off x="6726449" y="3855508"/>
            <a:ext cx="142875" cy="173566"/>
          </a:xfrm>
          <a:prstGeom prst="rect">
            <a:avLst/>
          </a:prstGeom>
          <a:noFill/>
          <a:ln>
            <a:noFill/>
          </a:ln>
        </p:spPr>
        <p:txBody>
          <a:bodyPr anchorCtr="0" anchor="t" bIns="0" lIns="0" spcFirstLastPara="1" rIns="0" wrap="square" tIns="10575">
            <a:spAutoFit/>
          </a:bodyPr>
          <a:lstStyle/>
          <a:p>
            <a:pPr indent="0" lvl="0" marL="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25</a:t>
            </a:r>
            <a:endParaRPr sz="1000">
              <a:solidFill>
                <a:schemeClr val="dk1"/>
              </a:solidFill>
              <a:latin typeface="Trebuchet MS"/>
              <a:ea typeface="Trebuchet MS"/>
              <a:cs typeface="Trebuchet MS"/>
              <a:sym typeface="Trebuchet MS"/>
            </a:endParaRPr>
          </a:p>
        </p:txBody>
      </p:sp>
      <p:sp>
        <p:nvSpPr>
          <p:cNvPr id="339" name="Google Shape;339;p33"/>
          <p:cNvSpPr txBox="1"/>
          <p:nvPr/>
        </p:nvSpPr>
        <p:spPr>
          <a:xfrm>
            <a:off x="7720648" y="1736195"/>
            <a:ext cx="219604"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550</a:t>
            </a:r>
            <a:endParaRPr sz="1000">
              <a:solidFill>
                <a:schemeClr val="dk1"/>
              </a:solidFill>
              <a:latin typeface="Trebuchet MS"/>
              <a:ea typeface="Trebuchet MS"/>
              <a:cs typeface="Trebuchet MS"/>
              <a:sym typeface="Trebuchet MS"/>
            </a:endParaRPr>
          </a:p>
        </p:txBody>
      </p:sp>
      <p:sp>
        <p:nvSpPr>
          <p:cNvPr id="340" name="Google Shape;340;p33"/>
          <p:cNvSpPr txBox="1"/>
          <p:nvPr/>
        </p:nvSpPr>
        <p:spPr>
          <a:xfrm>
            <a:off x="5587047" y="2707746"/>
            <a:ext cx="286279" cy="1232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chemeClr val="dk1"/>
                </a:solidFill>
                <a:latin typeface="Trebuchet MS"/>
                <a:ea typeface="Trebuchet MS"/>
                <a:cs typeface="Trebuchet MS"/>
                <a:sym typeface="Trebuchet MS"/>
              </a:rPr>
              <a:t>280 ms</a:t>
            </a:r>
            <a:endParaRPr sz="700">
              <a:solidFill>
                <a:schemeClr val="dk1"/>
              </a:solidFill>
              <a:latin typeface="Trebuchet MS"/>
              <a:ea typeface="Trebuchet MS"/>
              <a:cs typeface="Trebuchet MS"/>
              <a:sym typeface="Trebuchet MS"/>
            </a:endParaRPr>
          </a:p>
        </p:txBody>
      </p:sp>
      <p:sp>
        <p:nvSpPr>
          <p:cNvPr id="341" name="Google Shape;341;p33"/>
          <p:cNvSpPr txBox="1"/>
          <p:nvPr/>
        </p:nvSpPr>
        <p:spPr>
          <a:xfrm>
            <a:off x="6616806" y="3333538"/>
            <a:ext cx="286279" cy="1232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700">
                <a:solidFill>
                  <a:schemeClr val="dk1"/>
                </a:solidFill>
                <a:latin typeface="Trebuchet MS"/>
                <a:ea typeface="Trebuchet MS"/>
                <a:cs typeface="Trebuchet MS"/>
                <a:sym typeface="Trebuchet MS"/>
              </a:rPr>
              <a:t>153 ms</a:t>
            </a:r>
            <a:endParaRPr sz="700">
              <a:solidFill>
                <a:schemeClr val="dk1"/>
              </a:solidFill>
              <a:latin typeface="Trebuchet MS"/>
              <a:ea typeface="Trebuchet MS"/>
              <a:cs typeface="Trebuchet MS"/>
              <a:sym typeface="Trebuchet MS"/>
            </a:endParaRPr>
          </a:p>
        </p:txBody>
      </p:sp>
      <p:sp>
        <p:nvSpPr>
          <p:cNvPr id="342" name="Google Shape;342;p33"/>
          <p:cNvSpPr txBox="1"/>
          <p:nvPr/>
        </p:nvSpPr>
        <p:spPr>
          <a:xfrm>
            <a:off x="7576819" y="1948180"/>
            <a:ext cx="506942" cy="222038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a:solidFill>
                <a:schemeClr val="dk1"/>
              </a:solidFill>
              <a:latin typeface="Times New Roman"/>
              <a:ea typeface="Times New Roman"/>
              <a:cs typeface="Times New Roman"/>
              <a:sym typeface="Times New Roman"/>
            </a:endParaRPr>
          </a:p>
          <a:p>
            <a:pPr indent="0" lvl="0" marL="114300" marR="0" rtl="0" algn="l">
              <a:lnSpc>
                <a:spcPct val="100000"/>
              </a:lnSpc>
              <a:spcBef>
                <a:spcPts val="0"/>
              </a:spcBef>
              <a:spcAft>
                <a:spcPts val="0"/>
              </a:spcAft>
              <a:buNone/>
            </a:pPr>
            <a:r>
              <a:rPr lang="en" sz="700">
                <a:solidFill>
                  <a:schemeClr val="dk1"/>
                </a:solidFill>
                <a:latin typeface="Trebuchet MS"/>
                <a:ea typeface="Trebuchet MS"/>
                <a:cs typeface="Trebuchet MS"/>
                <a:sym typeface="Trebuchet MS"/>
              </a:rPr>
              <a:t>117 ms</a:t>
            </a:r>
            <a:endParaRPr sz="700">
              <a:solidFill>
                <a:schemeClr val="dk1"/>
              </a:solidFill>
              <a:latin typeface="Trebuchet MS"/>
              <a:ea typeface="Trebuchet MS"/>
              <a:cs typeface="Trebuchet MS"/>
              <a:sym typeface="Trebuchet MS"/>
            </a:endParaRPr>
          </a:p>
        </p:txBody>
      </p:sp>
      <p:sp>
        <p:nvSpPr>
          <p:cNvPr id="343" name="Google Shape;343;p33"/>
          <p:cNvSpPr txBox="1"/>
          <p:nvPr/>
        </p:nvSpPr>
        <p:spPr>
          <a:xfrm>
            <a:off x="8452696" y="1560935"/>
            <a:ext cx="221192" cy="2685521"/>
          </a:xfrm>
          <a:prstGeom prst="rect">
            <a:avLst/>
          </a:prstGeom>
          <a:noFill/>
          <a:ln>
            <a:noFill/>
          </a:ln>
        </p:spPr>
        <p:txBody>
          <a:bodyPr anchorCtr="0" anchor="t" bIns="0" lIns="0" spcFirstLastPara="1" rIns="0" wrap="square" tIns="100000">
            <a:spAutoFit/>
          </a:bodyPr>
          <a:lstStyle/>
          <a:p>
            <a:pPr indent="0" lvl="0" marL="12700" marR="0" rtl="0" algn="l">
              <a:lnSpc>
                <a:spcPct val="100000"/>
              </a:lnSpc>
              <a:spcBef>
                <a:spcPts val="0"/>
              </a:spcBef>
              <a:spcAft>
                <a:spcPts val="0"/>
              </a:spcAft>
              <a:buNone/>
            </a:pPr>
            <a:r>
              <a:rPr lang="en" sz="1000">
                <a:solidFill>
                  <a:srgbClr val="A6A6A6"/>
                </a:solidFill>
                <a:latin typeface="Trebuchet MS"/>
                <a:ea typeface="Trebuchet MS"/>
                <a:cs typeface="Trebuchet MS"/>
                <a:sym typeface="Trebuchet MS"/>
              </a:rPr>
              <a:t>500</a:t>
            </a:r>
            <a:endParaRPr sz="1000">
              <a:solidFill>
                <a:schemeClr val="dk1"/>
              </a:solidFill>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en" sz="1000">
                <a:solidFill>
                  <a:srgbClr val="A6A6A6"/>
                </a:solidFill>
                <a:latin typeface="Trebuchet MS"/>
                <a:ea typeface="Trebuchet MS"/>
                <a:cs typeface="Trebuchet MS"/>
                <a:sym typeface="Trebuchet MS"/>
              </a:rPr>
              <a:t>450</a:t>
            </a:r>
            <a:endParaRPr sz="1000">
              <a:solidFill>
                <a:schemeClr val="dk1"/>
              </a:solidFill>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en" sz="1000">
                <a:solidFill>
                  <a:srgbClr val="A6A6A6"/>
                </a:solidFill>
                <a:latin typeface="Trebuchet MS"/>
                <a:ea typeface="Trebuchet MS"/>
                <a:cs typeface="Trebuchet MS"/>
                <a:sym typeface="Trebuchet MS"/>
              </a:rPr>
              <a:t>400</a:t>
            </a:r>
            <a:endParaRPr sz="1000">
              <a:solidFill>
                <a:schemeClr val="dk1"/>
              </a:solidFill>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en" sz="1000">
                <a:solidFill>
                  <a:srgbClr val="A6A6A6"/>
                </a:solidFill>
                <a:latin typeface="Trebuchet MS"/>
                <a:ea typeface="Trebuchet MS"/>
                <a:cs typeface="Trebuchet MS"/>
                <a:sym typeface="Trebuchet MS"/>
              </a:rPr>
              <a:t>350</a:t>
            </a:r>
            <a:endParaRPr sz="1000">
              <a:solidFill>
                <a:schemeClr val="dk1"/>
              </a:solidFill>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en" sz="1000">
                <a:solidFill>
                  <a:srgbClr val="A6A6A6"/>
                </a:solidFill>
                <a:latin typeface="Trebuchet MS"/>
                <a:ea typeface="Trebuchet MS"/>
                <a:cs typeface="Trebuchet MS"/>
                <a:sym typeface="Trebuchet MS"/>
              </a:rPr>
              <a:t>300</a:t>
            </a:r>
            <a:endParaRPr sz="1000">
              <a:solidFill>
                <a:schemeClr val="dk1"/>
              </a:solidFill>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en" sz="1000">
                <a:solidFill>
                  <a:srgbClr val="A6A6A6"/>
                </a:solidFill>
                <a:latin typeface="Trebuchet MS"/>
                <a:ea typeface="Trebuchet MS"/>
                <a:cs typeface="Trebuchet MS"/>
                <a:sym typeface="Trebuchet MS"/>
              </a:rPr>
              <a:t>250</a:t>
            </a:r>
            <a:endParaRPr sz="1000">
              <a:solidFill>
                <a:schemeClr val="dk1"/>
              </a:solidFill>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en" sz="1000">
                <a:solidFill>
                  <a:srgbClr val="A6A6A6"/>
                </a:solidFill>
                <a:latin typeface="Trebuchet MS"/>
                <a:ea typeface="Trebuchet MS"/>
                <a:cs typeface="Trebuchet MS"/>
                <a:sym typeface="Trebuchet MS"/>
              </a:rPr>
              <a:t>200</a:t>
            </a:r>
            <a:endParaRPr sz="1000">
              <a:solidFill>
                <a:schemeClr val="dk1"/>
              </a:solidFill>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en" sz="1000">
                <a:solidFill>
                  <a:srgbClr val="A6A6A6"/>
                </a:solidFill>
                <a:latin typeface="Trebuchet MS"/>
                <a:ea typeface="Trebuchet MS"/>
                <a:cs typeface="Trebuchet MS"/>
                <a:sym typeface="Trebuchet MS"/>
              </a:rPr>
              <a:t>150</a:t>
            </a:r>
            <a:endParaRPr sz="1000">
              <a:solidFill>
                <a:schemeClr val="dk1"/>
              </a:solidFill>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en" sz="1000">
                <a:solidFill>
                  <a:srgbClr val="A6A6A6"/>
                </a:solidFill>
                <a:latin typeface="Trebuchet MS"/>
                <a:ea typeface="Trebuchet MS"/>
                <a:cs typeface="Trebuchet MS"/>
                <a:sym typeface="Trebuchet MS"/>
              </a:rPr>
              <a:t>100</a:t>
            </a:r>
            <a:endParaRPr sz="1000">
              <a:solidFill>
                <a:schemeClr val="dk1"/>
              </a:solidFill>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en" sz="1000">
                <a:solidFill>
                  <a:srgbClr val="A6A6A6"/>
                </a:solidFill>
                <a:latin typeface="Trebuchet MS"/>
                <a:ea typeface="Trebuchet MS"/>
                <a:cs typeface="Trebuchet MS"/>
                <a:sym typeface="Trebuchet MS"/>
              </a:rPr>
              <a:t>50</a:t>
            </a:r>
            <a:endParaRPr sz="1000">
              <a:solidFill>
                <a:schemeClr val="dk1"/>
              </a:solidFill>
              <a:latin typeface="Trebuchet MS"/>
              <a:ea typeface="Trebuchet MS"/>
              <a:cs typeface="Trebuchet MS"/>
              <a:sym typeface="Trebuchet MS"/>
            </a:endParaRPr>
          </a:p>
          <a:p>
            <a:pPr indent="0" lvl="0" marL="12700" marR="0" rtl="0" algn="l">
              <a:lnSpc>
                <a:spcPct val="100000"/>
              </a:lnSpc>
              <a:spcBef>
                <a:spcPts val="700"/>
              </a:spcBef>
              <a:spcAft>
                <a:spcPts val="0"/>
              </a:spcAft>
              <a:buNone/>
            </a:pPr>
            <a:r>
              <a:rPr lang="en" sz="1000">
                <a:solidFill>
                  <a:srgbClr val="A6A6A6"/>
                </a:solidFill>
                <a:latin typeface="Trebuchet MS"/>
                <a:ea typeface="Trebuchet MS"/>
                <a:cs typeface="Trebuchet MS"/>
                <a:sym typeface="Trebuchet MS"/>
              </a:rPr>
              <a:t>0</a:t>
            </a:r>
            <a:endParaRPr sz="1000">
              <a:solidFill>
                <a:schemeClr val="dk1"/>
              </a:solidFill>
              <a:latin typeface="Trebuchet MS"/>
              <a:ea typeface="Trebuchet MS"/>
              <a:cs typeface="Trebuchet MS"/>
              <a:sym typeface="Trebuchet MS"/>
            </a:endParaRPr>
          </a:p>
        </p:txBody>
      </p:sp>
      <p:sp>
        <p:nvSpPr>
          <p:cNvPr id="344" name="Google Shape;344;p33"/>
          <p:cNvSpPr txBox="1"/>
          <p:nvPr/>
        </p:nvSpPr>
        <p:spPr>
          <a:xfrm>
            <a:off x="5044545" y="4072466"/>
            <a:ext cx="8784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0</a:t>
            </a:r>
            <a:endParaRPr sz="1000">
              <a:solidFill>
                <a:schemeClr val="dk1"/>
              </a:solidFill>
              <a:latin typeface="Trebuchet MS"/>
              <a:ea typeface="Trebuchet MS"/>
              <a:cs typeface="Trebuchet MS"/>
              <a:sym typeface="Trebuchet MS"/>
            </a:endParaRPr>
          </a:p>
        </p:txBody>
      </p:sp>
      <p:sp>
        <p:nvSpPr>
          <p:cNvPr id="345" name="Google Shape;345;p33"/>
          <p:cNvSpPr txBox="1"/>
          <p:nvPr/>
        </p:nvSpPr>
        <p:spPr>
          <a:xfrm>
            <a:off x="4911408" y="3668352"/>
            <a:ext cx="221192" cy="1740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100</a:t>
            </a:r>
            <a:endParaRPr sz="1000">
              <a:solidFill>
                <a:schemeClr val="dk1"/>
              </a:solidFill>
              <a:latin typeface="Trebuchet MS"/>
              <a:ea typeface="Trebuchet MS"/>
              <a:cs typeface="Trebuchet MS"/>
              <a:sym typeface="Trebuchet MS"/>
            </a:endParaRPr>
          </a:p>
        </p:txBody>
      </p:sp>
      <p:sp>
        <p:nvSpPr>
          <p:cNvPr id="346" name="Google Shape;346;p33"/>
          <p:cNvSpPr txBox="1"/>
          <p:nvPr/>
        </p:nvSpPr>
        <p:spPr>
          <a:xfrm>
            <a:off x="4911408" y="3264958"/>
            <a:ext cx="22119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200</a:t>
            </a:r>
            <a:endParaRPr sz="1000">
              <a:solidFill>
                <a:schemeClr val="dk1"/>
              </a:solidFill>
              <a:latin typeface="Trebuchet MS"/>
              <a:ea typeface="Trebuchet MS"/>
              <a:cs typeface="Trebuchet MS"/>
              <a:sym typeface="Trebuchet MS"/>
            </a:endParaRPr>
          </a:p>
        </p:txBody>
      </p:sp>
      <p:sp>
        <p:nvSpPr>
          <p:cNvPr id="347" name="Google Shape;347;p33"/>
          <p:cNvSpPr txBox="1"/>
          <p:nvPr/>
        </p:nvSpPr>
        <p:spPr>
          <a:xfrm>
            <a:off x="4911408" y="2861415"/>
            <a:ext cx="22119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300</a:t>
            </a:r>
            <a:endParaRPr sz="1000">
              <a:solidFill>
                <a:schemeClr val="dk1"/>
              </a:solidFill>
              <a:latin typeface="Trebuchet MS"/>
              <a:ea typeface="Trebuchet MS"/>
              <a:cs typeface="Trebuchet MS"/>
              <a:sym typeface="Trebuchet MS"/>
            </a:endParaRPr>
          </a:p>
        </p:txBody>
      </p:sp>
      <p:sp>
        <p:nvSpPr>
          <p:cNvPr id="348" name="Google Shape;348;p33"/>
          <p:cNvSpPr txBox="1"/>
          <p:nvPr/>
        </p:nvSpPr>
        <p:spPr>
          <a:xfrm>
            <a:off x="4911408" y="2457767"/>
            <a:ext cx="22119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400</a:t>
            </a:r>
            <a:endParaRPr sz="1000">
              <a:solidFill>
                <a:schemeClr val="dk1"/>
              </a:solidFill>
              <a:latin typeface="Trebuchet MS"/>
              <a:ea typeface="Trebuchet MS"/>
              <a:cs typeface="Trebuchet MS"/>
              <a:sym typeface="Trebuchet MS"/>
            </a:endParaRPr>
          </a:p>
        </p:txBody>
      </p:sp>
      <p:sp>
        <p:nvSpPr>
          <p:cNvPr id="349" name="Google Shape;349;p33"/>
          <p:cNvSpPr txBox="1"/>
          <p:nvPr/>
        </p:nvSpPr>
        <p:spPr>
          <a:xfrm>
            <a:off x="4911408" y="2053908"/>
            <a:ext cx="22119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500</a:t>
            </a:r>
            <a:endParaRPr sz="1000">
              <a:solidFill>
                <a:schemeClr val="dk1"/>
              </a:solidFill>
              <a:latin typeface="Trebuchet MS"/>
              <a:ea typeface="Trebuchet MS"/>
              <a:cs typeface="Trebuchet MS"/>
              <a:sym typeface="Trebuchet MS"/>
            </a:endParaRPr>
          </a:p>
        </p:txBody>
      </p:sp>
      <p:sp>
        <p:nvSpPr>
          <p:cNvPr id="350" name="Google Shape;350;p33"/>
          <p:cNvSpPr txBox="1"/>
          <p:nvPr/>
        </p:nvSpPr>
        <p:spPr>
          <a:xfrm>
            <a:off x="4911408" y="1650365"/>
            <a:ext cx="221192" cy="17356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600</a:t>
            </a:r>
            <a:endParaRPr sz="1000">
              <a:solidFill>
                <a:schemeClr val="dk1"/>
              </a:solidFill>
              <a:latin typeface="Trebuchet MS"/>
              <a:ea typeface="Trebuchet MS"/>
              <a:cs typeface="Trebuchet MS"/>
              <a:sym typeface="Trebuchet MS"/>
            </a:endParaRPr>
          </a:p>
        </p:txBody>
      </p:sp>
      <p:sp>
        <p:nvSpPr>
          <p:cNvPr id="351" name="Google Shape;351;p33"/>
          <p:cNvSpPr txBox="1"/>
          <p:nvPr/>
        </p:nvSpPr>
        <p:spPr>
          <a:xfrm>
            <a:off x="5245205" y="4230454"/>
            <a:ext cx="3416300" cy="541867"/>
          </a:xfrm>
          <a:prstGeom prst="rect">
            <a:avLst/>
          </a:prstGeom>
          <a:noFill/>
          <a:ln>
            <a:noFill/>
          </a:ln>
        </p:spPr>
        <p:txBody>
          <a:bodyPr anchorCtr="0" anchor="t" bIns="0" lIns="0" spcFirstLastPara="1" rIns="0" wrap="square" tIns="10575">
            <a:spAutoFit/>
          </a:bodyPr>
          <a:lstStyle/>
          <a:p>
            <a:pPr indent="0" lvl="0" marL="12700" marR="0" rtl="0" algn="just">
              <a:lnSpc>
                <a:spcPct val="100000"/>
              </a:lnSpc>
              <a:spcBef>
                <a:spcPts val="0"/>
              </a:spcBef>
              <a:spcAft>
                <a:spcPts val="0"/>
              </a:spcAft>
              <a:buNone/>
            </a:pPr>
            <a:r>
              <a:rPr lang="en" sz="1000">
                <a:solidFill>
                  <a:schemeClr val="dk1"/>
                </a:solidFill>
                <a:latin typeface="Trebuchet MS"/>
                <a:ea typeface="Trebuchet MS"/>
                <a:cs typeface="Trebuchet MS"/>
                <a:sym typeface="Trebuchet MS"/>
              </a:rPr>
              <a:t>CPU-Only + Torch  V100 + Torch  V100 + TensorRT</a:t>
            </a:r>
            <a:endParaRPr sz="1000">
              <a:solidFill>
                <a:schemeClr val="dk1"/>
              </a:solidFill>
              <a:latin typeface="Trebuchet MS"/>
              <a:ea typeface="Trebuchet MS"/>
              <a:cs typeface="Trebuchet MS"/>
              <a:sym typeface="Trebuchet MS"/>
            </a:endParaRPr>
          </a:p>
          <a:p>
            <a:pPr indent="0" lvl="0" marL="50800" marR="0" rtl="0" algn="just">
              <a:lnSpc>
                <a:spcPct val="118181"/>
              </a:lnSpc>
              <a:spcBef>
                <a:spcPts val="800"/>
              </a:spcBef>
              <a:spcAft>
                <a:spcPts val="0"/>
              </a:spcAft>
              <a:buNone/>
            </a:pPr>
            <a:r>
              <a:rPr lang="en" sz="500">
                <a:solidFill>
                  <a:schemeClr val="dk1"/>
                </a:solidFill>
                <a:latin typeface="Arial"/>
                <a:ea typeface="Arial"/>
                <a:cs typeface="Arial"/>
                <a:sym typeface="Arial"/>
              </a:rPr>
              <a:t>Inference throughput (sentences/sec) on OpenNMT 692M. </a:t>
            </a:r>
            <a:r>
              <a:rPr b="1" lang="en" sz="500">
                <a:solidFill>
                  <a:schemeClr val="dk1"/>
                </a:solidFill>
                <a:latin typeface="Arial"/>
                <a:ea typeface="Arial"/>
                <a:cs typeface="Arial"/>
                <a:sym typeface="Arial"/>
              </a:rPr>
              <a:t>V100 + TensorRT</a:t>
            </a:r>
            <a:r>
              <a:rPr lang="en" sz="500">
                <a:solidFill>
                  <a:schemeClr val="dk1"/>
                </a:solidFill>
                <a:latin typeface="Arial"/>
                <a:ea typeface="Arial"/>
                <a:cs typeface="Arial"/>
                <a:sym typeface="Arial"/>
              </a:rPr>
              <a:t>: NVIDIA TensorRT (FP32), batch size 64, Tesla V100-  PCIE-16GB, E5-2690 </a:t>
            </a:r>
            <a:r>
              <a:rPr lang="en" sz="500" u="sng">
                <a:solidFill>
                  <a:schemeClr val="hlink"/>
                </a:solidFill>
                <a:latin typeface="Arial"/>
                <a:ea typeface="Arial"/>
                <a:cs typeface="Arial"/>
                <a:sym typeface="Arial"/>
                <a:hlinkClick r:id="rId6"/>
              </a:rPr>
              <a:t>v4@2.60GHz </a:t>
            </a:r>
            <a:r>
              <a:rPr lang="en" sz="500">
                <a:solidFill>
                  <a:schemeClr val="dk1"/>
                </a:solidFill>
                <a:latin typeface="Arial"/>
                <a:ea typeface="Arial"/>
                <a:cs typeface="Arial"/>
                <a:sym typeface="Arial"/>
              </a:rPr>
              <a:t>3.5GHz Turbo (Broadwell) HT On. </a:t>
            </a:r>
            <a:r>
              <a:rPr b="1" lang="en" sz="500">
                <a:solidFill>
                  <a:schemeClr val="dk1"/>
                </a:solidFill>
                <a:latin typeface="Arial"/>
                <a:ea typeface="Arial"/>
                <a:cs typeface="Arial"/>
                <a:sym typeface="Arial"/>
              </a:rPr>
              <a:t>V100 + Torch</a:t>
            </a:r>
            <a:r>
              <a:rPr lang="en" sz="500">
                <a:solidFill>
                  <a:schemeClr val="dk1"/>
                </a:solidFill>
                <a:latin typeface="Arial"/>
                <a:ea typeface="Arial"/>
                <a:cs typeface="Arial"/>
                <a:sym typeface="Arial"/>
              </a:rPr>
              <a:t>: Torch (FP32), batch size 4, Tesla V100-PCIE-  16GB, E5-2690 </a:t>
            </a:r>
            <a:r>
              <a:rPr lang="en" sz="500" u="sng">
                <a:solidFill>
                  <a:schemeClr val="hlink"/>
                </a:solidFill>
                <a:latin typeface="Arial"/>
                <a:ea typeface="Arial"/>
                <a:cs typeface="Arial"/>
                <a:sym typeface="Arial"/>
                <a:hlinkClick r:id="rId7"/>
              </a:rPr>
              <a:t>v4@2.60GHz </a:t>
            </a:r>
            <a:r>
              <a:rPr lang="en" sz="500">
                <a:solidFill>
                  <a:schemeClr val="dk1"/>
                </a:solidFill>
                <a:latin typeface="Arial"/>
                <a:ea typeface="Arial"/>
                <a:cs typeface="Arial"/>
                <a:sym typeface="Arial"/>
              </a:rPr>
              <a:t>3.5GHz Turbo (Broadwell) HT On. </a:t>
            </a:r>
            <a:r>
              <a:rPr b="1" lang="en" sz="500">
                <a:solidFill>
                  <a:schemeClr val="dk1"/>
                </a:solidFill>
                <a:latin typeface="Arial"/>
                <a:ea typeface="Arial"/>
                <a:cs typeface="Arial"/>
                <a:sym typeface="Arial"/>
              </a:rPr>
              <a:t>CPU-Only: </a:t>
            </a:r>
            <a:r>
              <a:rPr lang="en" sz="500">
                <a:solidFill>
                  <a:schemeClr val="dk1"/>
                </a:solidFill>
                <a:latin typeface="Arial"/>
                <a:ea typeface="Arial"/>
                <a:cs typeface="Arial"/>
                <a:sym typeface="Arial"/>
              </a:rPr>
              <a:t>Torch (FP32), batch size 1, Intel E5-2690 </a:t>
            </a:r>
            <a:r>
              <a:rPr lang="en" sz="500" u="sng">
                <a:solidFill>
                  <a:schemeClr val="hlink"/>
                </a:solidFill>
                <a:latin typeface="Arial"/>
                <a:ea typeface="Arial"/>
                <a:cs typeface="Arial"/>
                <a:sym typeface="Arial"/>
                <a:hlinkClick r:id="rId8"/>
              </a:rPr>
              <a:t>v4@2.60GHz </a:t>
            </a:r>
            <a:r>
              <a:rPr lang="en" sz="500">
                <a:solidFill>
                  <a:schemeClr val="dk1"/>
                </a:solidFill>
                <a:latin typeface="Arial"/>
                <a:ea typeface="Arial"/>
                <a:cs typeface="Arial"/>
                <a:sym typeface="Arial"/>
              </a:rPr>
              <a:t> 3.5GHz Turbo (Broadwell) HT On</a:t>
            </a:r>
            <a:endParaRPr sz="500">
              <a:solidFill>
                <a:schemeClr val="dk1"/>
              </a:solidFill>
              <a:latin typeface="Arial"/>
              <a:ea typeface="Arial"/>
              <a:cs typeface="Arial"/>
              <a:sym typeface="Arial"/>
            </a:endParaRPr>
          </a:p>
        </p:txBody>
      </p:sp>
      <p:sp>
        <p:nvSpPr>
          <p:cNvPr id="352" name="Google Shape;352;p33"/>
          <p:cNvSpPr txBox="1"/>
          <p:nvPr/>
        </p:nvSpPr>
        <p:spPr>
          <a:xfrm rot="5400000">
            <a:off x="8423652" y="2700708"/>
            <a:ext cx="792692" cy="176212"/>
          </a:xfrm>
          <a:prstGeom prst="rect">
            <a:avLst/>
          </a:prstGeom>
          <a:noFill/>
          <a:ln>
            <a:noFill/>
          </a:ln>
        </p:spPr>
        <p:txBody>
          <a:bodyPr anchorCtr="0" anchor="t" bIns="0" lIns="0" spcFirstLastPara="1" rIns="0" wrap="square" tIns="31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Latency (ms)</a:t>
            </a:r>
            <a:endParaRPr sz="1000">
              <a:solidFill>
                <a:schemeClr val="dk1"/>
              </a:solidFill>
              <a:latin typeface="Trebuchet MS"/>
              <a:ea typeface="Trebuchet MS"/>
              <a:cs typeface="Trebuchet MS"/>
              <a:sym typeface="Trebuchet MS"/>
            </a:endParaRPr>
          </a:p>
        </p:txBody>
      </p:sp>
      <p:sp>
        <p:nvSpPr>
          <p:cNvPr id="353" name="Google Shape;353;p33"/>
          <p:cNvSpPr txBox="1"/>
          <p:nvPr/>
        </p:nvSpPr>
        <p:spPr>
          <a:xfrm rot="-5400000">
            <a:off x="4436258" y="2724513"/>
            <a:ext cx="695325" cy="176212"/>
          </a:xfrm>
          <a:prstGeom prst="rect">
            <a:avLst/>
          </a:prstGeom>
          <a:noFill/>
          <a:ln>
            <a:noFill/>
          </a:ln>
        </p:spPr>
        <p:txBody>
          <a:bodyPr anchorCtr="0" anchor="t" bIns="0" lIns="0" spcFirstLastPara="1" rIns="0" wrap="square" tIns="3175">
            <a:spAutoFit/>
          </a:bodyPr>
          <a:lstStyle/>
          <a:p>
            <a:pPr indent="0" lvl="0" marL="12700" marR="0" rtl="0" algn="l">
              <a:lnSpc>
                <a:spcPct val="100000"/>
              </a:lnSpc>
              <a:spcBef>
                <a:spcPts val="0"/>
              </a:spcBef>
              <a:spcAft>
                <a:spcPts val="0"/>
              </a:spcAft>
              <a:buNone/>
            </a:pPr>
            <a:r>
              <a:rPr lang="en" sz="1000">
                <a:solidFill>
                  <a:schemeClr val="dk1"/>
                </a:solidFill>
                <a:latin typeface="Trebuchet MS"/>
                <a:ea typeface="Trebuchet MS"/>
                <a:cs typeface="Trebuchet MS"/>
                <a:sym typeface="Trebuchet MS"/>
              </a:rPr>
              <a:t>Images/sec</a:t>
            </a:r>
            <a:endParaRPr sz="1000">
              <a:solidFill>
                <a:schemeClr val="dk1"/>
              </a:solidFill>
              <a:latin typeface="Trebuchet MS"/>
              <a:ea typeface="Trebuchet MS"/>
              <a:cs typeface="Trebuchet MS"/>
              <a:sym typeface="Trebuchet MS"/>
            </a:endParaRPr>
          </a:p>
        </p:txBody>
      </p:sp>
      <p:sp>
        <p:nvSpPr>
          <p:cNvPr id="354" name="Google Shape;354;p33"/>
          <p:cNvSpPr/>
          <p:nvPr/>
        </p:nvSpPr>
        <p:spPr>
          <a:xfrm>
            <a:off x="5594984" y="2868294"/>
            <a:ext cx="2384954" cy="1311804"/>
          </a:xfrm>
          <a:custGeom>
            <a:rect b="b" l="l" r="r" t="t"/>
            <a:pathLst>
              <a:path extrusionOk="0" h="1574164" w="2861945">
                <a:moveTo>
                  <a:pt x="150875" y="1538236"/>
                </a:moveTo>
                <a:lnTo>
                  <a:pt x="150875" y="0"/>
                </a:lnTo>
              </a:path>
              <a:path extrusionOk="0" h="1574164" w="2861945">
                <a:moveTo>
                  <a:pt x="0" y="0"/>
                </a:moveTo>
                <a:lnTo>
                  <a:pt x="293624" y="0"/>
                </a:lnTo>
              </a:path>
              <a:path extrusionOk="0" h="1574164" w="2861945">
                <a:moveTo>
                  <a:pt x="2720340" y="1573707"/>
                </a:moveTo>
                <a:lnTo>
                  <a:pt x="2720340" y="909828"/>
                </a:lnTo>
              </a:path>
              <a:path extrusionOk="0" h="1574164" w="2861945">
                <a:moveTo>
                  <a:pt x="2567940" y="909828"/>
                </a:moveTo>
                <a:lnTo>
                  <a:pt x="2861564" y="909828"/>
                </a:lnTo>
              </a:path>
              <a:path extrusionOk="0" h="1574164" w="2861945">
                <a:moveTo>
                  <a:pt x="1400556" y="1573745"/>
                </a:moveTo>
                <a:lnTo>
                  <a:pt x="1400556" y="731520"/>
                </a:lnTo>
              </a:path>
              <a:path extrusionOk="0" h="1574164" w="2861945">
                <a:moveTo>
                  <a:pt x="1249679" y="731520"/>
                </a:moveTo>
                <a:lnTo>
                  <a:pt x="1543303" y="731520"/>
                </a:lnTo>
              </a:path>
            </a:pathLst>
          </a:custGeom>
          <a:noFill/>
          <a:ln cap="flat" cmpd="sng" w="19800">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355" name="Google Shape;355;p33"/>
          <p:cNvSpPr txBox="1"/>
          <p:nvPr>
            <p:ph type="title"/>
          </p:nvPr>
        </p:nvSpPr>
        <p:spPr>
          <a:xfrm>
            <a:off x="2712825" y="436943"/>
            <a:ext cx="3709458" cy="387350"/>
          </a:xfrm>
          <a:prstGeom prst="rect">
            <a:avLst/>
          </a:prstGeom>
          <a:noFill/>
          <a:ln>
            <a:noFill/>
          </a:ln>
        </p:spPr>
        <p:txBody>
          <a:bodyPr anchorCtr="0" anchor="t" bIns="0" lIns="0" spcFirstLastPara="1" rIns="0" wrap="square" tIns="13750">
            <a:spAutoFit/>
          </a:bodyPr>
          <a:lstStyle/>
          <a:p>
            <a:pPr indent="0" lvl="0" marL="12700" rtl="0" algn="l">
              <a:lnSpc>
                <a:spcPct val="100000"/>
              </a:lnSpc>
              <a:spcBef>
                <a:spcPts val="0"/>
              </a:spcBef>
              <a:spcAft>
                <a:spcPts val="0"/>
              </a:spcAft>
              <a:buNone/>
            </a:pPr>
            <a:r>
              <a:rPr lang="en" sz="2400"/>
              <a:t>TENSORRT PERFORMANCE</a:t>
            </a:r>
            <a:endParaRPr sz="2400"/>
          </a:p>
        </p:txBody>
      </p:sp>
      <p:sp>
        <p:nvSpPr>
          <p:cNvPr id="356" name="Google Shape;356;p33"/>
          <p:cNvSpPr txBox="1"/>
          <p:nvPr/>
        </p:nvSpPr>
        <p:spPr>
          <a:xfrm>
            <a:off x="483192" y="4897458"/>
            <a:ext cx="1637241" cy="161396"/>
          </a:xfrm>
          <a:prstGeom prst="rect">
            <a:avLst/>
          </a:prstGeom>
          <a:noFill/>
          <a:ln>
            <a:noFill/>
          </a:ln>
        </p:spPr>
        <p:txBody>
          <a:bodyPr anchorCtr="0" anchor="t" bIns="0" lIns="0" spcFirstLastPara="1" rIns="0" wrap="square" tIns="10575">
            <a:spAutoFit/>
          </a:bodyPr>
          <a:lstStyle/>
          <a:p>
            <a:pPr indent="0" lvl="0" marL="12700" marR="0" rtl="0" algn="l">
              <a:lnSpc>
                <a:spcPct val="100000"/>
              </a:lnSpc>
              <a:spcBef>
                <a:spcPts val="0"/>
              </a:spcBef>
              <a:spcAft>
                <a:spcPts val="0"/>
              </a:spcAft>
              <a:buNone/>
            </a:pPr>
            <a:r>
              <a:rPr lang="en" sz="900">
                <a:solidFill>
                  <a:srgbClr val="76B800"/>
                </a:solidFill>
                <a:latin typeface="Trebuchet MS"/>
                <a:ea typeface="Trebuchet MS"/>
                <a:cs typeface="Trebuchet MS"/>
                <a:sym typeface="Trebuchet MS"/>
              </a:rPr>
              <a:t>developer.nvidia.com/tensorrt</a:t>
            </a:r>
            <a:endParaRPr sz="900">
              <a:solidFill>
                <a:schemeClr val="dk1"/>
              </a:solidFill>
              <a:latin typeface="Trebuchet MS"/>
              <a:ea typeface="Trebuchet MS"/>
              <a:cs typeface="Trebuchet MS"/>
              <a:sym typeface="Trebuchet MS"/>
            </a:endParaRPr>
          </a:p>
        </p:txBody>
      </p:sp>
      <p:sp>
        <p:nvSpPr>
          <p:cNvPr id="357" name="Google Shape;357;p33"/>
          <p:cNvSpPr txBox="1"/>
          <p:nvPr/>
        </p:nvSpPr>
        <p:spPr>
          <a:xfrm>
            <a:off x="734398" y="1119463"/>
            <a:ext cx="3390371" cy="494242"/>
          </a:xfrm>
          <a:prstGeom prst="rect">
            <a:avLst/>
          </a:prstGeom>
          <a:noFill/>
          <a:ln>
            <a:noFill/>
          </a:ln>
        </p:spPr>
        <p:txBody>
          <a:bodyPr anchorCtr="0" anchor="t" bIns="0" lIns="0" spcFirstLastPara="1" rIns="0" wrap="square" tIns="11625">
            <a:spAutoFit/>
          </a:bodyPr>
          <a:lstStyle/>
          <a:p>
            <a:pPr indent="0" lvl="0" marL="0" marR="0" rtl="0" algn="ctr">
              <a:lnSpc>
                <a:spcPct val="100000"/>
              </a:lnSpc>
              <a:spcBef>
                <a:spcPts val="0"/>
              </a:spcBef>
              <a:spcAft>
                <a:spcPts val="0"/>
              </a:spcAft>
              <a:buNone/>
            </a:pPr>
            <a:r>
              <a:rPr lang="en" sz="1500">
                <a:solidFill>
                  <a:schemeClr val="dk1"/>
                </a:solidFill>
                <a:latin typeface="Trebuchet MS"/>
                <a:ea typeface="Trebuchet MS"/>
                <a:cs typeface="Trebuchet MS"/>
                <a:sym typeface="Trebuchet MS"/>
              </a:rPr>
              <a:t>40x Faster CNNs on V100 vs. CPU-Only</a:t>
            </a:r>
            <a:endParaRPr sz="1500">
              <a:solidFill>
                <a:schemeClr val="dk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lang="en" sz="1500">
                <a:solidFill>
                  <a:schemeClr val="dk1"/>
                </a:solidFill>
                <a:latin typeface="Trebuchet MS"/>
                <a:ea typeface="Trebuchet MS"/>
                <a:cs typeface="Trebuchet MS"/>
                <a:sym typeface="Trebuchet MS"/>
              </a:rPr>
              <a:t>Under 7ms Latency (ResNet50)</a:t>
            </a:r>
            <a:endParaRPr sz="1500">
              <a:solidFill>
                <a:schemeClr val="dk1"/>
              </a:solidFill>
              <a:latin typeface="Trebuchet MS"/>
              <a:ea typeface="Trebuchet MS"/>
              <a:cs typeface="Trebuchet MS"/>
              <a:sym typeface="Trebuchet MS"/>
            </a:endParaRPr>
          </a:p>
        </p:txBody>
      </p:sp>
      <p:sp>
        <p:nvSpPr>
          <p:cNvPr id="358" name="Google Shape;358;p33"/>
          <p:cNvSpPr txBox="1"/>
          <p:nvPr/>
        </p:nvSpPr>
        <p:spPr>
          <a:xfrm>
            <a:off x="4930246" y="1119463"/>
            <a:ext cx="3723746" cy="494242"/>
          </a:xfrm>
          <a:prstGeom prst="rect">
            <a:avLst/>
          </a:prstGeom>
          <a:noFill/>
          <a:ln>
            <a:noFill/>
          </a:ln>
        </p:spPr>
        <p:txBody>
          <a:bodyPr anchorCtr="0" anchor="t" bIns="0" lIns="0" spcFirstLastPara="1" rIns="0" wrap="square" tIns="11625">
            <a:spAutoFit/>
          </a:bodyPr>
          <a:lstStyle/>
          <a:p>
            <a:pPr indent="0" lvl="0" marL="12700" marR="0" rtl="0" algn="l">
              <a:lnSpc>
                <a:spcPct val="100000"/>
              </a:lnSpc>
              <a:spcBef>
                <a:spcPts val="0"/>
              </a:spcBef>
              <a:spcAft>
                <a:spcPts val="0"/>
              </a:spcAft>
              <a:buNone/>
            </a:pPr>
            <a:r>
              <a:rPr lang="en" sz="1500">
                <a:solidFill>
                  <a:schemeClr val="dk1"/>
                </a:solidFill>
                <a:latin typeface="Trebuchet MS"/>
                <a:ea typeface="Trebuchet MS"/>
                <a:cs typeface="Trebuchet MS"/>
                <a:sym typeface="Trebuchet MS"/>
              </a:rPr>
              <a:t>140x Faster Language Translation RNNs on</a:t>
            </a:r>
            <a:endParaRPr sz="1500">
              <a:solidFill>
                <a:schemeClr val="dk1"/>
              </a:solidFill>
              <a:latin typeface="Trebuchet MS"/>
              <a:ea typeface="Trebuchet MS"/>
              <a:cs typeface="Trebuchet MS"/>
              <a:sym typeface="Trebuchet MS"/>
            </a:endParaRPr>
          </a:p>
          <a:p>
            <a:pPr indent="0" lvl="0" marL="88900" marR="0" rtl="0" algn="l">
              <a:lnSpc>
                <a:spcPct val="100000"/>
              </a:lnSpc>
              <a:spcBef>
                <a:spcPts val="0"/>
              </a:spcBef>
              <a:spcAft>
                <a:spcPts val="0"/>
              </a:spcAft>
              <a:buNone/>
            </a:pPr>
            <a:r>
              <a:rPr lang="en" sz="1500">
                <a:solidFill>
                  <a:schemeClr val="dk1"/>
                </a:solidFill>
                <a:latin typeface="Trebuchet MS"/>
                <a:ea typeface="Trebuchet MS"/>
                <a:cs typeface="Trebuchet MS"/>
                <a:sym typeface="Trebuchet MS"/>
              </a:rPr>
              <a:t>V100 vs. CPU-Only Inference (OpenNMT)</a:t>
            </a:r>
            <a:endParaRPr sz="1500">
              <a:solidFill>
                <a:schemeClr val="dk1"/>
              </a:solidFill>
              <a:latin typeface="Trebuchet MS"/>
              <a:ea typeface="Trebuchet MS"/>
              <a:cs typeface="Trebuchet MS"/>
              <a:sym typeface="Trebuchet MS"/>
            </a:endParaRPr>
          </a:p>
        </p:txBody>
      </p:sp>
      <p:sp>
        <p:nvSpPr>
          <p:cNvPr id="359" name="Google Shape;359;p33"/>
          <p:cNvSpPr/>
          <p:nvPr/>
        </p:nvSpPr>
        <p:spPr>
          <a:xfrm>
            <a:off x="2408660" y="2087879"/>
            <a:ext cx="731838" cy="1617133"/>
          </a:xfrm>
          <a:custGeom>
            <a:rect b="b" l="l" r="r" t="t"/>
            <a:pathLst>
              <a:path extrusionOk="0" h="1940560" w="878204">
                <a:moveTo>
                  <a:pt x="772043" y="147620"/>
                </a:moveTo>
                <a:lnTo>
                  <a:pt x="0" y="1917065"/>
                </a:lnTo>
                <a:lnTo>
                  <a:pt x="53086" y="1940306"/>
                </a:lnTo>
                <a:lnTo>
                  <a:pt x="825114" y="170770"/>
                </a:lnTo>
                <a:lnTo>
                  <a:pt x="772043" y="147620"/>
                </a:lnTo>
                <a:close/>
              </a:path>
              <a:path extrusionOk="0" h="1940560" w="878204">
                <a:moveTo>
                  <a:pt x="874392" y="121158"/>
                </a:moveTo>
                <a:lnTo>
                  <a:pt x="783590" y="121158"/>
                </a:lnTo>
                <a:lnTo>
                  <a:pt x="836676" y="144272"/>
                </a:lnTo>
                <a:lnTo>
                  <a:pt x="825114" y="170770"/>
                </a:lnTo>
                <a:lnTo>
                  <a:pt x="878205" y="193929"/>
                </a:lnTo>
                <a:lnTo>
                  <a:pt x="874392" y="121158"/>
                </a:lnTo>
                <a:close/>
              </a:path>
              <a:path extrusionOk="0" h="1940560" w="878204">
                <a:moveTo>
                  <a:pt x="783590" y="121158"/>
                </a:moveTo>
                <a:lnTo>
                  <a:pt x="772043" y="147620"/>
                </a:lnTo>
                <a:lnTo>
                  <a:pt x="825114" y="170770"/>
                </a:lnTo>
                <a:lnTo>
                  <a:pt x="836676" y="144272"/>
                </a:lnTo>
                <a:lnTo>
                  <a:pt x="783590" y="121158"/>
                </a:lnTo>
                <a:close/>
              </a:path>
              <a:path extrusionOk="0" h="1940560" w="878204">
                <a:moveTo>
                  <a:pt x="868044" y="0"/>
                </a:moveTo>
                <a:lnTo>
                  <a:pt x="718946" y="124460"/>
                </a:lnTo>
                <a:lnTo>
                  <a:pt x="772043" y="147620"/>
                </a:lnTo>
                <a:lnTo>
                  <a:pt x="783590" y="121158"/>
                </a:lnTo>
                <a:lnTo>
                  <a:pt x="874392" y="121158"/>
                </a:lnTo>
                <a:lnTo>
                  <a:pt x="868044" y="0"/>
                </a:lnTo>
                <a:close/>
              </a:path>
            </a:pathLst>
          </a:custGeom>
          <a:solidFill>
            <a:srgbClr val="3A5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